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  <p:sldMasterId id="2147483697" r:id="rId2"/>
  </p:sldMasterIdLst>
  <p:notesMasterIdLst>
    <p:notesMasterId r:id="rId31"/>
  </p:notesMasterIdLst>
  <p:sldIdLst>
    <p:sldId id="457" r:id="rId3"/>
    <p:sldId id="460" r:id="rId4"/>
    <p:sldId id="426" r:id="rId5"/>
    <p:sldId id="427" r:id="rId6"/>
    <p:sldId id="455" r:id="rId7"/>
    <p:sldId id="429" r:id="rId8"/>
    <p:sldId id="430" r:id="rId9"/>
    <p:sldId id="431" r:id="rId10"/>
    <p:sldId id="461" r:id="rId11"/>
    <p:sldId id="434" r:id="rId12"/>
    <p:sldId id="435" r:id="rId13"/>
    <p:sldId id="436" r:id="rId14"/>
    <p:sldId id="437" r:id="rId15"/>
    <p:sldId id="438" r:id="rId16"/>
    <p:sldId id="439" r:id="rId17"/>
    <p:sldId id="363" r:id="rId18"/>
    <p:sldId id="454" r:id="rId19"/>
    <p:sldId id="441" r:id="rId20"/>
    <p:sldId id="442" r:id="rId21"/>
    <p:sldId id="444" r:id="rId22"/>
    <p:sldId id="445" r:id="rId23"/>
    <p:sldId id="372" r:id="rId24"/>
    <p:sldId id="420" r:id="rId25"/>
    <p:sldId id="446" r:id="rId26"/>
    <p:sldId id="418" r:id="rId27"/>
    <p:sldId id="451" r:id="rId28"/>
    <p:sldId id="449" r:id="rId29"/>
    <p:sldId id="450" r:id="rId30"/>
  </p:sldIdLst>
  <p:sldSz cx="9144000" cy="6858000" type="screen4x3"/>
  <p:notesSz cx="6807200" cy="993933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2BF6"/>
    <a:srgbClr val="0000FF"/>
    <a:srgbClr val="3333FF"/>
    <a:srgbClr val="FFE07D"/>
    <a:srgbClr val="FFE285"/>
    <a:srgbClr val="FFDD71"/>
    <a:srgbClr val="5B9BD5"/>
    <a:srgbClr val="000000"/>
    <a:srgbClr val="FFFFFF"/>
    <a:srgbClr val="F7E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75" autoAdjust="0"/>
    <p:restoredTop sz="94645" autoAdjust="0"/>
  </p:normalViewPr>
  <p:slideViewPr>
    <p:cSldViewPr snapToGrid="0">
      <p:cViewPr varScale="1">
        <p:scale>
          <a:sx n="100" d="100"/>
          <a:sy n="100" d="100"/>
        </p:scale>
        <p:origin x="41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2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612E358-5AA3-415C-88A3-8561B5A1738E}" type="datetimeFigureOut">
              <a:rPr lang="zh-TW" altLang="en-US"/>
              <a:pPr>
                <a:defRPr/>
              </a:pPr>
              <a:t>2017/11/28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040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48D9FA84-1FAB-440B-AF82-2ABE0EA2858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39963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fld id="{0F311E9E-4D8A-4D98-A38D-C1A061682808}" type="slidenum">
              <a:rPr lang="en-US" altLang="zh-TW" sz="1200">
                <a:solidFill>
                  <a:srgbClr val="000000"/>
                </a:solidFill>
              </a:rPr>
              <a:pPr/>
              <a:t>1</a:t>
            </a:fld>
            <a:endParaRPr lang="en-US" altLang="zh-TW" sz="1200">
              <a:solidFill>
                <a:srgbClr val="000000"/>
              </a:solidFill>
            </a:endParaRPr>
          </a:p>
        </p:txBody>
      </p:sp>
      <p:sp>
        <p:nvSpPr>
          <p:cNvPr id="7171" name="Rectangle 3074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075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1031286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26825D7A-AF27-4B82-8214-F514FB6DAD80}" type="slidenum">
              <a:rPr lang="en-US" altLang="zh-TW" smtClean="0"/>
              <a:pPr>
                <a:spcBef>
                  <a:spcPct val="0"/>
                </a:spcBef>
              </a:pPr>
              <a:t>2</a:t>
            </a:fld>
            <a:endParaRPr lang="en-US" altLang="zh-TW" dirty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TW" altLang="en-US"/>
              <a:t>每月可上網</a:t>
            </a:r>
            <a:r>
              <a:rPr lang="en-US" altLang="zh-TW" dirty="0"/>
              <a:t>(</a:t>
            </a:r>
            <a:r>
              <a:rPr lang="zh-TW" altLang="en-US"/>
              <a:t>日本全家網站</a:t>
            </a:r>
            <a:r>
              <a:rPr lang="en-US" altLang="zh-TW" dirty="0"/>
              <a:t>)</a:t>
            </a:r>
            <a:r>
              <a:rPr lang="zh-TW" altLang="en-US"/>
              <a:t>更新全球店數</a:t>
            </a:r>
            <a:br>
              <a:rPr lang="zh-TW" altLang="en-US"/>
            </a:br>
            <a:r>
              <a:rPr lang="en-US" altLang="zh-TW" dirty="0"/>
              <a:t>http://www.family.co.jp/company/familymart/store.html</a:t>
            </a:r>
          </a:p>
        </p:txBody>
      </p:sp>
    </p:spTree>
    <p:extLst>
      <p:ext uri="{BB962C8B-B14F-4D97-AF65-F5344CB8AC3E}">
        <p14:creationId xmlns:p14="http://schemas.microsoft.com/office/powerpoint/2010/main" val="3642899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B032FB3-FCF6-4144-83FC-A8AF87FC8D63}" type="slidenum">
              <a:rPr lang="en-US" altLang="zh-TW" smtClean="0"/>
              <a:pPr>
                <a:spcBef>
                  <a:spcPct val="0"/>
                </a:spcBef>
              </a:pPr>
              <a:t>3</a:t>
            </a:fld>
            <a:endParaRPr lang="en-US" altLang="zh-TW" dirty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TW" altLang="en-US">
                <a:solidFill>
                  <a:schemeClr val="accent2"/>
                </a:solidFill>
              </a:rPr>
              <a:t>本頁新增內容：亞東電子商務</a:t>
            </a:r>
            <a:r>
              <a:rPr lang="en-US" altLang="zh-TW" dirty="0">
                <a:solidFill>
                  <a:schemeClr val="accent2"/>
                </a:solidFill>
              </a:rPr>
              <a:t>(</a:t>
            </a:r>
            <a:r>
              <a:rPr lang="zh-TW" altLang="en-US">
                <a:solidFill>
                  <a:schemeClr val="accent2"/>
                </a:solidFill>
              </a:rPr>
              <a:t>股</a:t>
            </a:r>
            <a:r>
              <a:rPr lang="en-US" altLang="zh-TW" dirty="0">
                <a:solidFill>
                  <a:schemeClr val="accent2"/>
                </a:solidFill>
              </a:rPr>
              <a:t>)</a:t>
            </a:r>
            <a:r>
              <a:rPr lang="zh-TW" altLang="en-US">
                <a:solidFill>
                  <a:schemeClr val="accent2"/>
                </a:solidFill>
              </a:rPr>
              <a:t>公司。</a:t>
            </a:r>
            <a:r>
              <a:rPr lang="zh-TW" altLang="en-US">
                <a:solidFill>
                  <a:schemeClr val="accent2"/>
                </a:solidFill>
                <a:sym typeface="Wingdings" panose="05000000000000000000" pitchFamily="2" charset="2"/>
              </a:rPr>
              <a:t>全家於</a:t>
            </a:r>
            <a:r>
              <a:rPr lang="en-US" altLang="zh-TW" dirty="0">
                <a:solidFill>
                  <a:schemeClr val="accent2"/>
                </a:solidFill>
                <a:sym typeface="Wingdings" panose="05000000000000000000" pitchFamily="2" charset="2"/>
              </a:rPr>
              <a:t>100</a:t>
            </a:r>
            <a:r>
              <a:rPr lang="zh-TW" altLang="en-US">
                <a:solidFill>
                  <a:schemeClr val="accent2"/>
                </a:solidFill>
                <a:sym typeface="Wingdings" panose="05000000000000000000" pitchFamily="2" charset="2"/>
              </a:rPr>
              <a:t>年</a:t>
            </a:r>
            <a:r>
              <a:rPr lang="en-US" altLang="zh-TW" dirty="0">
                <a:solidFill>
                  <a:schemeClr val="accent2"/>
                </a:solidFill>
                <a:sym typeface="Wingdings" panose="05000000000000000000" pitchFamily="2" charset="2"/>
              </a:rPr>
              <a:t>Q4</a:t>
            </a:r>
            <a:r>
              <a:rPr lang="zh-TW" altLang="en-US">
                <a:solidFill>
                  <a:schemeClr val="accent2"/>
                </a:solidFill>
                <a:sym typeface="Wingdings" panose="05000000000000000000" pitchFamily="2" charset="2"/>
              </a:rPr>
              <a:t>，以</a:t>
            </a:r>
            <a:r>
              <a:rPr lang="en-US" altLang="zh-TW" dirty="0">
                <a:solidFill>
                  <a:schemeClr val="accent2"/>
                </a:solidFill>
                <a:sym typeface="Wingdings" panose="05000000000000000000" pitchFamily="2" charset="2"/>
              </a:rPr>
              <a:t>3000</a:t>
            </a:r>
            <a:r>
              <a:rPr lang="zh-TW" altLang="en-US">
                <a:solidFill>
                  <a:schemeClr val="accent2"/>
                </a:solidFill>
                <a:sym typeface="Wingdings" panose="05000000000000000000" pitchFamily="2" charset="2"/>
              </a:rPr>
              <a:t>萬入股</a:t>
            </a:r>
            <a:r>
              <a:rPr lang="en-US" altLang="zh-TW" dirty="0" err="1">
                <a:solidFill>
                  <a:schemeClr val="accent2"/>
                </a:solidFill>
                <a:sym typeface="Wingdings" panose="05000000000000000000" pitchFamily="2" charset="2"/>
              </a:rPr>
              <a:t>HappyGo</a:t>
            </a:r>
            <a:r>
              <a:rPr lang="zh-TW" altLang="en-US">
                <a:solidFill>
                  <a:schemeClr val="accent2"/>
                </a:solidFill>
                <a:sym typeface="Wingdings" panose="05000000000000000000" pitchFamily="2" charset="2"/>
              </a:rPr>
              <a:t>，佔</a:t>
            </a:r>
            <a:r>
              <a:rPr lang="en-US" altLang="zh-TW">
                <a:solidFill>
                  <a:schemeClr val="accent2"/>
                </a:solidFill>
                <a:sym typeface="Wingdings" panose="05000000000000000000" pitchFamily="2" charset="2"/>
              </a:rPr>
              <a:t>10%</a:t>
            </a:r>
            <a:r>
              <a:rPr lang="zh-TW" altLang="en-US">
                <a:solidFill>
                  <a:schemeClr val="accent2"/>
                </a:solidFill>
                <a:sym typeface="Wingdings" panose="05000000000000000000" pitchFamily="2" charset="2"/>
              </a:rPr>
              <a:t>的股份。</a:t>
            </a:r>
            <a:br>
              <a:rPr lang="zh-TW" altLang="en-US">
                <a:solidFill>
                  <a:schemeClr val="accent2"/>
                </a:solidFill>
              </a:rPr>
            </a:br>
            <a:r>
              <a:rPr lang="en-US" altLang="zh-TW"/>
              <a:t>GOHAPPY</a:t>
            </a:r>
            <a:r>
              <a:rPr lang="zh-TW" altLang="en-US"/>
              <a:t>快樂購網成立於</a:t>
            </a:r>
            <a:r>
              <a:rPr lang="en-US" altLang="zh-TW"/>
              <a:t>2007</a:t>
            </a:r>
            <a:r>
              <a:rPr lang="zh-TW" altLang="en-US"/>
              <a:t>年</a:t>
            </a:r>
            <a:r>
              <a:rPr lang="en-US" altLang="zh-TW"/>
              <a:t>6</a:t>
            </a:r>
            <a:r>
              <a:rPr lang="zh-TW" altLang="en-US"/>
              <a:t>月，提供快樂購聯合集點卡友線上購物服務的官方網站，同時結合遠東集團零售通路資源，強化客戶忠誠度，豐富消費者網路購物的生活。</a:t>
            </a:r>
          </a:p>
        </p:txBody>
      </p:sp>
    </p:spTree>
    <p:extLst>
      <p:ext uri="{BB962C8B-B14F-4D97-AF65-F5344CB8AC3E}">
        <p14:creationId xmlns:p14="http://schemas.microsoft.com/office/powerpoint/2010/main" val="2150156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A0B3B0B2-14B4-427A-9176-4A9C9627F472}" type="slidenum">
              <a:rPr lang="en-US" altLang="zh-TW" smtClean="0"/>
              <a:pPr>
                <a:spcBef>
                  <a:spcPct val="0"/>
                </a:spcBef>
              </a:pPr>
              <a:t>4</a:t>
            </a:fld>
            <a:endParaRPr lang="en-US" altLang="zh-TW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zh-TW"/>
              <a:t>‧</a:t>
            </a:r>
            <a:r>
              <a:rPr lang="zh-TW" altLang="en-US"/>
              <a:t>全家以豐富的連鎖經營</a:t>
            </a:r>
            <a:r>
              <a:rPr lang="en-US" altLang="zh-TW"/>
              <a:t>Know-how</a:t>
            </a:r>
            <a:r>
              <a:rPr lang="zh-TW" altLang="en-US"/>
              <a:t>、團隊及基礎建設，在</a:t>
            </a:r>
            <a:r>
              <a:rPr lang="en-US" altLang="zh-TW"/>
              <a:t>2010</a:t>
            </a:r>
            <a:r>
              <a:rPr lang="zh-TW" altLang="en-US"/>
              <a:t>年首度跨足餐飲市場，轉投資成立「全家國際餐飲股份有限公司」，並與日本</a:t>
            </a:r>
            <a:r>
              <a:rPr lang="en-US" altLang="zh-TW"/>
              <a:t>don</a:t>
            </a:r>
            <a:r>
              <a:rPr lang="zh-TW" altLang="en-US"/>
              <a:t>株式會社合作，引進在日有</a:t>
            </a:r>
            <a:r>
              <a:rPr lang="en-US" altLang="zh-TW"/>
              <a:t>40</a:t>
            </a:r>
            <a:r>
              <a:rPr lang="zh-TW" altLang="en-US"/>
              <a:t>年歷史的</a:t>
            </a:r>
            <a:r>
              <a:rPr lang="en-US" altLang="zh-TW"/>
              <a:t>VOLKS</a:t>
            </a:r>
            <a:r>
              <a:rPr lang="zh-TW" altLang="en-US"/>
              <a:t>牛排，在台開設第一家店。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‧</a:t>
            </a:r>
            <a:r>
              <a:rPr lang="zh-TW" altLang="en-US"/>
              <a:t>首次引進的</a:t>
            </a:r>
            <a:r>
              <a:rPr lang="en-US" altLang="zh-TW"/>
              <a:t>VOLKS</a:t>
            </a:r>
            <a:r>
              <a:rPr lang="zh-TW" altLang="en-US"/>
              <a:t>牛排餐廳，在日本有</a:t>
            </a:r>
            <a:r>
              <a:rPr lang="en-US" altLang="zh-TW"/>
              <a:t>40</a:t>
            </a:r>
            <a:r>
              <a:rPr lang="zh-TW" altLang="en-US"/>
              <a:t>年歷史，</a:t>
            </a:r>
            <a:r>
              <a:rPr lang="en-US" altLang="zh-TW"/>
              <a:t>VOLKS</a:t>
            </a:r>
            <a:r>
              <a:rPr lang="zh-TW" altLang="en-US"/>
              <a:t>曾在七十年代推出千元以下牛排，打響名號，讓牛排成為另一種日本國民的</a:t>
            </a:r>
            <a:r>
              <a:rPr lang="zh-TW" altLang="en-US" u="sng"/>
              <a:t>平價美食</a:t>
            </a:r>
            <a:r>
              <a:rPr lang="zh-TW" altLang="en-US"/>
              <a:t>。而</a:t>
            </a:r>
            <a:r>
              <a:rPr lang="en-US" altLang="zh-TW"/>
              <a:t>don</a:t>
            </a:r>
            <a:r>
              <a:rPr lang="zh-TW" altLang="en-US"/>
              <a:t>株式會社是日本吉野家控股公司旗下一員，成立於</a:t>
            </a:r>
            <a:r>
              <a:rPr lang="en-US" altLang="zh-TW"/>
              <a:t>1970</a:t>
            </a:r>
            <a:r>
              <a:rPr lang="zh-TW" altLang="en-US"/>
              <a:t>年，是以牛肉為主食的餐廳，也是日本最大的牛排餐飲集團，除牛排館外，還有涮涮鍋、義麵館等。</a:t>
            </a:r>
          </a:p>
          <a:p>
            <a:pPr eaLnBrk="1" hangingPunct="1"/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468677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A0B3B0B2-14B4-427A-9176-4A9C9627F472}" type="slidenum">
              <a:rPr lang="en-US" altLang="zh-TW" smtClean="0"/>
              <a:pPr>
                <a:spcBef>
                  <a:spcPct val="0"/>
                </a:spcBef>
              </a:pPr>
              <a:t>5</a:t>
            </a:fld>
            <a:endParaRPr lang="en-US" altLang="zh-TW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zh-TW"/>
              <a:t>‧</a:t>
            </a:r>
            <a:r>
              <a:rPr lang="zh-TW" altLang="en-US"/>
              <a:t>全家以豐富的連鎖經營</a:t>
            </a:r>
            <a:r>
              <a:rPr lang="en-US" altLang="zh-TW"/>
              <a:t>Know-how</a:t>
            </a:r>
            <a:r>
              <a:rPr lang="zh-TW" altLang="en-US"/>
              <a:t>、團隊及基礎建設，在</a:t>
            </a:r>
            <a:r>
              <a:rPr lang="en-US" altLang="zh-TW"/>
              <a:t>2010</a:t>
            </a:r>
            <a:r>
              <a:rPr lang="zh-TW" altLang="en-US"/>
              <a:t>年首度跨足餐飲市場，轉投資成立「全家國際餐飲股份有限公司」，並與日本</a:t>
            </a:r>
            <a:r>
              <a:rPr lang="en-US" altLang="zh-TW"/>
              <a:t>don</a:t>
            </a:r>
            <a:r>
              <a:rPr lang="zh-TW" altLang="en-US"/>
              <a:t>株式會社合作，引進在日有</a:t>
            </a:r>
            <a:r>
              <a:rPr lang="en-US" altLang="zh-TW"/>
              <a:t>40</a:t>
            </a:r>
            <a:r>
              <a:rPr lang="zh-TW" altLang="en-US"/>
              <a:t>年歷史的</a:t>
            </a:r>
            <a:r>
              <a:rPr lang="en-US" altLang="zh-TW"/>
              <a:t>VOLKS</a:t>
            </a:r>
            <a:r>
              <a:rPr lang="zh-TW" altLang="en-US"/>
              <a:t>牛排，在台開設第一家店。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‧</a:t>
            </a:r>
            <a:r>
              <a:rPr lang="zh-TW" altLang="en-US"/>
              <a:t>首次引進的</a:t>
            </a:r>
            <a:r>
              <a:rPr lang="en-US" altLang="zh-TW"/>
              <a:t>VOLKS</a:t>
            </a:r>
            <a:r>
              <a:rPr lang="zh-TW" altLang="en-US"/>
              <a:t>牛排餐廳，在日本有</a:t>
            </a:r>
            <a:r>
              <a:rPr lang="en-US" altLang="zh-TW"/>
              <a:t>40</a:t>
            </a:r>
            <a:r>
              <a:rPr lang="zh-TW" altLang="en-US"/>
              <a:t>年歷史，</a:t>
            </a:r>
            <a:r>
              <a:rPr lang="en-US" altLang="zh-TW"/>
              <a:t>VOLKS</a:t>
            </a:r>
            <a:r>
              <a:rPr lang="zh-TW" altLang="en-US"/>
              <a:t>曾在七十年代推出千元以下牛排，打響名號，讓牛排成為另一種日本國民的</a:t>
            </a:r>
            <a:r>
              <a:rPr lang="zh-TW" altLang="en-US" u="sng"/>
              <a:t>平價美食</a:t>
            </a:r>
            <a:r>
              <a:rPr lang="zh-TW" altLang="en-US"/>
              <a:t>。而</a:t>
            </a:r>
            <a:r>
              <a:rPr lang="en-US" altLang="zh-TW"/>
              <a:t>don</a:t>
            </a:r>
            <a:r>
              <a:rPr lang="zh-TW" altLang="en-US"/>
              <a:t>株式會社是日本吉野家控股公司旗下一員，成立於</a:t>
            </a:r>
            <a:r>
              <a:rPr lang="en-US" altLang="zh-TW"/>
              <a:t>1970</a:t>
            </a:r>
            <a:r>
              <a:rPr lang="zh-TW" altLang="en-US"/>
              <a:t>年，是以牛肉為主食的餐廳，也是日本最大的牛排餐飲集團，除牛排館外，還有涮涮鍋、義麵館等。</a:t>
            </a:r>
          </a:p>
          <a:p>
            <a:pPr eaLnBrk="1" hangingPunct="1"/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468677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5A9BF9AA-D24E-48E0-9E45-BC2548518A3F}" type="slidenum">
              <a:rPr lang="en-US" altLang="zh-TW" smtClean="0"/>
              <a:pPr>
                <a:spcBef>
                  <a:spcPct val="0"/>
                </a:spcBef>
              </a:pPr>
              <a:t>8</a:t>
            </a:fld>
            <a:endParaRPr lang="en-US" altLang="zh-TW" dirty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68875" cy="3725863"/>
          </a:xfrm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4721225"/>
            <a:ext cx="5445125" cy="4471988"/>
          </a:xfrm>
          <a:noFill/>
        </p:spPr>
        <p:txBody>
          <a:bodyPr/>
          <a:lstStyle/>
          <a:p>
            <a:pPr eaLnBrk="1" hangingPunct="1"/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1212146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4ECCB-0C3C-4375-B924-84287C815F6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065BA-5597-455A-AAC5-6A66BBA6AF4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B4914C-CA21-4520-BCDB-ED9D8099B85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D4618-BF13-48A4-9D96-9C62723BEAD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2D149-FB34-4519-BC61-83C91F74C5C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73950-DF10-4AE0-86CE-53598D69B1E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A040D-AC48-4222-8CFB-17782FB1815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62D966-AE01-42BF-B110-9F0E0CC44B5B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/>
              <a:t>按一下圖示以新增圖片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66352-39DE-4E61-818F-FE8CDAF190D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26AF38-E4AD-41F5-B53E-9B562ABDDA6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44CE8-5818-4EF0-A7D6-2724BA06C42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/>
          </p:nvPr>
        </p:nvSpPr>
        <p:spPr>
          <a:xfrm>
            <a:off x="457200" y="274642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45970411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2"/>
          <p:cNvGrpSpPr>
            <a:grpSpLocks/>
          </p:cNvGrpSpPr>
          <p:nvPr userDrawn="1"/>
        </p:nvGrpSpPr>
        <p:grpSpPr bwMode="auto">
          <a:xfrm>
            <a:off x="0" y="0"/>
            <a:ext cx="9144000" cy="6858000"/>
            <a:chOff x="0" y="0"/>
            <a:chExt cx="6240" cy="4320"/>
          </a:xfrm>
        </p:grpSpPr>
        <p:sp>
          <p:nvSpPr>
            <p:cNvPr id="5" name="Rectangle 33"/>
            <p:cNvSpPr>
              <a:spLocks noChangeArrowheads="1"/>
            </p:cNvSpPr>
            <p:nvPr/>
          </p:nvSpPr>
          <p:spPr bwMode="auto">
            <a:xfrm>
              <a:off x="0" y="0"/>
              <a:ext cx="6240" cy="2208"/>
            </a:xfrm>
            <a:prstGeom prst="rect">
              <a:avLst/>
            </a:prstGeom>
            <a:solidFill>
              <a:srgbClr val="0099FF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 sz="2215">
                <a:solidFill>
                  <a:srgbClr val="000000"/>
                </a:solidFill>
              </a:endParaRPr>
            </a:p>
          </p:txBody>
        </p:sp>
        <p:pic>
          <p:nvPicPr>
            <p:cNvPr id="6" name="Picture 34" descr="圖片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160"/>
              <a:ext cx="6240" cy="2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837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703385" y="2286000"/>
            <a:ext cx="7737231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TW" altLang="en-US" noProof="0"/>
              <a:t>按一下以編輯母片標題樣式</a:t>
            </a:r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06769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zh-TW" altLang="en-US" noProof="0"/>
              <a:t>按一下以編輯母片副標題樣式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703385" y="6248400"/>
            <a:ext cx="18991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65231" y="6248400"/>
            <a:ext cx="28135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41477" y="6248400"/>
            <a:ext cx="1899138" cy="457200"/>
          </a:xfrm>
        </p:spPr>
        <p:txBody>
          <a:bodyPr/>
          <a:lstStyle>
            <a:lvl1pPr>
              <a:defRPr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52B7681-946E-4529-B8B9-F4DD23E8A2CC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856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996FA-2812-4C87-AD27-E0C3F7C723BC}" type="slidenum">
              <a:rPr lang="en-US" altLang="zh-TW">
                <a:solidFill>
                  <a:srgbClr val="3333CC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0539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1362075"/>
          </a:xfrm>
        </p:spPr>
        <p:txBody>
          <a:bodyPr anchor="t"/>
          <a:lstStyle>
            <a:lvl1pPr algn="l">
              <a:defRPr sz="3692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1846"/>
            </a:lvl1pPr>
            <a:lvl2pPr marL="422041" indent="0">
              <a:buNone/>
              <a:defRPr sz="1662"/>
            </a:lvl2pPr>
            <a:lvl3pPr marL="844083" indent="0">
              <a:buNone/>
              <a:defRPr sz="1477"/>
            </a:lvl3pPr>
            <a:lvl4pPr marL="1266124" indent="0">
              <a:buNone/>
              <a:defRPr sz="1292"/>
            </a:lvl4pPr>
            <a:lvl5pPr marL="1688165" indent="0">
              <a:buNone/>
              <a:defRPr sz="1292"/>
            </a:lvl5pPr>
            <a:lvl6pPr marL="2110207" indent="0">
              <a:buNone/>
              <a:defRPr sz="1292"/>
            </a:lvl6pPr>
            <a:lvl7pPr marL="2532248" indent="0">
              <a:buNone/>
              <a:defRPr sz="1292"/>
            </a:lvl7pPr>
            <a:lvl8pPr marL="2954289" indent="0">
              <a:buNone/>
              <a:defRPr sz="1292"/>
            </a:lvl8pPr>
            <a:lvl9pPr marL="3376331" indent="0">
              <a:buNone/>
              <a:defRPr sz="1292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02CB7-AF00-430B-9867-9C7BFFAED511}" type="slidenum">
              <a:rPr lang="en-US" altLang="zh-TW">
                <a:solidFill>
                  <a:srgbClr val="3333CC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5403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5862" cy="411480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2338" y="1981200"/>
            <a:ext cx="3815862" cy="411480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B4DBF0-83BD-4365-8759-6E3039F47B7A}" type="slidenum">
              <a:rPr lang="en-US" altLang="zh-TW">
                <a:solidFill>
                  <a:srgbClr val="3333CC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145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5353F7-E24C-4709-AA5E-5BABD095DCDF}" type="slidenum">
              <a:rPr lang="en-US" altLang="zh-TW">
                <a:solidFill>
                  <a:srgbClr val="3333CC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955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94C9E-4A52-4324-A689-0D1CECB09B81}" type="slidenum">
              <a:rPr lang="en-US" altLang="zh-TW">
                <a:solidFill>
                  <a:srgbClr val="3333CC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5624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9048E-A935-4A9A-96F2-027672205AE6}" type="slidenum">
              <a:rPr lang="en-US" altLang="zh-TW">
                <a:solidFill>
                  <a:srgbClr val="3333CC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1399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35" cy="1162050"/>
          </a:xfr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538" y="273051"/>
            <a:ext cx="5111262" cy="5853113"/>
          </a:xfrm>
        </p:spPr>
        <p:txBody>
          <a:bodyPr/>
          <a:lstStyle>
            <a:lvl1pPr>
              <a:defRPr sz="2954"/>
            </a:lvl1pPr>
            <a:lvl2pPr>
              <a:defRPr sz="2585"/>
            </a:lvl2pPr>
            <a:lvl3pPr>
              <a:defRPr sz="2215"/>
            </a:lvl3pPr>
            <a:lvl4pPr>
              <a:defRPr sz="1846"/>
            </a:lvl4pPr>
            <a:lvl5pPr>
              <a:defRPr sz="1846"/>
            </a:lvl5pPr>
            <a:lvl6pPr>
              <a:defRPr sz="1846"/>
            </a:lvl6pPr>
            <a:lvl7pPr>
              <a:defRPr sz="1846"/>
            </a:lvl7pPr>
            <a:lvl8pPr>
              <a:defRPr sz="1846"/>
            </a:lvl8pPr>
            <a:lvl9pPr>
              <a:defRPr sz="1846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435" cy="4691063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B6B99D-E82F-4538-AA06-2A65A709DCCD}" type="slidenum">
              <a:rPr lang="en-US" altLang="zh-TW">
                <a:solidFill>
                  <a:srgbClr val="3333CC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537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2954"/>
            </a:lvl1pPr>
            <a:lvl2pPr marL="422041" indent="0">
              <a:buNone/>
              <a:defRPr sz="2585"/>
            </a:lvl2pPr>
            <a:lvl3pPr marL="844083" indent="0">
              <a:buNone/>
              <a:defRPr sz="2215"/>
            </a:lvl3pPr>
            <a:lvl4pPr marL="1266124" indent="0">
              <a:buNone/>
              <a:defRPr sz="1846"/>
            </a:lvl4pPr>
            <a:lvl5pPr marL="1688165" indent="0">
              <a:buNone/>
              <a:defRPr sz="1846"/>
            </a:lvl5pPr>
            <a:lvl6pPr marL="2110207" indent="0">
              <a:buNone/>
              <a:defRPr sz="1846"/>
            </a:lvl6pPr>
            <a:lvl7pPr marL="2532248" indent="0">
              <a:buNone/>
              <a:defRPr sz="1846"/>
            </a:lvl7pPr>
            <a:lvl8pPr marL="2954289" indent="0">
              <a:buNone/>
              <a:defRPr sz="1846"/>
            </a:lvl8pPr>
            <a:lvl9pPr marL="3376331" indent="0">
              <a:buNone/>
              <a:defRPr sz="1846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FFF43F-DA32-4F19-BEB7-CEC5BF951257}" type="slidenum">
              <a:rPr lang="en-US" altLang="zh-TW">
                <a:solidFill>
                  <a:srgbClr val="3333CC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6440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4880ED-45C9-40B4-82C7-7F468405970B}" type="slidenum">
              <a:rPr lang="en-US" altLang="zh-TW">
                <a:solidFill>
                  <a:srgbClr val="3333CC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8352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85801" y="609600"/>
            <a:ext cx="5688623" cy="54864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BBA2AA-AAE4-409C-8315-13915F4000C3}" type="slidenum">
              <a:rPr lang="en-US" altLang="zh-TW">
                <a:solidFill>
                  <a:srgbClr val="3333CC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0968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/>
          </p:nvPr>
        </p:nvSpPr>
        <p:spPr>
          <a:xfrm>
            <a:off x="457200" y="274642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27639924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74613"/>
            <a:ext cx="7886700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zh-TW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546100"/>
            <a:ext cx="7886700" cy="563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0"/>
            <a:ext cx="2057400" cy="1857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3D2D6BF-49F2-4346-916C-139F995A5ED8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  <p:grpSp>
        <p:nvGrpSpPr>
          <p:cNvPr id="1029" name="Group 46"/>
          <p:cNvGrpSpPr>
            <a:grpSpLocks/>
          </p:cNvGrpSpPr>
          <p:nvPr userDrawn="1"/>
        </p:nvGrpSpPr>
        <p:grpSpPr bwMode="auto">
          <a:xfrm>
            <a:off x="98425" y="452438"/>
            <a:ext cx="8985250" cy="6227762"/>
            <a:chOff x="68" y="352"/>
            <a:chExt cx="5647" cy="3889"/>
          </a:xfrm>
        </p:grpSpPr>
        <p:sp>
          <p:nvSpPr>
            <p:cNvPr id="1031" name="Line 47"/>
            <p:cNvSpPr>
              <a:spLocks noChangeShapeType="1"/>
            </p:cNvSpPr>
            <p:nvPr/>
          </p:nvSpPr>
          <p:spPr bwMode="auto">
            <a:xfrm>
              <a:off x="68" y="379"/>
              <a:ext cx="5647" cy="0"/>
            </a:xfrm>
            <a:prstGeom prst="line">
              <a:avLst/>
            </a:prstGeom>
            <a:noFill/>
            <a:ln w="25400">
              <a:solidFill>
                <a:srgbClr val="3366FF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eaLnBrk="0" hangingPunct="0">
                <a:defRPr/>
              </a:pPr>
              <a:endParaRPr kumimoji="0" lang="zh-TW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032" name="Line 48"/>
            <p:cNvSpPr>
              <a:spLocks noChangeShapeType="1"/>
            </p:cNvSpPr>
            <p:nvPr/>
          </p:nvSpPr>
          <p:spPr bwMode="auto">
            <a:xfrm>
              <a:off x="68" y="352"/>
              <a:ext cx="5647" cy="0"/>
            </a:xfrm>
            <a:prstGeom prst="line">
              <a:avLst/>
            </a:prstGeom>
            <a:noFill/>
            <a:ln w="25400">
              <a:solidFill>
                <a:srgbClr val="008000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eaLnBrk="0" hangingPunct="0">
                <a:defRPr/>
              </a:pPr>
              <a:endParaRPr kumimoji="0" lang="zh-TW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033" name="Line 49"/>
            <p:cNvSpPr>
              <a:spLocks noChangeShapeType="1"/>
            </p:cNvSpPr>
            <p:nvPr/>
          </p:nvSpPr>
          <p:spPr bwMode="auto">
            <a:xfrm>
              <a:off x="68" y="4241"/>
              <a:ext cx="5647" cy="0"/>
            </a:xfrm>
            <a:prstGeom prst="line">
              <a:avLst/>
            </a:prstGeom>
            <a:noFill/>
            <a:ln w="25400">
              <a:solidFill>
                <a:srgbClr val="3366FF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eaLnBrk="0" hangingPunct="0">
                <a:defRPr/>
              </a:pPr>
              <a:endParaRPr kumimoji="0" lang="zh-TW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034" name="Line 50"/>
            <p:cNvSpPr>
              <a:spLocks noChangeShapeType="1"/>
            </p:cNvSpPr>
            <p:nvPr/>
          </p:nvSpPr>
          <p:spPr bwMode="auto">
            <a:xfrm>
              <a:off x="68" y="4214"/>
              <a:ext cx="5647" cy="0"/>
            </a:xfrm>
            <a:prstGeom prst="line">
              <a:avLst/>
            </a:prstGeom>
            <a:noFill/>
            <a:ln w="25400">
              <a:solidFill>
                <a:srgbClr val="008000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eaLnBrk="0" hangingPunct="0">
                <a:defRPr/>
              </a:pPr>
              <a:endParaRPr kumimoji="0" lang="zh-TW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2" name="文字方塊 7"/>
          <p:cNvSpPr txBox="1">
            <a:spLocks noChangeArrowheads="1"/>
          </p:cNvSpPr>
          <p:nvPr userDrawn="1"/>
        </p:nvSpPr>
        <p:spPr bwMode="auto">
          <a:xfrm>
            <a:off x="2757488" y="6637338"/>
            <a:ext cx="3667125" cy="24606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zh-TW" altLang="en-US" sz="10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 Unicode MS" panose="020B0604020202020204" pitchFamily="34" charset="-120"/>
              </a:rPr>
              <a:t>本機密文件為「全家便利商店股份有限公司」所有，請勿外洩</a:t>
            </a:r>
            <a:endParaRPr lang="en-US" altLang="zh-TW" sz="10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Arial Unicode MS" panose="020B0604020202020204" pitchFamily="34" charset="-12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 kern="1200">
          <a:solidFill>
            <a:schemeClr val="tx1"/>
          </a:solidFill>
          <a:latin typeface="NSimSun" panose="02010609030101010101" pitchFamily="49" charset="-122"/>
          <a:ea typeface="NSimSun" panose="02010609030101010101" pitchFamily="49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NSimSun" panose="02010609030101010101" pitchFamily="49" charset="-122"/>
          <a:ea typeface="NSimSun" panose="0201060903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NSimSun" panose="02010609030101010101" pitchFamily="49" charset="-122"/>
          <a:ea typeface="NSimSun" panose="0201060903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NSimSun" panose="02010609030101010101" pitchFamily="49" charset="-122"/>
          <a:ea typeface="NSimSun" panose="0201060903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NSimSun" panose="02010609030101010101" pitchFamily="49" charset="-122"/>
          <a:ea typeface="NSimSun" panose="0201060903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NSimSun" panose="02010609030101010101" pitchFamily="49" charset="-122"/>
          <a:ea typeface="NSimSun" panose="02010609030101010101" pitchFamily="49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NSimSun" panose="02010609030101010101" pitchFamily="49" charset="-122"/>
          <a:ea typeface="NSimSun" panose="02010609030101010101" pitchFamily="49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NSimSun" panose="02010609030101010101" pitchFamily="49" charset="-122"/>
          <a:ea typeface="NSimSun" panose="02010609030101010101" pitchFamily="49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NSimSun" panose="02010609030101010101" pitchFamily="49" charset="-122"/>
          <a:ea typeface="NSimSun" panose="02010609030101010101" pitchFamily="49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NSimSun" panose="02010609030101010101" pitchFamily="49" charset="-122"/>
          <a:ea typeface="NSimSun" panose="0201060903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 userDrawn="1"/>
        </p:nvGrpSpPr>
        <p:grpSpPr bwMode="auto">
          <a:xfrm>
            <a:off x="0" y="0"/>
            <a:ext cx="9167446" cy="6858000"/>
            <a:chOff x="0" y="0"/>
            <a:chExt cx="6256" cy="4320"/>
          </a:xfrm>
        </p:grpSpPr>
        <p:sp>
          <p:nvSpPr>
            <p:cNvPr id="1032" name="Rectangle 8"/>
            <p:cNvSpPr>
              <a:spLocks noChangeArrowheads="1"/>
            </p:cNvSpPr>
            <p:nvPr/>
          </p:nvSpPr>
          <p:spPr bwMode="auto">
            <a:xfrm>
              <a:off x="0" y="0"/>
              <a:ext cx="6256" cy="4320"/>
            </a:xfrm>
            <a:prstGeom prst="rect">
              <a:avLst/>
            </a:prstGeom>
            <a:gradFill rotWithShape="0">
              <a:gsLst>
                <a:gs pos="0">
                  <a:srgbClr val="66CCFF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 sz="2215">
                <a:solidFill>
                  <a:srgbClr val="000000"/>
                </a:solidFill>
              </a:endParaRPr>
            </a:p>
          </p:txBody>
        </p:sp>
        <p:pic>
          <p:nvPicPr>
            <p:cNvPr id="1033" name="Picture 9" descr="底圖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888"/>
              <a:ext cx="6240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" name="Picture 10" descr="mark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63"/>
              <a:ext cx="1056" cy="5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92"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92"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27277" y="63881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92" b="1" smtClean="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812DA217-3AEA-4825-B514-1AFFB0E0A165}" type="slidenum">
              <a:rPr lang="en-US" altLang="zh-TW">
                <a:solidFill>
                  <a:srgbClr val="3333CC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>
                <a:defRPr/>
              </a:pPr>
              <a:t>‹#›</a:t>
            </a:fld>
            <a:endParaRPr lang="en-US" altLang="zh-TW">
              <a:solidFill>
                <a:srgbClr val="3333CC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398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062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062">
          <a:solidFill>
            <a:schemeClr val="tx2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062">
          <a:solidFill>
            <a:schemeClr val="tx2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062">
          <a:solidFill>
            <a:schemeClr val="tx2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062">
          <a:solidFill>
            <a:schemeClr val="tx2"/>
          </a:solidFill>
          <a:latin typeface="Times New Roman" pitchFamily="18" charset="0"/>
          <a:ea typeface="新細明體" pitchFamily="18" charset="-120"/>
        </a:defRPr>
      </a:lvl5pPr>
      <a:lvl6pPr marL="422041" algn="ctr" rtl="0" fontAlgn="base">
        <a:spcBef>
          <a:spcPct val="0"/>
        </a:spcBef>
        <a:spcAft>
          <a:spcPct val="0"/>
        </a:spcAft>
        <a:defRPr kumimoji="1" sz="4062">
          <a:solidFill>
            <a:schemeClr val="tx2"/>
          </a:solidFill>
          <a:latin typeface="Times New Roman" pitchFamily="18" charset="0"/>
          <a:ea typeface="新細明體" pitchFamily="18" charset="-120"/>
        </a:defRPr>
      </a:lvl6pPr>
      <a:lvl7pPr marL="844083" algn="ctr" rtl="0" fontAlgn="base">
        <a:spcBef>
          <a:spcPct val="0"/>
        </a:spcBef>
        <a:spcAft>
          <a:spcPct val="0"/>
        </a:spcAft>
        <a:defRPr kumimoji="1" sz="4062">
          <a:solidFill>
            <a:schemeClr val="tx2"/>
          </a:solidFill>
          <a:latin typeface="Times New Roman" pitchFamily="18" charset="0"/>
          <a:ea typeface="新細明體" pitchFamily="18" charset="-120"/>
        </a:defRPr>
      </a:lvl7pPr>
      <a:lvl8pPr marL="1266124" algn="ctr" rtl="0" fontAlgn="base">
        <a:spcBef>
          <a:spcPct val="0"/>
        </a:spcBef>
        <a:spcAft>
          <a:spcPct val="0"/>
        </a:spcAft>
        <a:defRPr kumimoji="1" sz="4062">
          <a:solidFill>
            <a:schemeClr val="tx2"/>
          </a:solidFill>
          <a:latin typeface="Times New Roman" pitchFamily="18" charset="0"/>
          <a:ea typeface="新細明體" pitchFamily="18" charset="-120"/>
        </a:defRPr>
      </a:lvl8pPr>
      <a:lvl9pPr marL="1688165" algn="ctr" rtl="0" fontAlgn="base">
        <a:spcBef>
          <a:spcPct val="0"/>
        </a:spcBef>
        <a:spcAft>
          <a:spcPct val="0"/>
        </a:spcAft>
        <a:defRPr kumimoji="1" sz="4062">
          <a:solidFill>
            <a:schemeClr val="tx2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16531" indent="-316531" algn="l" rtl="0" eaLnBrk="0" fontAlgn="base" hangingPunct="0">
        <a:spcBef>
          <a:spcPct val="20000"/>
        </a:spcBef>
        <a:spcAft>
          <a:spcPct val="0"/>
        </a:spcAft>
        <a:buChar char="•"/>
        <a:defRPr kumimoji="1" sz="2954">
          <a:solidFill>
            <a:schemeClr val="tx1"/>
          </a:solidFill>
          <a:latin typeface="+mn-lt"/>
          <a:ea typeface="+mn-ea"/>
          <a:cs typeface="+mn-cs"/>
        </a:defRPr>
      </a:lvl1pPr>
      <a:lvl2pPr marL="685817" indent="-263776" algn="l" rtl="0" eaLnBrk="0" fontAlgn="base" hangingPunct="0">
        <a:spcBef>
          <a:spcPct val="20000"/>
        </a:spcBef>
        <a:spcAft>
          <a:spcPct val="0"/>
        </a:spcAft>
        <a:buChar char="–"/>
        <a:defRPr kumimoji="1" sz="2585">
          <a:solidFill>
            <a:schemeClr val="tx1"/>
          </a:solidFill>
          <a:latin typeface="+mn-lt"/>
          <a:ea typeface="+mn-ea"/>
        </a:defRPr>
      </a:lvl2pPr>
      <a:lvl3pPr marL="1055103" indent="-211021" algn="l" rtl="0" eaLnBrk="0" fontAlgn="base" hangingPunct="0">
        <a:spcBef>
          <a:spcPct val="20000"/>
        </a:spcBef>
        <a:spcAft>
          <a:spcPct val="0"/>
        </a:spcAft>
        <a:buChar char="•"/>
        <a:defRPr kumimoji="1" sz="2215">
          <a:solidFill>
            <a:schemeClr val="tx1"/>
          </a:solidFill>
          <a:latin typeface="+mn-lt"/>
          <a:ea typeface="+mn-ea"/>
        </a:defRPr>
      </a:lvl3pPr>
      <a:lvl4pPr marL="1477145" indent="-211021" algn="l" rtl="0" eaLnBrk="0" fontAlgn="base" hangingPunct="0">
        <a:spcBef>
          <a:spcPct val="20000"/>
        </a:spcBef>
        <a:spcAft>
          <a:spcPct val="0"/>
        </a:spcAft>
        <a:buChar char="–"/>
        <a:defRPr kumimoji="1" sz="1846">
          <a:solidFill>
            <a:schemeClr val="tx1"/>
          </a:solidFill>
          <a:latin typeface="+mn-lt"/>
          <a:ea typeface="+mn-ea"/>
        </a:defRPr>
      </a:lvl4pPr>
      <a:lvl5pPr marL="1899186" indent="-211021" algn="l" rtl="0" eaLnBrk="0" fontAlgn="base" hangingPunct="0">
        <a:spcBef>
          <a:spcPct val="20000"/>
        </a:spcBef>
        <a:spcAft>
          <a:spcPct val="0"/>
        </a:spcAft>
        <a:buChar char="»"/>
        <a:defRPr kumimoji="1" sz="1846">
          <a:solidFill>
            <a:schemeClr val="tx1"/>
          </a:solidFill>
          <a:latin typeface="+mn-lt"/>
          <a:ea typeface="+mn-ea"/>
        </a:defRPr>
      </a:lvl5pPr>
      <a:lvl6pPr marL="2321227" indent="-211021" algn="l" rtl="0" fontAlgn="base">
        <a:spcBef>
          <a:spcPct val="20000"/>
        </a:spcBef>
        <a:spcAft>
          <a:spcPct val="0"/>
        </a:spcAft>
        <a:buChar char="»"/>
        <a:defRPr kumimoji="1" sz="1846">
          <a:solidFill>
            <a:schemeClr val="tx1"/>
          </a:solidFill>
          <a:latin typeface="+mn-lt"/>
          <a:ea typeface="+mn-ea"/>
        </a:defRPr>
      </a:lvl6pPr>
      <a:lvl7pPr marL="2743269" indent="-211021" algn="l" rtl="0" fontAlgn="base">
        <a:spcBef>
          <a:spcPct val="20000"/>
        </a:spcBef>
        <a:spcAft>
          <a:spcPct val="0"/>
        </a:spcAft>
        <a:buChar char="»"/>
        <a:defRPr kumimoji="1" sz="1846">
          <a:solidFill>
            <a:schemeClr val="tx1"/>
          </a:solidFill>
          <a:latin typeface="+mn-lt"/>
          <a:ea typeface="+mn-ea"/>
        </a:defRPr>
      </a:lvl7pPr>
      <a:lvl8pPr marL="3165310" indent="-211021" algn="l" rtl="0" fontAlgn="base">
        <a:spcBef>
          <a:spcPct val="20000"/>
        </a:spcBef>
        <a:spcAft>
          <a:spcPct val="0"/>
        </a:spcAft>
        <a:buChar char="»"/>
        <a:defRPr kumimoji="1" sz="1846">
          <a:solidFill>
            <a:schemeClr val="tx1"/>
          </a:solidFill>
          <a:latin typeface="+mn-lt"/>
          <a:ea typeface="+mn-ea"/>
        </a:defRPr>
      </a:lvl8pPr>
      <a:lvl9pPr marL="3587351" indent="-211021" algn="l" rtl="0" fontAlgn="base">
        <a:spcBef>
          <a:spcPct val="20000"/>
        </a:spcBef>
        <a:spcAft>
          <a:spcPct val="0"/>
        </a:spcAft>
        <a:buChar char="»"/>
        <a:defRPr kumimoji="1" sz="1846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13.xml"/><Relationship Id="rId1" Type="http://schemas.openxmlformats.org/officeDocument/2006/relationships/audio" Target="file:///D:\&#35498;&#26126;&#26371;&#31777;&#22577;\&#26032;&#29256;&#35498;&#26126;&#26371;&#31777;&#22577;&#27284;&#26696;(98&#24180;)\01&#27963;&#32097;&#21270;&#24433;&#29255;\20&#36913;&#24180;&#32000;&#24565;&#20027;&#38988;&#26354;.mp3" TargetMode="Externa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5.wmf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10.png"/><Relationship Id="rId10" Type="http://schemas.openxmlformats.org/officeDocument/2006/relationships/image" Target="../media/image27.png"/><Relationship Id="rId4" Type="http://schemas.openxmlformats.org/officeDocument/2006/relationships/image" Target="../media/image22.jpe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0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5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0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emf"/><Relationship Id="rId5" Type="http://schemas.openxmlformats.org/officeDocument/2006/relationships/image" Target="../media/image38.emf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10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wmf"/><Relationship Id="rId3" Type="http://schemas.openxmlformats.org/officeDocument/2006/relationships/image" Target="../media/image65.png"/><Relationship Id="rId7" Type="http://schemas.openxmlformats.org/officeDocument/2006/relationships/image" Target="../media/image69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10" Type="http://schemas.openxmlformats.org/officeDocument/2006/relationships/image" Target="../media/image10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0.png"/><Relationship Id="rId4" Type="http://schemas.openxmlformats.org/officeDocument/2006/relationships/image" Target="../media/image7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77.jpeg"/><Relationship Id="rId4" Type="http://schemas.openxmlformats.org/officeDocument/2006/relationships/image" Target="../media/image7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406" name="20週年紀念主題曲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7569" y="4343400"/>
            <a:ext cx="281354" cy="281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47" name="Group 4"/>
          <p:cNvGrpSpPr>
            <a:grpSpLocks/>
          </p:cNvGrpSpPr>
          <p:nvPr/>
        </p:nvGrpSpPr>
        <p:grpSpPr bwMode="auto">
          <a:xfrm>
            <a:off x="650631" y="1101970"/>
            <a:ext cx="7948246" cy="3855427"/>
            <a:chOff x="717" y="537"/>
            <a:chExt cx="4898" cy="2631"/>
          </a:xfrm>
        </p:grpSpPr>
        <p:sp>
          <p:nvSpPr>
            <p:cNvPr id="6149" name="AutoShape 5"/>
            <p:cNvSpPr>
              <a:spLocks noChangeArrowheads="1"/>
            </p:cNvSpPr>
            <p:nvPr/>
          </p:nvSpPr>
          <p:spPr bwMode="auto">
            <a:xfrm>
              <a:off x="717" y="537"/>
              <a:ext cx="4898" cy="2631"/>
            </a:xfrm>
            <a:prstGeom prst="roundRect">
              <a:avLst>
                <a:gd name="adj" fmla="val 11060"/>
              </a:avLst>
            </a:prstGeom>
            <a:solidFill>
              <a:schemeClr val="bg1"/>
            </a:solidFill>
            <a:ln w="28575">
              <a:solidFill>
                <a:srgbClr val="C0C0C0"/>
              </a:solidFill>
              <a:round/>
              <a:headEnd/>
              <a:tailEnd/>
            </a:ln>
            <a:effectLst>
              <a:prstShdw prst="shdw17" dist="17961" dir="2700000">
                <a:srgbClr val="737373"/>
              </a:prst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TW" altLang="en-US" sz="2215">
                <a:solidFill>
                  <a:srgbClr val="000000"/>
                </a:solidFill>
              </a:endParaRPr>
            </a:p>
          </p:txBody>
        </p:sp>
        <p:sp>
          <p:nvSpPr>
            <p:cNvPr id="6150" name="Text Box 6"/>
            <p:cNvSpPr txBox="1">
              <a:spLocks noChangeArrowheads="1"/>
            </p:cNvSpPr>
            <p:nvPr/>
          </p:nvSpPr>
          <p:spPr bwMode="auto">
            <a:xfrm>
              <a:off x="3446" y="2034"/>
              <a:ext cx="114" cy="5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algn="ctr" eaLnBrk="0" hangingPunct="0">
                <a:spcBef>
                  <a:spcPct val="0"/>
                </a:spcBef>
                <a:buFontTx/>
                <a:buNone/>
              </a:pPr>
              <a:endParaRPr lang="en-US" altLang="zh-TW" sz="4616" b="1">
                <a:solidFill>
                  <a:srgbClr val="008000"/>
                </a:solidFill>
                <a:latin typeface="Arial" panose="020B0604020202020204" pitchFamily="34" charset="0"/>
                <a:ea typeface="標楷體" panose="03000509000000000000" pitchFamily="65" charset="-120"/>
              </a:endParaRPr>
            </a:p>
          </p:txBody>
        </p:sp>
        <p:pic>
          <p:nvPicPr>
            <p:cNvPr id="6151" name="Picture 7" descr="公司商標名稱(中文)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8" y="634"/>
              <a:ext cx="4080" cy="1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2" name="Picture 8" descr="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70" t="-11539" r="30640"/>
            <a:stretch>
              <a:fillRect/>
            </a:stretch>
          </p:blipFill>
          <p:spPr bwMode="auto">
            <a:xfrm>
              <a:off x="736" y="2475"/>
              <a:ext cx="116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3" name="Picture 9" descr="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47" r="33372" b="-2884"/>
            <a:stretch>
              <a:fillRect/>
            </a:stretch>
          </p:blipFill>
          <p:spPr bwMode="auto">
            <a:xfrm>
              <a:off x="4777" y="2526"/>
              <a:ext cx="827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4" name="Picture 10" descr="0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8" y="2242"/>
              <a:ext cx="600" cy="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48" name="標題 1"/>
          <p:cNvSpPr txBox="1">
            <a:spLocks/>
          </p:cNvSpPr>
          <p:nvPr/>
        </p:nvSpPr>
        <p:spPr bwMode="auto">
          <a:xfrm>
            <a:off x="3175489" y="3694235"/>
            <a:ext cx="4454769" cy="69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zh-TW" altLang="en-US" sz="2954" b="1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人力資源部     </a:t>
            </a:r>
          </a:p>
        </p:txBody>
      </p:sp>
    </p:spTree>
    <p:extLst>
      <p:ext uri="{BB962C8B-B14F-4D97-AF65-F5344CB8AC3E}">
        <p14:creationId xmlns:p14="http://schemas.microsoft.com/office/powerpoint/2010/main" val="197470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94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40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197827" y="641839"/>
            <a:ext cx="8751277" cy="5249008"/>
            <a:chOff x="135" y="258"/>
            <a:chExt cx="5972" cy="3582"/>
          </a:xfrm>
        </p:grpSpPr>
        <p:sp>
          <p:nvSpPr>
            <p:cNvPr id="10258" name="AutoShape 7"/>
            <p:cNvSpPr>
              <a:spLocks noChangeArrowheads="1"/>
            </p:cNvSpPr>
            <p:nvPr/>
          </p:nvSpPr>
          <p:spPr bwMode="auto">
            <a:xfrm>
              <a:off x="135" y="543"/>
              <a:ext cx="5972" cy="3297"/>
            </a:xfrm>
            <a:prstGeom prst="roundRect">
              <a:avLst>
                <a:gd name="adj" fmla="val 2458"/>
              </a:avLst>
            </a:prstGeom>
            <a:solidFill>
              <a:srgbClr val="FFFFFF"/>
            </a:solidFill>
            <a:ln w="508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/>
            </a:p>
          </p:txBody>
        </p:sp>
        <p:sp>
          <p:nvSpPr>
            <p:cNvPr id="10259" name="Text Box 9"/>
            <p:cNvSpPr txBox="1">
              <a:spLocks noChangeArrowheads="1"/>
            </p:cNvSpPr>
            <p:nvPr/>
          </p:nvSpPr>
          <p:spPr bwMode="auto">
            <a:xfrm>
              <a:off x="2678" y="258"/>
              <a:ext cx="126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 b="1">
                <a:solidFill>
                  <a:schemeClr val="bg2"/>
                </a:solidFill>
                <a:ea typeface="標楷體" panose="03000509000000000000" pitchFamily="65" charset="-120"/>
              </a:endParaRPr>
            </a:p>
          </p:txBody>
        </p:sp>
        <p:sp>
          <p:nvSpPr>
            <p:cNvPr id="10260" name="Text Box 11"/>
            <p:cNvSpPr txBox="1">
              <a:spLocks noChangeArrowheads="1"/>
            </p:cNvSpPr>
            <p:nvPr/>
          </p:nvSpPr>
          <p:spPr bwMode="auto">
            <a:xfrm>
              <a:off x="5040" y="258"/>
              <a:ext cx="126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 b="1">
                <a:solidFill>
                  <a:schemeClr val="bg2"/>
                </a:solidFill>
                <a:ea typeface="標楷體" panose="03000509000000000000" pitchFamily="65" charset="-120"/>
              </a:endParaRPr>
            </a:p>
          </p:txBody>
        </p:sp>
      </p:grpSp>
      <p:sp>
        <p:nvSpPr>
          <p:cNvPr id="10243" name="Line 12"/>
          <p:cNvSpPr>
            <a:spLocks noChangeShapeType="1"/>
          </p:cNvSpPr>
          <p:nvPr/>
        </p:nvSpPr>
        <p:spPr bwMode="auto">
          <a:xfrm>
            <a:off x="386862" y="1472712"/>
            <a:ext cx="8370277" cy="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244" name="Line 13"/>
          <p:cNvSpPr>
            <a:spLocks noChangeShapeType="1"/>
          </p:cNvSpPr>
          <p:nvPr/>
        </p:nvSpPr>
        <p:spPr bwMode="auto">
          <a:xfrm>
            <a:off x="386862" y="1529862"/>
            <a:ext cx="8370277" cy="0"/>
          </a:xfrm>
          <a:prstGeom prst="line">
            <a:avLst/>
          </a:prstGeom>
          <a:noFill/>
          <a:ln w="2857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10245" name="Picture 14" descr="FamilyMart2-日本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92" y="1670538"/>
            <a:ext cx="1858108" cy="99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1135" name="Rectangle 15"/>
          <p:cNvSpPr>
            <a:spLocks noChangeArrowheads="1"/>
          </p:cNvSpPr>
          <p:nvPr/>
        </p:nvSpPr>
        <p:spPr bwMode="auto">
          <a:xfrm>
            <a:off x="351692" y="3006970"/>
            <a:ext cx="1824404" cy="887935"/>
          </a:xfrm>
          <a:prstGeom prst="rect">
            <a:avLst/>
          </a:prstGeom>
          <a:solidFill>
            <a:srgbClr val="FFCC66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28575">
                <a:solidFill>
                  <a:srgbClr val="6699FF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2585" b="1">
                <a:latin typeface="Arial" panose="020B0604020202020204" pitchFamily="34" charset="0"/>
                <a:ea typeface="標楷體" panose="03000509000000000000" pitchFamily="65" charset="-120"/>
              </a:rPr>
              <a:t>日本專業</a:t>
            </a:r>
            <a:r>
              <a:rPr lang="en-US" altLang="zh-TW" sz="2585" b="1" dirty="0">
                <a:latin typeface="Arial" panose="020B0604020202020204" pitchFamily="34" charset="0"/>
                <a:ea typeface="標楷體" panose="03000509000000000000" pitchFamily="65" charset="-120"/>
              </a:rPr>
              <a:t>know-how</a:t>
            </a:r>
          </a:p>
        </p:txBody>
      </p:sp>
      <p:sp>
        <p:nvSpPr>
          <p:cNvPr id="261136" name="Rectangle 16"/>
          <p:cNvSpPr>
            <a:spLocks noChangeArrowheads="1"/>
          </p:cNvSpPr>
          <p:nvPr/>
        </p:nvSpPr>
        <p:spPr bwMode="auto">
          <a:xfrm>
            <a:off x="351692" y="4273062"/>
            <a:ext cx="1828800" cy="887935"/>
          </a:xfrm>
          <a:prstGeom prst="rect">
            <a:avLst/>
          </a:prstGeom>
          <a:solidFill>
            <a:srgbClr val="FFCC66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28575">
                <a:solidFill>
                  <a:srgbClr val="6699FF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2585" b="1">
                <a:latin typeface="Arial" panose="020B0604020202020204" pitchFamily="34" charset="0"/>
                <a:ea typeface="標楷體" panose="03000509000000000000" pitchFamily="65" charset="-120"/>
              </a:rPr>
              <a:t>國際化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2585" b="1">
                <a:latin typeface="Arial" panose="020B0604020202020204" pitchFamily="34" charset="0"/>
                <a:ea typeface="標楷體" panose="03000509000000000000" pitchFamily="65" charset="-120"/>
              </a:rPr>
              <a:t>優勢資源</a:t>
            </a:r>
          </a:p>
        </p:txBody>
      </p:sp>
      <p:pic>
        <p:nvPicPr>
          <p:cNvPr id="3" name="圖片 2" descr="一張含有 螢幕擷取畫面 的圖片&#10;&#10;產生非常高可信度的描述">
            <a:extLst>
              <a:ext uri="{FF2B5EF4-FFF2-40B4-BE49-F238E27FC236}">
                <a16:creationId xmlns:a16="http://schemas.microsoft.com/office/drawing/2014/main" id="{07D0C6AC-CA0A-4BBE-9E4A-4A6D737DE3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463" y="1587012"/>
            <a:ext cx="6020876" cy="4204450"/>
          </a:xfrm>
          <a:prstGeom prst="rect">
            <a:avLst/>
          </a:prstGeom>
        </p:spPr>
      </p:pic>
      <p:sp>
        <p:nvSpPr>
          <p:cNvPr id="10248" name="Text Box 17"/>
          <p:cNvSpPr txBox="1">
            <a:spLocks noChangeArrowheads="1"/>
          </p:cNvSpPr>
          <p:nvPr/>
        </p:nvSpPr>
        <p:spPr bwMode="auto">
          <a:xfrm>
            <a:off x="322385" y="1050681"/>
            <a:ext cx="1887055" cy="43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215" b="1" dirty="0">
                <a:solidFill>
                  <a:srgbClr val="009900"/>
                </a:solidFill>
                <a:ea typeface="標楷體" panose="03000509000000000000" pitchFamily="65" charset="-120"/>
              </a:rPr>
              <a:t>日本授權引進</a:t>
            </a:r>
          </a:p>
        </p:txBody>
      </p:sp>
      <p:sp>
        <p:nvSpPr>
          <p:cNvPr id="22" name="AutoShape 32"/>
          <p:cNvSpPr>
            <a:spLocks noChangeArrowheads="1"/>
          </p:cNvSpPr>
          <p:nvPr/>
        </p:nvSpPr>
        <p:spPr bwMode="auto">
          <a:xfrm>
            <a:off x="3569762" y="3186876"/>
            <a:ext cx="1030165" cy="232996"/>
          </a:xfrm>
          <a:prstGeom prst="flowChartAlternateProcess">
            <a:avLst/>
          </a:prstGeom>
          <a:solidFill>
            <a:srgbClr val="FF6600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138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pitchFamily="65" charset="-120"/>
              </a:rPr>
              <a:t>日本</a:t>
            </a:r>
            <a:r>
              <a:rPr lang="en-US" altLang="zh-TW" sz="138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pitchFamily="65" charset="-120"/>
              </a:rPr>
              <a:t>18,889</a:t>
            </a:r>
          </a:p>
        </p:txBody>
      </p:sp>
      <p:sp>
        <p:nvSpPr>
          <p:cNvPr id="23" name="AutoShape 31"/>
          <p:cNvSpPr>
            <a:spLocks noChangeArrowheads="1"/>
          </p:cNvSpPr>
          <p:nvPr/>
        </p:nvSpPr>
        <p:spPr bwMode="auto">
          <a:xfrm>
            <a:off x="4962120" y="3099941"/>
            <a:ext cx="930520" cy="265235"/>
          </a:xfrm>
          <a:prstGeom prst="flowChartAlternateProcess">
            <a:avLst/>
          </a:prstGeom>
          <a:solidFill>
            <a:srgbClr val="FF6600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138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pitchFamily="65" charset="-120"/>
              </a:rPr>
              <a:t>台灣</a:t>
            </a:r>
            <a:r>
              <a:rPr lang="en-US" altLang="zh-TW" sz="138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pitchFamily="65" charset="-120"/>
              </a:rPr>
              <a:t>3,134</a:t>
            </a:r>
          </a:p>
        </p:txBody>
      </p:sp>
      <p:sp>
        <p:nvSpPr>
          <p:cNvPr id="24" name="AutoShape 44"/>
          <p:cNvSpPr>
            <a:spLocks noChangeArrowheads="1"/>
          </p:cNvSpPr>
          <p:nvPr/>
        </p:nvSpPr>
        <p:spPr bwMode="auto">
          <a:xfrm>
            <a:off x="2650965" y="4282378"/>
            <a:ext cx="918797" cy="265235"/>
          </a:xfrm>
          <a:prstGeom prst="flowChartAlternateProcess">
            <a:avLst/>
          </a:prstGeom>
          <a:solidFill>
            <a:srgbClr val="FF6600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138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pitchFamily="65" charset="-120"/>
              </a:rPr>
              <a:t>菲律賓</a:t>
            </a:r>
            <a:r>
              <a:rPr lang="en-US" altLang="zh-TW" sz="138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pitchFamily="65" charset="-120"/>
              </a:rPr>
              <a:t>69</a:t>
            </a:r>
          </a:p>
        </p:txBody>
      </p:sp>
      <p:sp>
        <p:nvSpPr>
          <p:cNvPr id="25" name="AutoShape 42"/>
          <p:cNvSpPr>
            <a:spLocks noChangeArrowheads="1"/>
          </p:cNvSpPr>
          <p:nvPr/>
        </p:nvSpPr>
        <p:spPr bwMode="auto">
          <a:xfrm>
            <a:off x="3643678" y="5498577"/>
            <a:ext cx="832497" cy="265235"/>
          </a:xfrm>
          <a:prstGeom prst="flowChartAlternateProcess">
            <a:avLst/>
          </a:prstGeom>
          <a:solidFill>
            <a:srgbClr val="FF6600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138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pitchFamily="65" charset="-120"/>
              </a:rPr>
              <a:t>印尼</a:t>
            </a:r>
            <a:r>
              <a:rPr lang="en-US" altLang="zh-TW" sz="138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pitchFamily="65" charset="-120"/>
              </a:rPr>
              <a:t>76</a:t>
            </a:r>
          </a:p>
        </p:txBody>
      </p:sp>
      <p:sp>
        <p:nvSpPr>
          <p:cNvPr id="26" name="AutoShape 37"/>
          <p:cNvSpPr>
            <a:spLocks noChangeArrowheads="1"/>
          </p:cNvSpPr>
          <p:nvPr/>
        </p:nvSpPr>
        <p:spPr bwMode="auto">
          <a:xfrm>
            <a:off x="4952595" y="5559801"/>
            <a:ext cx="930520" cy="281354"/>
          </a:xfrm>
          <a:prstGeom prst="roundRect">
            <a:avLst>
              <a:gd name="adj" fmla="val 16667"/>
            </a:avLst>
          </a:prstGeom>
          <a:solidFill>
            <a:srgbClr val="FF6600"/>
          </a:solidFill>
          <a:ln w="3175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138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pitchFamily="65" charset="-120"/>
              </a:rPr>
              <a:t>越南</a:t>
            </a:r>
            <a:r>
              <a:rPr lang="en-US" altLang="zh-TW" sz="138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pitchFamily="65" charset="-120"/>
              </a:rPr>
              <a:t>141</a:t>
            </a:r>
          </a:p>
        </p:txBody>
      </p:sp>
      <p:sp>
        <p:nvSpPr>
          <p:cNvPr id="27" name="AutoShape 34"/>
          <p:cNvSpPr>
            <a:spLocks noChangeArrowheads="1"/>
          </p:cNvSpPr>
          <p:nvPr/>
        </p:nvSpPr>
        <p:spPr bwMode="auto">
          <a:xfrm>
            <a:off x="6327392" y="5485520"/>
            <a:ext cx="952500" cy="265235"/>
          </a:xfrm>
          <a:prstGeom prst="flowChartAlternateProcess">
            <a:avLst/>
          </a:prstGeom>
          <a:solidFill>
            <a:srgbClr val="FF6600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138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pitchFamily="65" charset="-120"/>
              </a:rPr>
              <a:t>中國</a:t>
            </a:r>
            <a:r>
              <a:rPr lang="en-US" altLang="zh-TW" sz="138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pitchFamily="65" charset="-120"/>
              </a:rPr>
              <a:t>2,071</a:t>
            </a:r>
          </a:p>
        </p:txBody>
      </p:sp>
      <p:sp>
        <p:nvSpPr>
          <p:cNvPr id="28" name="AutoShape 32"/>
          <p:cNvSpPr>
            <a:spLocks noChangeArrowheads="1"/>
          </p:cNvSpPr>
          <p:nvPr/>
        </p:nvSpPr>
        <p:spPr bwMode="auto">
          <a:xfrm>
            <a:off x="7279892" y="4297765"/>
            <a:ext cx="978877" cy="265235"/>
          </a:xfrm>
          <a:prstGeom prst="flowChartAlternateProcess">
            <a:avLst/>
          </a:prstGeom>
          <a:solidFill>
            <a:srgbClr val="FF6600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138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pitchFamily="65" charset="-120"/>
              </a:rPr>
              <a:t>泰國</a:t>
            </a:r>
            <a:r>
              <a:rPr lang="en-US" altLang="zh-TW" sz="138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pitchFamily="65" charset="-120"/>
              </a:rPr>
              <a:t>1,135</a:t>
            </a:r>
          </a:p>
        </p:txBody>
      </p:sp>
      <p:pic>
        <p:nvPicPr>
          <p:cNvPr id="21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264" y="53264"/>
            <a:ext cx="16478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AutoShape 31">
            <a:extLst>
              <a:ext uri="{FF2B5EF4-FFF2-40B4-BE49-F238E27FC236}">
                <a16:creationId xmlns:a16="http://schemas.microsoft.com/office/drawing/2014/main" id="{236CF668-AB10-4263-B974-51FA1DEFE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8382" y="3186876"/>
            <a:ext cx="930520" cy="265235"/>
          </a:xfrm>
          <a:prstGeom prst="flowChartAlternateProcess">
            <a:avLst/>
          </a:prstGeom>
          <a:solidFill>
            <a:srgbClr val="FF6600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138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pitchFamily="65" charset="-120"/>
              </a:rPr>
              <a:t>馬來西亞</a:t>
            </a:r>
            <a:r>
              <a:rPr lang="en-US" altLang="zh-TW" sz="138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pitchFamily="65" charset="-12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3617651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1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61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135" grpId="0" animBg="1" autoUpdateAnimBg="0"/>
      <p:bldP spid="261136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/>
          <p:cNvGrpSpPr>
            <a:grpSpLocks/>
          </p:cNvGrpSpPr>
          <p:nvPr/>
        </p:nvGrpSpPr>
        <p:grpSpPr bwMode="auto">
          <a:xfrm>
            <a:off x="197827" y="641839"/>
            <a:ext cx="8751277" cy="5249008"/>
            <a:chOff x="135" y="258"/>
            <a:chExt cx="5972" cy="3582"/>
          </a:xfrm>
        </p:grpSpPr>
        <p:sp>
          <p:nvSpPr>
            <p:cNvPr id="12297" name="AutoShape 7"/>
            <p:cNvSpPr>
              <a:spLocks noChangeArrowheads="1"/>
            </p:cNvSpPr>
            <p:nvPr/>
          </p:nvSpPr>
          <p:spPr bwMode="auto">
            <a:xfrm>
              <a:off x="135" y="543"/>
              <a:ext cx="5972" cy="3297"/>
            </a:xfrm>
            <a:prstGeom prst="roundRect">
              <a:avLst>
                <a:gd name="adj" fmla="val 2458"/>
              </a:avLst>
            </a:prstGeom>
            <a:solidFill>
              <a:srgbClr val="FFFFFF"/>
            </a:solidFill>
            <a:ln w="508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/>
            </a:p>
          </p:txBody>
        </p:sp>
        <p:sp>
          <p:nvSpPr>
            <p:cNvPr id="12298" name="Text Box 9"/>
            <p:cNvSpPr txBox="1">
              <a:spLocks noChangeArrowheads="1"/>
            </p:cNvSpPr>
            <p:nvPr/>
          </p:nvSpPr>
          <p:spPr bwMode="auto">
            <a:xfrm>
              <a:off x="2678" y="258"/>
              <a:ext cx="126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 b="1">
                <a:solidFill>
                  <a:schemeClr val="bg2"/>
                </a:solidFill>
                <a:ea typeface="標楷體" panose="03000509000000000000" pitchFamily="65" charset="-120"/>
              </a:endParaRPr>
            </a:p>
          </p:txBody>
        </p:sp>
        <p:sp>
          <p:nvSpPr>
            <p:cNvPr id="12299" name="Text Box 11"/>
            <p:cNvSpPr txBox="1">
              <a:spLocks noChangeArrowheads="1"/>
            </p:cNvSpPr>
            <p:nvPr/>
          </p:nvSpPr>
          <p:spPr bwMode="auto">
            <a:xfrm>
              <a:off x="5040" y="258"/>
              <a:ext cx="126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 b="1">
                <a:solidFill>
                  <a:schemeClr val="bg2"/>
                </a:solidFill>
                <a:ea typeface="標楷體" panose="03000509000000000000" pitchFamily="65" charset="-120"/>
              </a:endParaRPr>
            </a:p>
          </p:txBody>
        </p:sp>
      </p:grpSp>
      <p:sp>
        <p:nvSpPr>
          <p:cNvPr id="12291" name="Line 12"/>
          <p:cNvSpPr>
            <a:spLocks noChangeShapeType="1"/>
          </p:cNvSpPr>
          <p:nvPr/>
        </p:nvSpPr>
        <p:spPr bwMode="auto">
          <a:xfrm>
            <a:off x="386862" y="1472712"/>
            <a:ext cx="8370277" cy="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2292" name="Text Box 13"/>
          <p:cNvSpPr txBox="1">
            <a:spLocks noChangeArrowheads="1"/>
          </p:cNvSpPr>
          <p:nvPr/>
        </p:nvSpPr>
        <p:spPr bwMode="auto">
          <a:xfrm>
            <a:off x="322385" y="1050681"/>
            <a:ext cx="1887055" cy="43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215" b="1" dirty="0">
                <a:solidFill>
                  <a:srgbClr val="009900"/>
                </a:solidFill>
                <a:ea typeface="標楷體" panose="03000509000000000000" pitchFamily="65" charset="-120"/>
              </a:rPr>
              <a:t>專注經營本業</a:t>
            </a:r>
          </a:p>
        </p:txBody>
      </p:sp>
      <p:sp>
        <p:nvSpPr>
          <p:cNvPr id="12294" name="Line 15"/>
          <p:cNvSpPr>
            <a:spLocks noChangeShapeType="1"/>
          </p:cNvSpPr>
          <p:nvPr/>
        </p:nvSpPr>
        <p:spPr bwMode="auto">
          <a:xfrm>
            <a:off x="386862" y="1529862"/>
            <a:ext cx="8370277" cy="0"/>
          </a:xfrm>
          <a:prstGeom prst="line">
            <a:avLst/>
          </a:prstGeom>
          <a:noFill/>
          <a:ln w="2857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1920" name="Rectangle 16"/>
          <p:cNvSpPr>
            <a:spLocks noChangeArrowheads="1"/>
          </p:cNvSpPr>
          <p:nvPr/>
        </p:nvSpPr>
        <p:spPr bwMode="auto">
          <a:xfrm>
            <a:off x="4925158" y="1626577"/>
            <a:ext cx="3169626" cy="451338"/>
          </a:xfrm>
          <a:prstGeom prst="rect">
            <a:avLst/>
          </a:prstGeom>
          <a:solidFill>
            <a:srgbClr val="FFCC66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28575">
                <a:solidFill>
                  <a:srgbClr val="6699FF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2400" b="1" dirty="0">
                <a:latin typeface="Arial" panose="020B0604020202020204" pitchFamily="34" charset="0"/>
                <a:ea typeface="標楷體" panose="03000509000000000000" pitchFamily="65" charset="-120"/>
              </a:rPr>
              <a:t>強化本業基礎建設</a:t>
            </a:r>
          </a:p>
        </p:txBody>
      </p:sp>
      <p:sp>
        <p:nvSpPr>
          <p:cNvPr id="251921" name="Rectangle 17"/>
          <p:cNvSpPr>
            <a:spLocks noChangeArrowheads="1"/>
          </p:cNvSpPr>
          <p:nvPr/>
        </p:nvSpPr>
        <p:spPr bwMode="auto">
          <a:xfrm>
            <a:off x="1314451" y="1629508"/>
            <a:ext cx="3169626" cy="451338"/>
          </a:xfrm>
          <a:prstGeom prst="rect">
            <a:avLst/>
          </a:prstGeom>
          <a:solidFill>
            <a:srgbClr val="FFCC66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28575">
                <a:solidFill>
                  <a:srgbClr val="6699FF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2400" b="1">
                <a:latin typeface="Arial" panose="020B0604020202020204" pitchFamily="34" charset="0"/>
                <a:ea typeface="標楷體" panose="03000509000000000000" pitchFamily="65" charset="-120"/>
              </a:rPr>
              <a:t>專注連鎖加盟本業</a:t>
            </a:r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8373" y="2139518"/>
            <a:ext cx="8362765" cy="3710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264" y="53264"/>
            <a:ext cx="16478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01884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1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51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920" grpId="0" animBg="1" autoUpdateAnimBg="0"/>
      <p:bldP spid="251921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6"/>
          <p:cNvSpPr>
            <a:spLocks noChangeArrowheads="1"/>
          </p:cNvSpPr>
          <p:nvPr/>
        </p:nvSpPr>
        <p:spPr bwMode="auto">
          <a:xfrm>
            <a:off x="197827" y="1059473"/>
            <a:ext cx="8751277" cy="5174273"/>
          </a:xfrm>
          <a:prstGeom prst="roundRect">
            <a:avLst>
              <a:gd name="adj" fmla="val 2458"/>
            </a:avLst>
          </a:prstGeom>
          <a:solidFill>
            <a:srgbClr val="FFFFFF"/>
          </a:solidFill>
          <a:ln w="50800">
            <a:solidFill>
              <a:srgbClr val="0066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2215" dirty="0"/>
          </a:p>
        </p:txBody>
      </p:sp>
      <p:sp>
        <p:nvSpPr>
          <p:cNvPr id="14339" name="Line 11"/>
          <p:cNvSpPr>
            <a:spLocks noChangeShapeType="1"/>
          </p:cNvSpPr>
          <p:nvPr/>
        </p:nvSpPr>
        <p:spPr bwMode="auto">
          <a:xfrm>
            <a:off x="386862" y="1472712"/>
            <a:ext cx="8370277" cy="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4340" name="Line 12"/>
          <p:cNvSpPr>
            <a:spLocks noChangeShapeType="1"/>
          </p:cNvSpPr>
          <p:nvPr/>
        </p:nvSpPr>
        <p:spPr bwMode="auto">
          <a:xfrm>
            <a:off x="386862" y="1529862"/>
            <a:ext cx="8370277" cy="0"/>
          </a:xfrm>
          <a:prstGeom prst="line">
            <a:avLst/>
          </a:prstGeom>
          <a:noFill/>
          <a:ln w="2857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4341" name="Text Box 13"/>
          <p:cNvSpPr txBox="1">
            <a:spLocks noChangeArrowheads="1"/>
          </p:cNvSpPr>
          <p:nvPr/>
        </p:nvSpPr>
        <p:spPr bwMode="auto">
          <a:xfrm>
            <a:off x="322385" y="1050681"/>
            <a:ext cx="1887055" cy="43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215" b="1">
                <a:solidFill>
                  <a:srgbClr val="009900"/>
                </a:solidFill>
                <a:ea typeface="標楷體" panose="03000509000000000000" pitchFamily="65" charset="-120"/>
              </a:rPr>
              <a:t>拓展企業版圖</a:t>
            </a:r>
          </a:p>
        </p:txBody>
      </p:sp>
      <p:sp>
        <p:nvSpPr>
          <p:cNvPr id="14342" name="Freeform 14"/>
          <p:cNvSpPr>
            <a:spLocks/>
          </p:cNvSpPr>
          <p:nvPr/>
        </p:nvSpPr>
        <p:spPr bwMode="gray">
          <a:xfrm>
            <a:off x="2621574" y="1551843"/>
            <a:ext cx="6232280" cy="448408"/>
          </a:xfrm>
          <a:custGeom>
            <a:avLst/>
            <a:gdLst>
              <a:gd name="T0" fmla="*/ 0 w 3454"/>
              <a:gd name="T1" fmla="*/ 0 h 267"/>
              <a:gd name="T2" fmla="*/ 2147483646 w 3454"/>
              <a:gd name="T3" fmla="*/ 2147483646 h 267"/>
              <a:gd name="T4" fmla="*/ 2147483646 w 3454"/>
              <a:gd name="T5" fmla="*/ 2147483646 h 267"/>
              <a:gd name="T6" fmla="*/ 2147483646 w 3454"/>
              <a:gd name="T7" fmla="*/ 2147483646 h 267"/>
              <a:gd name="T8" fmla="*/ 0 w 3454"/>
              <a:gd name="T9" fmla="*/ 0 h 2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454" h="267">
                <a:moveTo>
                  <a:pt x="0" y="0"/>
                </a:moveTo>
                <a:lnTo>
                  <a:pt x="87" y="267"/>
                </a:lnTo>
                <a:lnTo>
                  <a:pt x="3454" y="267"/>
                </a:lnTo>
                <a:lnTo>
                  <a:pt x="3292" y="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2287A9"/>
              </a:gs>
              <a:gs pos="100000">
                <a:srgbClr val="33CC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292929"/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4343" name="AutoShape 15"/>
          <p:cNvSpPr>
            <a:spLocks noChangeArrowheads="1"/>
          </p:cNvSpPr>
          <p:nvPr/>
        </p:nvSpPr>
        <p:spPr bwMode="gray">
          <a:xfrm>
            <a:off x="1485900" y="1553308"/>
            <a:ext cx="1921120" cy="2296258"/>
          </a:xfrm>
          <a:prstGeom prst="homePlate">
            <a:avLst>
              <a:gd name="adj" fmla="val 25000"/>
            </a:avLst>
          </a:prstGeom>
          <a:gradFill rotWithShape="1">
            <a:gsLst>
              <a:gs pos="0">
                <a:srgbClr val="666699"/>
              </a:gs>
              <a:gs pos="100000">
                <a:srgbClr val="47476B"/>
              </a:gs>
            </a:gsLst>
            <a:lin ang="2700000" scaled="1"/>
          </a:gradFill>
          <a:ln>
            <a:noFill/>
          </a:ln>
          <a:effectLst>
            <a:outerShdw dist="56796" dir="3806097" algn="ctr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12700" algn="ctr">
                <a:solidFill>
                  <a:srgbClr val="292929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2215"/>
          </a:p>
        </p:txBody>
      </p:sp>
      <p:sp>
        <p:nvSpPr>
          <p:cNvPr id="14344" name="Rectangle 16"/>
          <p:cNvSpPr>
            <a:spLocks noChangeArrowheads="1"/>
          </p:cNvSpPr>
          <p:nvPr/>
        </p:nvSpPr>
        <p:spPr bwMode="white">
          <a:xfrm>
            <a:off x="1504951" y="1657351"/>
            <a:ext cx="1525465" cy="2080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rgbClr val="6969D9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sz="1292" b="1" dirty="0">
                <a:solidFill>
                  <a:schemeClr val="bg1"/>
                </a:solidFill>
              </a:rPr>
              <a:t>VOLKS</a:t>
            </a:r>
            <a:r>
              <a:rPr lang="zh-TW" altLang="en-US" sz="1292" b="1" dirty="0">
                <a:solidFill>
                  <a:schemeClr val="bg1"/>
                </a:solidFill>
              </a:rPr>
              <a:t>成立於</a:t>
            </a:r>
            <a:r>
              <a:rPr lang="en-US" altLang="zh-TW" sz="1292" b="1" dirty="0">
                <a:solidFill>
                  <a:schemeClr val="bg1"/>
                </a:solidFill>
              </a:rPr>
              <a:t>1970</a:t>
            </a:r>
            <a:r>
              <a:rPr lang="zh-TW" altLang="en-US" sz="1292" b="1" dirty="0">
                <a:solidFill>
                  <a:schemeClr val="bg1"/>
                </a:solidFill>
              </a:rPr>
              <a:t>年，是日本最大牛排連鎖</a:t>
            </a:r>
            <a:r>
              <a:rPr lang="en-US" altLang="zh-TW" sz="1292" b="1" dirty="0">
                <a:solidFill>
                  <a:schemeClr val="bg1"/>
                </a:solidFill>
              </a:rPr>
              <a:t>don</a:t>
            </a:r>
            <a:r>
              <a:rPr lang="zh-TW" altLang="en-US" sz="1292" b="1" dirty="0">
                <a:solidFill>
                  <a:schemeClr val="bg1"/>
                </a:solidFill>
              </a:rPr>
              <a:t>株式會社的事業部門，主要商品為牛排及漢堡排。</a:t>
            </a:r>
            <a:r>
              <a:rPr lang="en-US" altLang="zh-TW" sz="1292" b="1" dirty="0">
                <a:solidFill>
                  <a:schemeClr val="bg1"/>
                </a:solidFill>
              </a:rPr>
              <a:t>2010</a:t>
            </a:r>
            <a:r>
              <a:rPr lang="zh-TW" altLang="en-US" sz="1292" b="1" dirty="0">
                <a:solidFill>
                  <a:schemeClr val="bg1"/>
                </a:solidFill>
              </a:rPr>
              <a:t>年全家跨足餐飲經營，強力引進</a:t>
            </a:r>
            <a:r>
              <a:rPr lang="en-US" altLang="zh-TW" sz="1292" b="1" dirty="0">
                <a:solidFill>
                  <a:schemeClr val="bg1"/>
                </a:solidFill>
              </a:rPr>
              <a:t>VOLKS</a:t>
            </a:r>
            <a:r>
              <a:rPr lang="zh-TW" altLang="en-US" sz="1292" b="1" dirty="0">
                <a:solidFill>
                  <a:schemeClr val="bg1"/>
                </a:solidFill>
              </a:rPr>
              <a:t>，提供日式風格的新選擇。</a:t>
            </a:r>
          </a:p>
        </p:txBody>
      </p:sp>
      <p:sp>
        <p:nvSpPr>
          <p:cNvPr id="14345" name="Rectangle 17"/>
          <p:cNvSpPr>
            <a:spLocks noChangeArrowheads="1"/>
          </p:cNvSpPr>
          <p:nvPr/>
        </p:nvSpPr>
        <p:spPr bwMode="white">
          <a:xfrm>
            <a:off x="3902607" y="1594511"/>
            <a:ext cx="4284635" cy="3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rgbClr val="6969D9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1662" b="1" dirty="0">
                <a:solidFill>
                  <a:srgbClr val="FFFFFF"/>
                </a:solidFill>
                <a:latin typeface="標楷體" pitchFamily="65" charset="-120"/>
                <a:ea typeface="標楷體" pitchFamily="65" charset="-120"/>
              </a:rPr>
              <a:t>2010</a:t>
            </a:r>
            <a:r>
              <a:rPr kumimoji="0" lang="zh-TW" altLang="en-US" sz="1662" b="1" dirty="0">
                <a:solidFill>
                  <a:srgbClr val="FFFFFF"/>
                </a:solidFill>
                <a:latin typeface="標楷體" pitchFamily="65" charset="-120"/>
                <a:ea typeface="標楷體" pitchFamily="65" charset="-120"/>
              </a:rPr>
              <a:t>簽約合作，</a:t>
            </a:r>
            <a:r>
              <a:rPr kumimoji="0" lang="en-US" altLang="zh-TW" sz="1662" b="1" dirty="0">
                <a:solidFill>
                  <a:srgbClr val="FFFFFF"/>
                </a:solidFill>
                <a:latin typeface="標楷體" pitchFamily="65" charset="-120"/>
                <a:ea typeface="標楷體" pitchFamily="65" charset="-120"/>
              </a:rPr>
              <a:t>2011/6</a:t>
            </a:r>
            <a:r>
              <a:rPr kumimoji="0" lang="zh-TW" altLang="en-US" sz="1662" b="1" dirty="0">
                <a:solidFill>
                  <a:srgbClr val="FFFFFF"/>
                </a:solidFill>
                <a:latin typeface="標楷體" pitchFamily="65" charset="-120"/>
                <a:ea typeface="標楷體" pitchFamily="65" charset="-120"/>
              </a:rPr>
              <a:t>月第一家復北店開幕</a:t>
            </a:r>
            <a:endParaRPr kumimoji="0" lang="zh-TW" altLang="en-US" sz="1662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4350" name="Freeform 22"/>
          <p:cNvSpPr>
            <a:spLocks/>
          </p:cNvSpPr>
          <p:nvPr/>
        </p:nvSpPr>
        <p:spPr bwMode="gray">
          <a:xfrm>
            <a:off x="2603990" y="3859823"/>
            <a:ext cx="6180992" cy="448408"/>
          </a:xfrm>
          <a:custGeom>
            <a:avLst/>
            <a:gdLst>
              <a:gd name="T0" fmla="*/ 0 w 3454"/>
              <a:gd name="T1" fmla="*/ 0 h 267"/>
              <a:gd name="T2" fmla="*/ 2147483646 w 3454"/>
              <a:gd name="T3" fmla="*/ 2147483646 h 267"/>
              <a:gd name="T4" fmla="*/ 2147483646 w 3454"/>
              <a:gd name="T5" fmla="*/ 2147483646 h 267"/>
              <a:gd name="T6" fmla="*/ 2147483646 w 3454"/>
              <a:gd name="T7" fmla="*/ 2147483646 h 267"/>
              <a:gd name="T8" fmla="*/ 0 w 3454"/>
              <a:gd name="T9" fmla="*/ 0 h 2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454" h="267">
                <a:moveTo>
                  <a:pt x="0" y="0"/>
                </a:moveTo>
                <a:lnTo>
                  <a:pt x="87" y="267"/>
                </a:lnTo>
                <a:lnTo>
                  <a:pt x="3454" y="267"/>
                </a:lnTo>
                <a:lnTo>
                  <a:pt x="3292" y="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550000"/>
              </a:gs>
              <a:gs pos="100000">
                <a:srgbClr val="80000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292929"/>
                </a:solidFill>
                <a:prstDash val="dash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4351" name="AutoShape 23"/>
          <p:cNvSpPr>
            <a:spLocks noChangeArrowheads="1"/>
          </p:cNvSpPr>
          <p:nvPr/>
        </p:nvSpPr>
        <p:spPr bwMode="gray">
          <a:xfrm>
            <a:off x="1468316" y="3861289"/>
            <a:ext cx="1921120" cy="2296257"/>
          </a:xfrm>
          <a:prstGeom prst="homePlate">
            <a:avLst>
              <a:gd name="adj" fmla="val 25000"/>
            </a:avLst>
          </a:prstGeom>
          <a:gradFill rotWithShape="1">
            <a:gsLst>
              <a:gs pos="0">
                <a:srgbClr val="006600"/>
              </a:gs>
              <a:gs pos="100000">
                <a:srgbClr val="004700"/>
              </a:gs>
            </a:gsLst>
            <a:lin ang="2700000" scaled="1"/>
          </a:gradFill>
          <a:ln>
            <a:noFill/>
          </a:ln>
          <a:effectLst>
            <a:outerShdw dist="56796" dir="3806097" algn="ctr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12700" algn="ctr">
                <a:solidFill>
                  <a:srgbClr val="292929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2215"/>
          </a:p>
        </p:txBody>
      </p:sp>
      <p:sp>
        <p:nvSpPr>
          <p:cNvPr id="14352" name="Rectangle 24"/>
          <p:cNvSpPr>
            <a:spLocks noChangeArrowheads="1"/>
          </p:cNvSpPr>
          <p:nvPr/>
        </p:nvSpPr>
        <p:spPr bwMode="white">
          <a:xfrm>
            <a:off x="1487366" y="3965331"/>
            <a:ext cx="1525465" cy="1881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rgbClr val="6969D9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1292" b="1" dirty="0">
                <a:solidFill>
                  <a:schemeClr val="bg1"/>
                </a:solidFill>
              </a:rPr>
              <a:t>大戶屋用心於營養的均衡，並僅限使用對身體有益的食材，比如使用的醬料，完全沒有添加物及色素。未來繼續努力於提供更多貴客貨真價實的「貼心家庭餐點」</a:t>
            </a:r>
            <a:r>
              <a:rPr lang="zh-TW" altLang="en-US" sz="1292" b="1" dirty="0">
                <a:solidFill>
                  <a:schemeClr val="accent2"/>
                </a:solidFill>
              </a:rPr>
              <a:t>。</a:t>
            </a:r>
          </a:p>
        </p:txBody>
      </p:sp>
      <p:sp>
        <p:nvSpPr>
          <p:cNvPr id="14355" name="Rectangle 27"/>
          <p:cNvSpPr>
            <a:spLocks noChangeArrowheads="1"/>
          </p:cNvSpPr>
          <p:nvPr/>
        </p:nvSpPr>
        <p:spPr bwMode="white">
          <a:xfrm>
            <a:off x="3977196" y="3912578"/>
            <a:ext cx="4447713" cy="3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rgbClr val="6969D9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1662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2012</a:t>
            </a:r>
            <a:r>
              <a:rPr kumimoji="0" lang="zh-TW" altLang="en-US" sz="1662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年</a:t>
            </a:r>
            <a:r>
              <a:rPr kumimoji="0" lang="en-US" altLang="zh-TW" sz="1662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9</a:t>
            </a:r>
            <a:r>
              <a:rPr kumimoji="0" lang="zh-TW" altLang="en-US" sz="1662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月取得經營權，現今在台灣</a:t>
            </a:r>
            <a:r>
              <a:rPr kumimoji="0" lang="en-US" altLang="zh-TW" sz="1662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29</a:t>
            </a:r>
            <a:r>
              <a:rPr kumimoji="0" lang="zh-TW" altLang="en-US" sz="1662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家分店</a:t>
            </a:r>
          </a:p>
        </p:txBody>
      </p:sp>
      <p:sp>
        <p:nvSpPr>
          <p:cNvPr id="14357" name="Text Box 29"/>
          <p:cNvSpPr txBox="1">
            <a:spLocks noChangeArrowheads="1"/>
          </p:cNvSpPr>
          <p:nvPr/>
        </p:nvSpPr>
        <p:spPr bwMode="auto">
          <a:xfrm>
            <a:off x="542661" y="1850782"/>
            <a:ext cx="667747" cy="3899388"/>
          </a:xfrm>
          <a:prstGeom prst="rect">
            <a:avLst/>
          </a:prstGeom>
          <a:gradFill rotWithShape="0">
            <a:gsLst>
              <a:gs pos="0">
                <a:srgbClr val="CCFFCC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3139" b="1">
                <a:ea typeface="標楷體" panose="03000509000000000000" pitchFamily="65" charset="-120"/>
              </a:rPr>
              <a:t>全家國際餐飲</a:t>
            </a:r>
            <a:r>
              <a:rPr lang="en-US" altLang="zh-TW" sz="3139" b="1">
                <a:ea typeface="標楷體" panose="03000509000000000000" pitchFamily="65" charset="-120"/>
              </a:rPr>
              <a:t>(</a:t>
            </a:r>
            <a:r>
              <a:rPr lang="zh-TW" altLang="en-US" sz="3139" b="1">
                <a:ea typeface="標楷體" panose="03000509000000000000" pitchFamily="65" charset="-120"/>
              </a:rPr>
              <a:t>股</a:t>
            </a:r>
            <a:r>
              <a:rPr lang="en-US" altLang="zh-TW" sz="3139" b="1">
                <a:ea typeface="標楷體" panose="03000509000000000000" pitchFamily="65" charset="-120"/>
              </a:rPr>
              <a:t>)</a:t>
            </a:r>
            <a:r>
              <a:rPr lang="zh-TW" altLang="en-US" sz="3139" b="1">
                <a:ea typeface="標楷體" panose="03000509000000000000" pitchFamily="65" charset="-120"/>
              </a:rPr>
              <a:t>公司</a:t>
            </a:r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7903" y="4350057"/>
            <a:ext cx="5353235" cy="1818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9369" y="2039914"/>
            <a:ext cx="5377759" cy="175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264" y="53264"/>
            <a:ext cx="16478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65271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6"/>
          <p:cNvSpPr>
            <a:spLocks noChangeArrowheads="1"/>
          </p:cNvSpPr>
          <p:nvPr/>
        </p:nvSpPr>
        <p:spPr bwMode="auto">
          <a:xfrm>
            <a:off x="197827" y="1059473"/>
            <a:ext cx="8751277" cy="5174273"/>
          </a:xfrm>
          <a:prstGeom prst="roundRect">
            <a:avLst>
              <a:gd name="adj" fmla="val 2458"/>
            </a:avLst>
          </a:prstGeom>
          <a:solidFill>
            <a:srgbClr val="FFFFFF"/>
          </a:solidFill>
          <a:ln w="50800">
            <a:solidFill>
              <a:srgbClr val="0066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2215" dirty="0"/>
          </a:p>
        </p:txBody>
      </p:sp>
      <p:sp>
        <p:nvSpPr>
          <p:cNvPr id="14344" name="Rectangle 16"/>
          <p:cNvSpPr>
            <a:spLocks noChangeArrowheads="1"/>
          </p:cNvSpPr>
          <p:nvPr/>
        </p:nvSpPr>
        <p:spPr bwMode="white">
          <a:xfrm>
            <a:off x="1504951" y="1657351"/>
            <a:ext cx="1525465" cy="2080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rgbClr val="6969D9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sz="1292" b="1" dirty="0">
                <a:solidFill>
                  <a:schemeClr val="bg1"/>
                </a:solidFill>
              </a:rPr>
              <a:t>VOLKS</a:t>
            </a:r>
            <a:r>
              <a:rPr lang="zh-TW" altLang="en-US" sz="1292" b="1" dirty="0">
                <a:solidFill>
                  <a:schemeClr val="bg1"/>
                </a:solidFill>
              </a:rPr>
              <a:t>成立於</a:t>
            </a:r>
            <a:r>
              <a:rPr lang="en-US" altLang="zh-TW" sz="1292" b="1" dirty="0">
                <a:solidFill>
                  <a:schemeClr val="bg1"/>
                </a:solidFill>
              </a:rPr>
              <a:t>1970</a:t>
            </a:r>
            <a:r>
              <a:rPr lang="zh-TW" altLang="en-US" sz="1292" b="1" dirty="0">
                <a:solidFill>
                  <a:schemeClr val="bg1"/>
                </a:solidFill>
              </a:rPr>
              <a:t>年，是日本最大牛排連鎖</a:t>
            </a:r>
            <a:r>
              <a:rPr lang="en-US" altLang="zh-TW" sz="1292" b="1" dirty="0">
                <a:solidFill>
                  <a:schemeClr val="bg1"/>
                </a:solidFill>
              </a:rPr>
              <a:t>don</a:t>
            </a:r>
            <a:r>
              <a:rPr lang="zh-TW" altLang="en-US" sz="1292" b="1" dirty="0">
                <a:solidFill>
                  <a:schemeClr val="bg1"/>
                </a:solidFill>
              </a:rPr>
              <a:t>株式會社的事業部門，主要商品為牛排及漢堡排。</a:t>
            </a:r>
            <a:r>
              <a:rPr lang="en-US" altLang="zh-TW" sz="1292" b="1" dirty="0">
                <a:solidFill>
                  <a:schemeClr val="bg1"/>
                </a:solidFill>
              </a:rPr>
              <a:t>2010</a:t>
            </a:r>
            <a:r>
              <a:rPr lang="zh-TW" altLang="en-US" sz="1292" b="1" dirty="0">
                <a:solidFill>
                  <a:schemeClr val="bg1"/>
                </a:solidFill>
              </a:rPr>
              <a:t>年全家跨足餐飲經營，強力引進</a:t>
            </a:r>
            <a:r>
              <a:rPr lang="en-US" altLang="zh-TW" sz="1292" b="1" dirty="0">
                <a:solidFill>
                  <a:schemeClr val="bg1"/>
                </a:solidFill>
              </a:rPr>
              <a:t>VOLKS</a:t>
            </a:r>
            <a:r>
              <a:rPr lang="zh-TW" altLang="en-US" sz="1292" b="1" dirty="0">
                <a:solidFill>
                  <a:schemeClr val="bg1"/>
                </a:solidFill>
              </a:rPr>
              <a:t>，提供日式風格的新選擇。</a:t>
            </a:r>
          </a:p>
        </p:txBody>
      </p:sp>
      <p:sp>
        <p:nvSpPr>
          <p:cNvPr id="14345" name="Rectangle 17"/>
          <p:cNvSpPr>
            <a:spLocks noChangeArrowheads="1"/>
          </p:cNvSpPr>
          <p:nvPr/>
        </p:nvSpPr>
        <p:spPr bwMode="white">
          <a:xfrm>
            <a:off x="4029789" y="1594511"/>
            <a:ext cx="4030270" cy="3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rgbClr val="6969D9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1662" b="1" dirty="0">
                <a:solidFill>
                  <a:srgbClr val="FFFFFF"/>
                </a:solidFill>
                <a:latin typeface="標楷體" pitchFamily="65" charset="-120"/>
                <a:ea typeface="標楷體" pitchFamily="65" charset="-120"/>
              </a:rPr>
              <a:t>2010</a:t>
            </a:r>
            <a:r>
              <a:rPr kumimoji="0" lang="zh-TW" altLang="en-US" sz="1662" b="1" dirty="0">
                <a:solidFill>
                  <a:srgbClr val="FFFFFF"/>
                </a:solidFill>
                <a:latin typeface="標楷體" pitchFamily="65" charset="-120"/>
                <a:ea typeface="標楷體" pitchFamily="65" charset="-120"/>
              </a:rPr>
              <a:t>簽約合作，</a:t>
            </a:r>
            <a:r>
              <a:rPr kumimoji="0" lang="en-US" altLang="zh-TW" sz="1662" b="1" dirty="0">
                <a:solidFill>
                  <a:srgbClr val="FFFFFF"/>
                </a:solidFill>
                <a:latin typeface="標楷體" pitchFamily="65" charset="-120"/>
                <a:ea typeface="標楷體" pitchFamily="65" charset="-120"/>
              </a:rPr>
              <a:t>2011/6</a:t>
            </a:r>
            <a:r>
              <a:rPr kumimoji="0" lang="zh-TW" altLang="en-US" sz="1662" b="1" dirty="0">
                <a:solidFill>
                  <a:srgbClr val="FFFFFF"/>
                </a:solidFill>
                <a:latin typeface="標楷體" pitchFamily="65" charset="-120"/>
                <a:ea typeface="標楷體" pitchFamily="65" charset="-120"/>
              </a:rPr>
              <a:t>月第一家復北店開</a:t>
            </a:r>
            <a:endParaRPr kumimoji="0" lang="zh-TW" altLang="en-US" sz="1662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4355" name="Rectangle 27"/>
          <p:cNvSpPr>
            <a:spLocks noChangeArrowheads="1"/>
          </p:cNvSpPr>
          <p:nvPr/>
        </p:nvSpPr>
        <p:spPr bwMode="white">
          <a:xfrm>
            <a:off x="3977196" y="3912578"/>
            <a:ext cx="4447713" cy="3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rgbClr val="6969D9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1662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2012</a:t>
            </a:r>
            <a:r>
              <a:rPr kumimoji="0" lang="zh-TW" altLang="en-US" sz="1662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年</a:t>
            </a:r>
            <a:r>
              <a:rPr kumimoji="0" lang="en-US" altLang="zh-TW" sz="1662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9</a:t>
            </a:r>
            <a:r>
              <a:rPr kumimoji="0" lang="zh-TW" altLang="en-US" sz="1662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月取得經營權，現今在台灣</a:t>
            </a:r>
            <a:r>
              <a:rPr kumimoji="0" lang="en-US" altLang="zh-TW" sz="1662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29</a:t>
            </a:r>
            <a:r>
              <a:rPr kumimoji="0" lang="zh-TW" altLang="en-US" sz="1662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家分店</a:t>
            </a: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682" y="1127463"/>
            <a:ext cx="7998780" cy="504251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18" name="橢圓 17"/>
          <p:cNvSpPr/>
          <p:nvPr/>
        </p:nvSpPr>
        <p:spPr>
          <a:xfrm>
            <a:off x="6072327" y="2991775"/>
            <a:ext cx="1091953" cy="27520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264" y="53264"/>
            <a:ext cx="16478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65271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/>
          <p:cNvGrpSpPr>
            <a:grpSpLocks/>
          </p:cNvGrpSpPr>
          <p:nvPr/>
        </p:nvGrpSpPr>
        <p:grpSpPr bwMode="auto">
          <a:xfrm>
            <a:off x="197827" y="641839"/>
            <a:ext cx="8751277" cy="5249008"/>
            <a:chOff x="135" y="258"/>
            <a:chExt cx="5972" cy="3582"/>
          </a:xfrm>
        </p:grpSpPr>
        <p:sp>
          <p:nvSpPr>
            <p:cNvPr id="17431" name="AutoShape 7"/>
            <p:cNvSpPr>
              <a:spLocks noChangeArrowheads="1"/>
            </p:cNvSpPr>
            <p:nvPr/>
          </p:nvSpPr>
          <p:spPr bwMode="auto">
            <a:xfrm>
              <a:off x="135" y="543"/>
              <a:ext cx="5972" cy="3297"/>
            </a:xfrm>
            <a:prstGeom prst="roundRect">
              <a:avLst>
                <a:gd name="adj" fmla="val 2458"/>
              </a:avLst>
            </a:prstGeom>
            <a:solidFill>
              <a:srgbClr val="FFFFFF"/>
            </a:solidFill>
            <a:ln w="508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/>
            </a:p>
          </p:txBody>
        </p:sp>
        <p:sp>
          <p:nvSpPr>
            <p:cNvPr id="17432" name="Text Box 9"/>
            <p:cNvSpPr txBox="1">
              <a:spLocks noChangeArrowheads="1"/>
            </p:cNvSpPr>
            <p:nvPr/>
          </p:nvSpPr>
          <p:spPr bwMode="auto">
            <a:xfrm>
              <a:off x="2678" y="258"/>
              <a:ext cx="126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 b="1">
                <a:solidFill>
                  <a:schemeClr val="bg2"/>
                </a:solidFill>
                <a:ea typeface="標楷體" panose="03000509000000000000" pitchFamily="65" charset="-120"/>
              </a:endParaRPr>
            </a:p>
          </p:txBody>
        </p:sp>
        <p:sp>
          <p:nvSpPr>
            <p:cNvPr id="17433" name="Text Box 11"/>
            <p:cNvSpPr txBox="1">
              <a:spLocks noChangeArrowheads="1"/>
            </p:cNvSpPr>
            <p:nvPr/>
          </p:nvSpPr>
          <p:spPr bwMode="auto">
            <a:xfrm>
              <a:off x="5040" y="258"/>
              <a:ext cx="126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 b="1">
                <a:solidFill>
                  <a:schemeClr val="bg2"/>
                </a:solidFill>
                <a:ea typeface="標楷體" panose="03000509000000000000" pitchFamily="65" charset="-120"/>
              </a:endParaRPr>
            </a:p>
          </p:txBody>
        </p:sp>
      </p:grpSp>
      <p:sp>
        <p:nvSpPr>
          <p:cNvPr id="17411" name="Line 12"/>
          <p:cNvSpPr>
            <a:spLocks noChangeShapeType="1"/>
          </p:cNvSpPr>
          <p:nvPr/>
        </p:nvSpPr>
        <p:spPr bwMode="auto">
          <a:xfrm>
            <a:off x="386862" y="1472712"/>
            <a:ext cx="8370277" cy="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7412" name="Line 13"/>
          <p:cNvSpPr>
            <a:spLocks noChangeShapeType="1"/>
          </p:cNvSpPr>
          <p:nvPr/>
        </p:nvSpPr>
        <p:spPr bwMode="auto">
          <a:xfrm>
            <a:off x="386862" y="1516674"/>
            <a:ext cx="8370277" cy="0"/>
          </a:xfrm>
          <a:prstGeom prst="line">
            <a:avLst/>
          </a:prstGeom>
          <a:noFill/>
          <a:ln w="2857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7413" name="Text Box 14"/>
          <p:cNvSpPr txBox="1">
            <a:spLocks noChangeArrowheads="1"/>
          </p:cNvSpPr>
          <p:nvPr/>
        </p:nvSpPr>
        <p:spPr bwMode="auto">
          <a:xfrm>
            <a:off x="322385" y="1050681"/>
            <a:ext cx="1887055" cy="43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215" b="1" dirty="0">
                <a:solidFill>
                  <a:srgbClr val="009900"/>
                </a:solidFill>
                <a:ea typeface="標楷體" panose="03000509000000000000" pitchFamily="65" charset="-120"/>
              </a:rPr>
              <a:t>經營手法改變</a:t>
            </a:r>
          </a:p>
        </p:txBody>
      </p:sp>
      <p:grpSp>
        <p:nvGrpSpPr>
          <p:cNvPr id="17414" name="Group 15"/>
          <p:cNvGrpSpPr>
            <a:grpSpLocks/>
          </p:cNvGrpSpPr>
          <p:nvPr/>
        </p:nvGrpSpPr>
        <p:grpSpPr bwMode="auto">
          <a:xfrm>
            <a:off x="773723" y="2489690"/>
            <a:ext cx="2290397" cy="986203"/>
            <a:chOff x="3278" y="407"/>
            <a:chExt cx="2722" cy="1171"/>
          </a:xfrm>
        </p:grpSpPr>
        <p:pic>
          <p:nvPicPr>
            <p:cNvPr id="17429" name="Picture 1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5" r="4201" b="4564"/>
            <a:stretch>
              <a:fillRect/>
            </a:stretch>
          </p:blipFill>
          <p:spPr bwMode="auto">
            <a:xfrm>
              <a:off x="3278" y="407"/>
              <a:ext cx="2722" cy="11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430" name="Picture 17" descr="地圖LOGO公版(標準型)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64" y="494"/>
              <a:ext cx="268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415" name="Text Box 18"/>
          <p:cNvSpPr txBox="1">
            <a:spLocks noChangeArrowheads="1"/>
          </p:cNvSpPr>
          <p:nvPr/>
        </p:nvSpPr>
        <p:spPr bwMode="auto">
          <a:xfrm>
            <a:off x="4212391" y="3288323"/>
            <a:ext cx="1603323" cy="43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EC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6699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zh-TW" altLang="en-US" sz="2215" b="1" dirty="0">
                <a:solidFill>
                  <a:schemeClr val="accent2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繪圖送獎品</a:t>
            </a:r>
          </a:p>
        </p:txBody>
      </p:sp>
      <p:sp>
        <p:nvSpPr>
          <p:cNvPr id="17416" name="Text Box 19"/>
          <p:cNvSpPr txBox="1">
            <a:spLocks noChangeArrowheads="1"/>
          </p:cNvSpPr>
          <p:nvPr/>
        </p:nvSpPr>
        <p:spPr bwMode="auto">
          <a:xfrm>
            <a:off x="6713985" y="3288323"/>
            <a:ext cx="1887055" cy="43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EC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6699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zh-TW" altLang="en-US" sz="2215" b="1" dirty="0">
                <a:solidFill>
                  <a:schemeClr val="accent2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免費送高麗菜</a:t>
            </a:r>
          </a:p>
        </p:txBody>
      </p:sp>
      <p:sp>
        <p:nvSpPr>
          <p:cNvPr id="17417" name="Text Box 20"/>
          <p:cNvSpPr txBox="1">
            <a:spLocks noChangeArrowheads="1"/>
          </p:cNvSpPr>
          <p:nvPr/>
        </p:nvSpPr>
        <p:spPr bwMode="auto">
          <a:xfrm>
            <a:off x="4032186" y="5398477"/>
            <a:ext cx="2170787" cy="43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EC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6699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zh-TW" altLang="en-US" sz="2215" b="1" dirty="0">
                <a:solidFill>
                  <a:schemeClr val="accent2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小小店長體驗營</a:t>
            </a:r>
          </a:p>
        </p:txBody>
      </p:sp>
      <p:sp>
        <p:nvSpPr>
          <p:cNvPr id="17418" name="Text Box 21"/>
          <p:cNvSpPr txBox="1">
            <a:spLocks noChangeArrowheads="1"/>
          </p:cNvSpPr>
          <p:nvPr/>
        </p:nvSpPr>
        <p:spPr bwMode="auto">
          <a:xfrm>
            <a:off x="6705107" y="5389600"/>
            <a:ext cx="1887055" cy="43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EC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6699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zh-TW" altLang="en-US" sz="2215" b="1" dirty="0">
                <a:solidFill>
                  <a:schemeClr val="accent2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拍照捐款活動</a:t>
            </a:r>
          </a:p>
        </p:txBody>
      </p:sp>
      <p:sp>
        <p:nvSpPr>
          <p:cNvPr id="17419" name="Text Box 22"/>
          <p:cNvSpPr txBox="1">
            <a:spLocks noChangeArrowheads="1"/>
          </p:cNvSpPr>
          <p:nvPr/>
        </p:nvSpPr>
        <p:spPr bwMode="auto">
          <a:xfrm>
            <a:off x="312128" y="3613639"/>
            <a:ext cx="1229457" cy="729762"/>
          </a:xfrm>
          <a:prstGeom prst="rect">
            <a:avLst/>
          </a:prstGeom>
          <a:solidFill>
            <a:srgbClr val="CCFFFF"/>
          </a:solidFill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2031" b="1">
                <a:latin typeface="Arial" panose="020B0604020202020204" pitchFamily="34" charset="0"/>
                <a:ea typeface="標楷體" panose="03000509000000000000" pitchFamily="65" charset="-120"/>
              </a:rPr>
              <a:t>以前的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2031" b="1">
                <a:latin typeface="Arial" panose="020B0604020202020204" pitchFamily="34" charset="0"/>
                <a:ea typeface="標楷體" panose="03000509000000000000" pitchFamily="65" charset="-120"/>
              </a:rPr>
              <a:t>便利商店</a:t>
            </a:r>
          </a:p>
        </p:txBody>
      </p:sp>
      <p:sp>
        <p:nvSpPr>
          <p:cNvPr id="17420" name="Text Box 23"/>
          <p:cNvSpPr txBox="1">
            <a:spLocks noChangeArrowheads="1"/>
          </p:cNvSpPr>
          <p:nvPr/>
        </p:nvSpPr>
        <p:spPr bwMode="auto">
          <a:xfrm>
            <a:off x="2469174" y="3613639"/>
            <a:ext cx="1227992" cy="729762"/>
          </a:xfrm>
          <a:prstGeom prst="rect">
            <a:avLst/>
          </a:prstGeom>
          <a:solidFill>
            <a:srgbClr val="CCFFCC"/>
          </a:solidFill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2031" b="1">
                <a:latin typeface="Arial" panose="020B0604020202020204" pitchFamily="34" charset="0"/>
                <a:ea typeface="標楷體" panose="03000509000000000000" pitchFamily="65" charset="-120"/>
              </a:rPr>
              <a:t>現在的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2031" b="1">
                <a:latin typeface="Arial" panose="020B0604020202020204" pitchFamily="34" charset="0"/>
                <a:ea typeface="標楷體" panose="03000509000000000000" pitchFamily="65" charset="-120"/>
              </a:rPr>
              <a:t>便利商店</a:t>
            </a:r>
          </a:p>
        </p:txBody>
      </p:sp>
      <p:sp>
        <p:nvSpPr>
          <p:cNvPr id="17421" name="Text Box 24"/>
          <p:cNvSpPr txBox="1">
            <a:spLocks noChangeArrowheads="1"/>
          </p:cNvSpPr>
          <p:nvPr/>
        </p:nvSpPr>
        <p:spPr bwMode="auto">
          <a:xfrm>
            <a:off x="514351" y="4472354"/>
            <a:ext cx="759069" cy="1029897"/>
          </a:xfrm>
          <a:prstGeom prst="rect">
            <a:avLst/>
          </a:prstGeom>
          <a:solidFill>
            <a:srgbClr val="CCFFFF"/>
          </a:solidFill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zh-TW" altLang="en-US" sz="2031" b="1">
                <a:latin typeface="Arial" panose="020B0604020202020204" pitchFamily="34" charset="0"/>
                <a:ea typeface="標楷體" panose="03000509000000000000" pitchFamily="65" charset="-120"/>
              </a:rPr>
              <a:t>便利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zh-TW" altLang="en-US" sz="2031" b="1">
                <a:latin typeface="Arial" panose="020B0604020202020204" pitchFamily="34" charset="0"/>
                <a:ea typeface="標楷體" panose="03000509000000000000" pitchFamily="65" charset="-120"/>
              </a:rPr>
              <a:t>品質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zh-TW" altLang="en-US" sz="2031" b="1">
                <a:latin typeface="Arial" panose="020B0604020202020204" pitchFamily="34" charset="0"/>
                <a:ea typeface="標楷體" panose="03000509000000000000" pitchFamily="65" charset="-120"/>
              </a:rPr>
              <a:t>服務</a:t>
            </a:r>
          </a:p>
        </p:txBody>
      </p:sp>
      <p:sp>
        <p:nvSpPr>
          <p:cNvPr id="17422" name="Text Box 25"/>
          <p:cNvSpPr txBox="1">
            <a:spLocks noChangeArrowheads="1"/>
          </p:cNvSpPr>
          <p:nvPr/>
        </p:nvSpPr>
        <p:spPr bwMode="auto">
          <a:xfrm>
            <a:off x="2472104" y="4484077"/>
            <a:ext cx="1229457" cy="1038958"/>
          </a:xfrm>
          <a:prstGeom prst="rect">
            <a:avLst/>
          </a:prstGeom>
          <a:solidFill>
            <a:srgbClr val="CCFFCC"/>
          </a:solidFill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zh-TW" altLang="en-US" sz="2031" b="1">
                <a:latin typeface="Arial" panose="020B0604020202020204" pitchFamily="34" charset="0"/>
                <a:ea typeface="標楷體" panose="03000509000000000000" pitchFamily="65" charset="-120"/>
              </a:rPr>
              <a:t>服務升級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zh-TW" altLang="en-US" sz="2031" b="1">
                <a:latin typeface="Arial" panose="020B0604020202020204" pitchFamily="34" charset="0"/>
                <a:ea typeface="標楷體" panose="03000509000000000000" pitchFamily="65" charset="-120"/>
              </a:rPr>
              <a:t>創新驚喜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zh-TW" altLang="en-US" sz="2031" b="1">
                <a:latin typeface="Arial" panose="020B0604020202020204" pitchFamily="34" charset="0"/>
                <a:ea typeface="標楷體" panose="03000509000000000000" pitchFamily="65" charset="-120"/>
              </a:rPr>
              <a:t>貼心感動</a:t>
            </a:r>
          </a:p>
        </p:txBody>
      </p:sp>
      <p:sp>
        <p:nvSpPr>
          <p:cNvPr id="17423" name="AutoShape 26"/>
          <p:cNvSpPr>
            <a:spLocks noChangeArrowheads="1"/>
          </p:cNvSpPr>
          <p:nvPr/>
        </p:nvSpPr>
        <p:spPr bwMode="auto">
          <a:xfrm>
            <a:off x="1362808" y="4611566"/>
            <a:ext cx="1024304" cy="725365"/>
          </a:xfrm>
          <a:prstGeom prst="leftRightArrow">
            <a:avLst>
              <a:gd name="adj1" fmla="val 50000"/>
              <a:gd name="adj2" fmla="val 28242"/>
            </a:avLst>
          </a:prstGeom>
          <a:solidFill>
            <a:srgbClr val="CCECFF"/>
          </a:solidFill>
          <a:ln w="28575">
            <a:solidFill>
              <a:srgbClr val="66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TW" sz="2215" b="1">
                <a:solidFill>
                  <a:srgbClr val="FF0000"/>
                </a:solidFill>
                <a:latin typeface="Arial" panose="020B0604020202020204" pitchFamily="34" charset="0"/>
              </a:rPr>
              <a:t>PLUS!</a:t>
            </a:r>
          </a:p>
        </p:txBody>
      </p:sp>
      <p:sp>
        <p:nvSpPr>
          <p:cNvPr id="242715" name="Rectangle 27"/>
          <p:cNvSpPr>
            <a:spLocks noChangeArrowheads="1"/>
          </p:cNvSpPr>
          <p:nvPr/>
        </p:nvSpPr>
        <p:spPr bwMode="auto">
          <a:xfrm>
            <a:off x="391258" y="1626577"/>
            <a:ext cx="2743200" cy="774058"/>
          </a:xfrm>
          <a:prstGeom prst="rect">
            <a:avLst/>
          </a:prstGeom>
          <a:solidFill>
            <a:srgbClr val="FFCC66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28575">
                <a:solidFill>
                  <a:srgbClr val="6699FF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215" b="1">
                <a:latin typeface="Arial" panose="020B0604020202020204" pitchFamily="34" charset="0"/>
                <a:ea typeface="標楷體" panose="03000509000000000000" pitchFamily="65" charset="-120"/>
              </a:rPr>
              <a:t>強調與鄰里互動，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215" b="1">
                <a:latin typeface="Arial" panose="020B0604020202020204" pitchFamily="34" charset="0"/>
                <a:ea typeface="標楷體" panose="03000509000000000000" pitchFamily="65" charset="-120"/>
              </a:rPr>
              <a:t>走出商店進入社區！</a:t>
            </a: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37831" y="1580224"/>
            <a:ext cx="2312868" cy="1757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9440" y="3681423"/>
            <a:ext cx="2301555" cy="175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80699" y="3684327"/>
            <a:ext cx="2299317" cy="1739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50711" y="1589102"/>
            <a:ext cx="2284915" cy="174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9264" y="53264"/>
            <a:ext cx="16478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04040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2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715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/>
          <p:cNvGrpSpPr>
            <a:grpSpLocks/>
          </p:cNvGrpSpPr>
          <p:nvPr/>
        </p:nvGrpSpPr>
        <p:grpSpPr bwMode="auto">
          <a:xfrm>
            <a:off x="197827" y="641839"/>
            <a:ext cx="8751277" cy="5249008"/>
            <a:chOff x="135" y="258"/>
            <a:chExt cx="5972" cy="3582"/>
          </a:xfrm>
        </p:grpSpPr>
        <p:sp>
          <p:nvSpPr>
            <p:cNvPr id="18464" name="Text Box 8"/>
            <p:cNvSpPr txBox="1">
              <a:spLocks noChangeArrowheads="1"/>
            </p:cNvSpPr>
            <p:nvPr/>
          </p:nvSpPr>
          <p:spPr bwMode="auto">
            <a:xfrm>
              <a:off x="2678" y="258"/>
              <a:ext cx="126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 b="1">
                <a:solidFill>
                  <a:schemeClr val="bg2"/>
                </a:solidFill>
                <a:ea typeface="標楷體" panose="03000509000000000000" pitchFamily="65" charset="-120"/>
              </a:endParaRPr>
            </a:p>
          </p:txBody>
        </p:sp>
        <p:sp>
          <p:nvSpPr>
            <p:cNvPr id="18465" name="AutoShape 11"/>
            <p:cNvSpPr>
              <a:spLocks noChangeArrowheads="1"/>
            </p:cNvSpPr>
            <p:nvPr/>
          </p:nvSpPr>
          <p:spPr bwMode="auto">
            <a:xfrm>
              <a:off x="135" y="543"/>
              <a:ext cx="5972" cy="3297"/>
            </a:xfrm>
            <a:prstGeom prst="roundRect">
              <a:avLst>
                <a:gd name="adj" fmla="val 2458"/>
              </a:avLst>
            </a:prstGeom>
            <a:solidFill>
              <a:srgbClr val="FFFFFF"/>
            </a:solidFill>
            <a:ln w="508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/>
            </a:p>
          </p:txBody>
        </p:sp>
      </p:grpSp>
      <p:sp>
        <p:nvSpPr>
          <p:cNvPr id="18435" name="Text Box 12"/>
          <p:cNvSpPr txBox="1">
            <a:spLocks noChangeArrowheads="1"/>
          </p:cNvSpPr>
          <p:nvPr/>
        </p:nvSpPr>
        <p:spPr bwMode="auto">
          <a:xfrm>
            <a:off x="322385" y="1050681"/>
            <a:ext cx="1887055" cy="43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215" b="1">
                <a:solidFill>
                  <a:srgbClr val="009900"/>
                </a:solidFill>
                <a:ea typeface="標楷體" panose="03000509000000000000" pitchFamily="65" charset="-120"/>
              </a:rPr>
              <a:t>多元化的服務</a:t>
            </a:r>
          </a:p>
        </p:txBody>
      </p:sp>
      <p:sp>
        <p:nvSpPr>
          <p:cNvPr id="247821" name="Rectangle 13"/>
          <p:cNvSpPr>
            <a:spLocks noChangeArrowheads="1"/>
          </p:cNvSpPr>
          <p:nvPr/>
        </p:nvSpPr>
        <p:spPr bwMode="auto">
          <a:xfrm>
            <a:off x="703384" y="1648559"/>
            <a:ext cx="2404697" cy="461665"/>
          </a:xfrm>
          <a:prstGeom prst="rect">
            <a:avLst/>
          </a:prstGeom>
          <a:solidFill>
            <a:srgbClr val="FFCC66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28575">
                <a:solidFill>
                  <a:srgbClr val="6699FF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2400" b="1">
                <a:latin typeface="Arial" panose="020B0604020202020204" pitchFamily="34" charset="0"/>
                <a:ea typeface="標楷體" panose="03000509000000000000" pitchFamily="65" charset="-120"/>
              </a:rPr>
              <a:t>有效提升客單價</a:t>
            </a:r>
          </a:p>
        </p:txBody>
      </p:sp>
      <p:sp>
        <p:nvSpPr>
          <p:cNvPr id="18437" name="Line 14"/>
          <p:cNvSpPr>
            <a:spLocks noChangeShapeType="1"/>
          </p:cNvSpPr>
          <p:nvPr/>
        </p:nvSpPr>
        <p:spPr bwMode="auto">
          <a:xfrm>
            <a:off x="386862" y="1472712"/>
            <a:ext cx="8370277" cy="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8438" name="Line 15"/>
          <p:cNvSpPr>
            <a:spLocks noChangeShapeType="1"/>
          </p:cNvSpPr>
          <p:nvPr/>
        </p:nvSpPr>
        <p:spPr bwMode="auto">
          <a:xfrm>
            <a:off x="386862" y="1529862"/>
            <a:ext cx="8370277" cy="0"/>
          </a:xfrm>
          <a:prstGeom prst="line">
            <a:avLst/>
          </a:prstGeom>
          <a:noFill/>
          <a:ln w="2857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grpSp>
        <p:nvGrpSpPr>
          <p:cNvPr id="18439" name="Group 16"/>
          <p:cNvGrpSpPr>
            <a:grpSpLocks/>
          </p:cNvGrpSpPr>
          <p:nvPr/>
        </p:nvGrpSpPr>
        <p:grpSpPr bwMode="auto">
          <a:xfrm>
            <a:off x="613996" y="2303586"/>
            <a:ext cx="2013439" cy="1645628"/>
            <a:chOff x="4267" y="2823"/>
            <a:chExt cx="1374" cy="1123"/>
          </a:xfrm>
        </p:grpSpPr>
        <p:pic>
          <p:nvPicPr>
            <p:cNvPr id="18462" name="Picture 1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6" y="2823"/>
              <a:ext cx="713" cy="586"/>
            </a:xfrm>
            <a:prstGeom prst="rect">
              <a:avLst/>
            </a:prstGeom>
            <a:noFill/>
            <a:ln>
              <a:noFill/>
            </a:ln>
            <a:effectLst>
              <a:outerShdw dist="107763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63" name="Text Box 18"/>
            <p:cNvSpPr txBox="1">
              <a:spLocks noChangeArrowheads="1"/>
            </p:cNvSpPr>
            <p:nvPr/>
          </p:nvSpPr>
          <p:spPr bwMode="auto">
            <a:xfrm>
              <a:off x="4267" y="3456"/>
              <a:ext cx="1374" cy="4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EC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6699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TW" sz="2031" b="1">
                  <a:latin typeface="Arial" panose="020B0604020202020204" pitchFamily="34" charset="0"/>
                  <a:ea typeface="標楷體" panose="03000509000000000000" pitchFamily="65" charset="-120"/>
                </a:rPr>
                <a:t>FamiPort</a:t>
              </a:r>
              <a:br>
                <a:rPr lang="en-US" altLang="zh-TW" sz="2031" b="1">
                  <a:latin typeface="Arial" panose="020B0604020202020204" pitchFamily="34" charset="0"/>
                  <a:ea typeface="標楷體" panose="03000509000000000000" pitchFamily="65" charset="-120"/>
                </a:rPr>
              </a:br>
              <a:r>
                <a:rPr lang="zh-TW" altLang="en-US" sz="2031" b="1">
                  <a:latin typeface="Arial" panose="020B0604020202020204" pitchFamily="34" charset="0"/>
                  <a:ea typeface="標楷體" panose="03000509000000000000" pitchFamily="65" charset="-120"/>
                </a:rPr>
                <a:t>多元化商流發展</a:t>
              </a:r>
            </a:p>
          </p:txBody>
        </p:sp>
      </p:grpSp>
      <p:grpSp>
        <p:nvGrpSpPr>
          <p:cNvPr id="18440" name="Group 19"/>
          <p:cNvGrpSpPr>
            <a:grpSpLocks/>
          </p:cNvGrpSpPr>
          <p:nvPr/>
        </p:nvGrpSpPr>
        <p:grpSpPr bwMode="auto">
          <a:xfrm>
            <a:off x="3094892" y="4607169"/>
            <a:ext cx="2668466" cy="1148862"/>
            <a:chOff x="3278" y="407"/>
            <a:chExt cx="2722" cy="1171"/>
          </a:xfrm>
        </p:grpSpPr>
        <p:pic>
          <p:nvPicPr>
            <p:cNvPr id="18460" name="Picture 2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5" r="4201" b="4564"/>
            <a:stretch>
              <a:fillRect/>
            </a:stretch>
          </p:blipFill>
          <p:spPr bwMode="auto">
            <a:xfrm>
              <a:off x="3278" y="407"/>
              <a:ext cx="2722" cy="11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461" name="Picture 21" descr="地圖LOGO公版(標準型)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64" y="494"/>
              <a:ext cx="268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441" name="Line 22"/>
          <p:cNvSpPr>
            <a:spLocks noChangeShapeType="1"/>
          </p:cNvSpPr>
          <p:nvPr/>
        </p:nvSpPr>
        <p:spPr bwMode="auto">
          <a:xfrm>
            <a:off x="3673720" y="3641481"/>
            <a:ext cx="446942" cy="877765"/>
          </a:xfrm>
          <a:prstGeom prst="line">
            <a:avLst/>
          </a:prstGeom>
          <a:noFill/>
          <a:ln w="28575">
            <a:solidFill>
              <a:srgbClr val="6699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TW" altLang="en-US"/>
          </a:p>
        </p:txBody>
      </p:sp>
      <p:sp>
        <p:nvSpPr>
          <p:cNvPr id="18442" name="Line 23"/>
          <p:cNvSpPr>
            <a:spLocks noChangeShapeType="1"/>
          </p:cNvSpPr>
          <p:nvPr/>
        </p:nvSpPr>
        <p:spPr bwMode="auto">
          <a:xfrm flipH="1">
            <a:off x="5695951" y="3801208"/>
            <a:ext cx="958362" cy="718038"/>
          </a:xfrm>
          <a:prstGeom prst="line">
            <a:avLst/>
          </a:prstGeom>
          <a:noFill/>
          <a:ln w="28575">
            <a:solidFill>
              <a:srgbClr val="6699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TW" altLang="en-US"/>
          </a:p>
        </p:txBody>
      </p:sp>
      <p:sp>
        <p:nvSpPr>
          <p:cNvPr id="18443" name="Line 24"/>
          <p:cNvSpPr>
            <a:spLocks noChangeShapeType="1"/>
          </p:cNvSpPr>
          <p:nvPr/>
        </p:nvSpPr>
        <p:spPr bwMode="auto">
          <a:xfrm flipH="1" flipV="1">
            <a:off x="5763358" y="4944208"/>
            <a:ext cx="890954" cy="0"/>
          </a:xfrm>
          <a:prstGeom prst="line">
            <a:avLst/>
          </a:prstGeom>
          <a:noFill/>
          <a:ln w="28575">
            <a:solidFill>
              <a:srgbClr val="6699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TW" altLang="en-US"/>
          </a:p>
        </p:txBody>
      </p:sp>
      <p:sp>
        <p:nvSpPr>
          <p:cNvPr id="18444" name="Line 25"/>
          <p:cNvSpPr>
            <a:spLocks noChangeShapeType="1"/>
          </p:cNvSpPr>
          <p:nvPr/>
        </p:nvSpPr>
        <p:spPr bwMode="auto">
          <a:xfrm flipV="1">
            <a:off x="2293499" y="4991100"/>
            <a:ext cx="819150" cy="0"/>
          </a:xfrm>
          <a:prstGeom prst="line">
            <a:avLst/>
          </a:prstGeom>
          <a:noFill/>
          <a:ln w="28575">
            <a:solidFill>
              <a:srgbClr val="6699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TW" altLang="en-US"/>
          </a:p>
        </p:txBody>
      </p:sp>
      <p:sp>
        <p:nvSpPr>
          <p:cNvPr id="18445" name="Line 26"/>
          <p:cNvSpPr>
            <a:spLocks noChangeShapeType="1"/>
          </p:cNvSpPr>
          <p:nvPr/>
        </p:nvSpPr>
        <p:spPr bwMode="auto">
          <a:xfrm>
            <a:off x="2526752" y="3926795"/>
            <a:ext cx="948104" cy="698988"/>
          </a:xfrm>
          <a:prstGeom prst="line">
            <a:avLst/>
          </a:prstGeom>
          <a:noFill/>
          <a:ln w="28575">
            <a:solidFill>
              <a:srgbClr val="6699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TW" altLang="en-US"/>
          </a:p>
        </p:txBody>
      </p:sp>
      <p:sp>
        <p:nvSpPr>
          <p:cNvPr id="18446" name="Line 27"/>
          <p:cNvSpPr>
            <a:spLocks noChangeShapeType="1"/>
          </p:cNvSpPr>
          <p:nvPr/>
        </p:nvSpPr>
        <p:spPr bwMode="auto">
          <a:xfrm flipH="1">
            <a:off x="4917831" y="3780692"/>
            <a:ext cx="568569" cy="738554"/>
          </a:xfrm>
          <a:prstGeom prst="line">
            <a:avLst/>
          </a:prstGeom>
          <a:noFill/>
          <a:ln w="28575">
            <a:solidFill>
              <a:srgbClr val="6699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TW" altLang="en-US"/>
          </a:p>
        </p:txBody>
      </p:sp>
      <p:sp>
        <p:nvSpPr>
          <p:cNvPr id="18447" name="Text Box 28"/>
          <p:cNvSpPr txBox="1">
            <a:spLocks noChangeArrowheads="1"/>
          </p:cNvSpPr>
          <p:nvPr/>
        </p:nvSpPr>
        <p:spPr bwMode="auto">
          <a:xfrm>
            <a:off x="2797420" y="3217985"/>
            <a:ext cx="2137124" cy="404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EC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6699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031" b="1" dirty="0" err="1">
                <a:latin typeface="Arial" panose="020B0604020202020204" pitchFamily="34" charset="0"/>
                <a:ea typeface="標楷體" panose="03000509000000000000" pitchFamily="65" charset="-120"/>
              </a:rPr>
              <a:t>UUpon</a:t>
            </a:r>
            <a:r>
              <a:rPr lang="zh-TW" altLang="en-US" sz="2031" b="1" dirty="0">
                <a:latin typeface="Arial" panose="020B0604020202020204" pitchFamily="34" charset="0"/>
                <a:ea typeface="標楷體" panose="03000509000000000000" pitchFamily="65" charset="-120"/>
              </a:rPr>
              <a:t> </a:t>
            </a:r>
            <a:r>
              <a:rPr lang="en-US" altLang="zh-TW" sz="2031" b="1" dirty="0">
                <a:latin typeface="Arial" panose="020B0604020202020204" pitchFamily="34" charset="0"/>
                <a:ea typeface="標楷體" panose="03000509000000000000" pitchFamily="65" charset="-120"/>
              </a:rPr>
              <a:t>X</a:t>
            </a:r>
            <a:r>
              <a:rPr lang="zh-TW" altLang="en-US" sz="2031" b="1" dirty="0">
                <a:latin typeface="Arial" panose="020B0604020202020204" pitchFamily="34" charset="0"/>
                <a:ea typeface="標楷體" panose="03000509000000000000" pitchFamily="65" charset="-120"/>
              </a:rPr>
              <a:t>悠遊卡</a:t>
            </a:r>
          </a:p>
        </p:txBody>
      </p:sp>
      <p:sp>
        <p:nvSpPr>
          <p:cNvPr id="18449" name="Rectangle 30"/>
          <p:cNvSpPr>
            <a:spLocks noChangeArrowheads="1"/>
          </p:cNvSpPr>
          <p:nvPr/>
        </p:nvSpPr>
        <p:spPr bwMode="auto">
          <a:xfrm>
            <a:off x="6750952" y="3429000"/>
            <a:ext cx="1415709" cy="717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TW" sz="2031" b="1" dirty="0">
                <a:latin typeface="Arial" panose="020B0604020202020204" pitchFamily="34" charset="0"/>
                <a:ea typeface="標楷體" panose="03000509000000000000" pitchFamily="65" charset="-120"/>
              </a:rPr>
              <a:t>Let’s Café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2031" b="1" dirty="0">
                <a:latin typeface="Arial" panose="020B0604020202020204" pitchFamily="34" charset="0"/>
                <a:ea typeface="標楷體" panose="03000509000000000000" pitchFamily="65" charset="-120"/>
              </a:rPr>
              <a:t>冰沙系列</a:t>
            </a:r>
          </a:p>
        </p:txBody>
      </p:sp>
      <p:sp>
        <p:nvSpPr>
          <p:cNvPr id="18452" name="Text Box 33"/>
          <p:cNvSpPr txBox="1">
            <a:spLocks noChangeArrowheads="1"/>
          </p:cNvSpPr>
          <p:nvPr/>
        </p:nvSpPr>
        <p:spPr bwMode="auto">
          <a:xfrm>
            <a:off x="633046" y="5401408"/>
            <a:ext cx="2013693" cy="404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EC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6699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031" b="1">
                <a:latin typeface="Arial" panose="020B0604020202020204" pitchFamily="34" charset="0"/>
                <a:ea typeface="標楷體" panose="03000509000000000000" pitchFamily="65" charset="-120"/>
              </a:rPr>
              <a:t>店到店寄件服務</a:t>
            </a:r>
          </a:p>
        </p:txBody>
      </p:sp>
      <p:sp>
        <p:nvSpPr>
          <p:cNvPr id="18454" name="Text Box 35"/>
          <p:cNvSpPr txBox="1">
            <a:spLocks noChangeArrowheads="1"/>
          </p:cNvSpPr>
          <p:nvPr/>
        </p:nvSpPr>
        <p:spPr bwMode="auto">
          <a:xfrm>
            <a:off x="4849729" y="3228136"/>
            <a:ext cx="1439818" cy="404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EC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6699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031" b="1" dirty="0">
                <a:latin typeface="Arial" panose="020B0604020202020204" pitchFamily="34" charset="0"/>
                <a:ea typeface="標楷體" panose="03000509000000000000" pitchFamily="65" charset="-120"/>
              </a:rPr>
              <a:t>Apple Pay</a:t>
            </a:r>
            <a:endParaRPr lang="zh-TW" altLang="en-US" sz="2031" b="1" dirty="0">
              <a:latin typeface="Arial" panose="020B0604020202020204" pitchFamily="34" charset="0"/>
              <a:ea typeface="標楷體" panose="03000509000000000000" pitchFamily="65" charset="-120"/>
            </a:endParaRPr>
          </a:p>
        </p:txBody>
      </p:sp>
      <p:sp>
        <p:nvSpPr>
          <p:cNvPr id="18455" name="Rectangle 36"/>
          <p:cNvSpPr>
            <a:spLocks noChangeArrowheads="1"/>
          </p:cNvSpPr>
          <p:nvPr/>
        </p:nvSpPr>
        <p:spPr bwMode="auto">
          <a:xfrm>
            <a:off x="6918102" y="5365408"/>
            <a:ext cx="1491114" cy="404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2031" b="1" dirty="0">
                <a:latin typeface="Arial" panose="020B0604020202020204" pitchFamily="34" charset="0"/>
                <a:ea typeface="標楷體" panose="03000509000000000000" pitchFamily="65" charset="-120"/>
              </a:rPr>
              <a:t>全家行動購</a:t>
            </a:r>
          </a:p>
        </p:txBody>
      </p:sp>
      <p:sp>
        <p:nvSpPr>
          <p:cNvPr id="247847" name="Rectangle 39"/>
          <p:cNvSpPr>
            <a:spLocks noChangeArrowheads="1"/>
          </p:cNvSpPr>
          <p:nvPr/>
        </p:nvSpPr>
        <p:spPr bwMode="auto">
          <a:xfrm>
            <a:off x="3292720" y="1647093"/>
            <a:ext cx="2404696" cy="451338"/>
          </a:xfrm>
          <a:prstGeom prst="rect">
            <a:avLst/>
          </a:prstGeom>
          <a:solidFill>
            <a:srgbClr val="FFCC66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28575">
                <a:solidFill>
                  <a:srgbClr val="6699FF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2400" b="1">
                <a:latin typeface="Arial" panose="020B0604020202020204" pitchFamily="34" charset="0"/>
                <a:ea typeface="標楷體" panose="03000509000000000000" pitchFamily="65" charset="-120"/>
              </a:rPr>
              <a:t>拓展客源與商機</a:t>
            </a:r>
          </a:p>
        </p:txBody>
      </p:sp>
      <p:sp>
        <p:nvSpPr>
          <p:cNvPr id="247848" name="Rectangle 40"/>
          <p:cNvSpPr>
            <a:spLocks noChangeArrowheads="1"/>
          </p:cNvSpPr>
          <p:nvPr/>
        </p:nvSpPr>
        <p:spPr bwMode="auto">
          <a:xfrm>
            <a:off x="5852746" y="1670539"/>
            <a:ext cx="2404697" cy="449874"/>
          </a:xfrm>
          <a:prstGeom prst="rect">
            <a:avLst/>
          </a:prstGeom>
          <a:solidFill>
            <a:srgbClr val="FFCC66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28575">
                <a:solidFill>
                  <a:srgbClr val="6699FF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2400" b="1">
                <a:latin typeface="Arial" panose="020B0604020202020204" pitchFamily="34" charset="0"/>
                <a:ea typeface="標楷體" panose="03000509000000000000" pitchFamily="65" charset="-120"/>
              </a:rPr>
              <a:t>提高顧客忠誠度</a:t>
            </a:r>
          </a:p>
        </p:txBody>
      </p:sp>
      <p:pic>
        <p:nvPicPr>
          <p:cNvPr id="34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264" y="53264"/>
            <a:ext cx="16478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63012" y="4376691"/>
            <a:ext cx="1291916" cy="1078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24939" y="2291270"/>
            <a:ext cx="976775" cy="98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71621" y="2332801"/>
            <a:ext cx="1009109" cy="947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72139" y="4221752"/>
            <a:ext cx="1560775" cy="1163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90652" y="2253005"/>
            <a:ext cx="1197302" cy="1189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4782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7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47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47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821" grpId="0" animBg="1" autoUpdateAnimBg="0"/>
      <p:bldP spid="247847" grpId="0" animBg="1" autoUpdateAnimBg="0"/>
      <p:bldP spid="247848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140677" y="641839"/>
            <a:ext cx="8792308" cy="5249008"/>
            <a:chOff x="135" y="258"/>
            <a:chExt cx="5972" cy="3582"/>
          </a:xfrm>
        </p:grpSpPr>
        <p:sp>
          <p:nvSpPr>
            <p:cNvPr id="19471" name="Text Box 8"/>
            <p:cNvSpPr txBox="1">
              <a:spLocks noChangeArrowheads="1"/>
            </p:cNvSpPr>
            <p:nvPr/>
          </p:nvSpPr>
          <p:spPr bwMode="auto">
            <a:xfrm>
              <a:off x="2678" y="258"/>
              <a:ext cx="125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 b="1">
                <a:solidFill>
                  <a:schemeClr val="bg2"/>
                </a:solidFill>
                <a:ea typeface="標楷體" panose="03000509000000000000" pitchFamily="65" charset="-120"/>
              </a:endParaRPr>
            </a:p>
          </p:txBody>
        </p:sp>
        <p:sp>
          <p:nvSpPr>
            <p:cNvPr id="19472" name="Text Box 10"/>
            <p:cNvSpPr txBox="1">
              <a:spLocks noChangeArrowheads="1"/>
            </p:cNvSpPr>
            <p:nvPr/>
          </p:nvSpPr>
          <p:spPr bwMode="auto">
            <a:xfrm>
              <a:off x="5040" y="258"/>
              <a:ext cx="125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 b="1">
                <a:solidFill>
                  <a:schemeClr val="bg2"/>
                </a:solidFill>
                <a:ea typeface="標楷體" panose="03000509000000000000" pitchFamily="65" charset="-120"/>
              </a:endParaRPr>
            </a:p>
          </p:txBody>
        </p:sp>
        <p:sp>
          <p:nvSpPr>
            <p:cNvPr id="19473" name="AutoShape 11"/>
            <p:cNvSpPr>
              <a:spLocks noChangeArrowheads="1"/>
            </p:cNvSpPr>
            <p:nvPr/>
          </p:nvSpPr>
          <p:spPr bwMode="auto">
            <a:xfrm>
              <a:off x="135" y="543"/>
              <a:ext cx="5972" cy="3297"/>
            </a:xfrm>
            <a:prstGeom prst="roundRect">
              <a:avLst>
                <a:gd name="adj" fmla="val 2458"/>
              </a:avLst>
            </a:prstGeom>
            <a:solidFill>
              <a:srgbClr val="FFFFFF"/>
            </a:solidFill>
            <a:ln w="508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/>
            </a:p>
          </p:txBody>
        </p:sp>
      </p:grpSp>
      <p:sp>
        <p:nvSpPr>
          <p:cNvPr id="19459" name="Line 12"/>
          <p:cNvSpPr>
            <a:spLocks noChangeShapeType="1"/>
          </p:cNvSpPr>
          <p:nvPr/>
        </p:nvSpPr>
        <p:spPr bwMode="auto">
          <a:xfrm>
            <a:off x="492369" y="1472712"/>
            <a:ext cx="8370277" cy="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9460" name="Line 13"/>
          <p:cNvSpPr>
            <a:spLocks noChangeShapeType="1"/>
          </p:cNvSpPr>
          <p:nvPr/>
        </p:nvSpPr>
        <p:spPr bwMode="auto">
          <a:xfrm>
            <a:off x="492369" y="1529862"/>
            <a:ext cx="8370277" cy="0"/>
          </a:xfrm>
          <a:prstGeom prst="line">
            <a:avLst/>
          </a:prstGeom>
          <a:noFill/>
          <a:ln w="2857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9461" name="Text Box 14"/>
          <p:cNvSpPr txBox="1">
            <a:spLocks noChangeArrowheads="1"/>
          </p:cNvSpPr>
          <p:nvPr/>
        </p:nvSpPr>
        <p:spPr bwMode="auto">
          <a:xfrm>
            <a:off x="322385" y="1050681"/>
            <a:ext cx="2170787" cy="43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215" b="1">
                <a:solidFill>
                  <a:srgbClr val="009900"/>
                </a:solidFill>
                <a:ea typeface="標楷體" panose="03000509000000000000" pitchFamily="65" charset="-120"/>
              </a:rPr>
              <a:t>計劃性販促活動</a:t>
            </a:r>
          </a:p>
        </p:txBody>
      </p:sp>
      <p:sp>
        <p:nvSpPr>
          <p:cNvPr id="265231" name="Rectangle 15"/>
          <p:cNvSpPr>
            <a:spLocks noChangeArrowheads="1"/>
          </p:cNvSpPr>
          <p:nvPr/>
        </p:nvSpPr>
        <p:spPr bwMode="auto">
          <a:xfrm>
            <a:off x="278423" y="1808285"/>
            <a:ext cx="1576754" cy="774058"/>
          </a:xfrm>
          <a:prstGeom prst="rect">
            <a:avLst/>
          </a:prstGeom>
          <a:solidFill>
            <a:srgbClr val="FFCC66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28575">
                <a:solidFill>
                  <a:srgbClr val="6699FF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2215" b="1">
                <a:latin typeface="Arial" panose="020B0604020202020204" pitchFamily="34" charset="0"/>
                <a:ea typeface="標楷體" panose="03000509000000000000" pitchFamily="65" charset="-120"/>
              </a:rPr>
              <a:t>多元的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2215" b="1">
                <a:latin typeface="Arial" panose="020B0604020202020204" pitchFamily="34" charset="0"/>
                <a:ea typeface="標楷體" panose="03000509000000000000" pitchFamily="65" charset="-120"/>
              </a:rPr>
              <a:t>行銷資源</a:t>
            </a:r>
          </a:p>
        </p:txBody>
      </p:sp>
      <p:sp>
        <p:nvSpPr>
          <p:cNvPr id="265232" name="Rectangle 16"/>
          <p:cNvSpPr>
            <a:spLocks noChangeArrowheads="1"/>
          </p:cNvSpPr>
          <p:nvPr/>
        </p:nvSpPr>
        <p:spPr bwMode="auto">
          <a:xfrm>
            <a:off x="294446" y="4695092"/>
            <a:ext cx="1603324" cy="774058"/>
          </a:xfrm>
          <a:prstGeom prst="rect">
            <a:avLst/>
          </a:prstGeom>
          <a:solidFill>
            <a:srgbClr val="FFCC66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28575">
                <a:solidFill>
                  <a:srgbClr val="6699FF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2215" b="1">
                <a:latin typeface="Arial" panose="020B0604020202020204" pitchFamily="34" charset="0"/>
                <a:ea typeface="標楷體" panose="03000509000000000000" pitchFamily="65" charset="-120"/>
              </a:rPr>
              <a:t>異業結合的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2215" b="1">
                <a:latin typeface="Arial" panose="020B0604020202020204" pitchFamily="34" charset="0"/>
                <a:ea typeface="標楷體" panose="03000509000000000000" pitchFamily="65" charset="-120"/>
              </a:rPr>
              <a:t>獨家活動</a:t>
            </a:r>
          </a:p>
        </p:txBody>
      </p:sp>
      <p:sp>
        <p:nvSpPr>
          <p:cNvPr id="265233" name="Rectangle 17"/>
          <p:cNvSpPr>
            <a:spLocks noChangeArrowheads="1"/>
          </p:cNvSpPr>
          <p:nvPr/>
        </p:nvSpPr>
        <p:spPr bwMode="auto">
          <a:xfrm>
            <a:off x="317989" y="3261946"/>
            <a:ext cx="1547446" cy="774058"/>
          </a:xfrm>
          <a:prstGeom prst="rect">
            <a:avLst/>
          </a:prstGeom>
          <a:solidFill>
            <a:srgbClr val="FFCC66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28575">
                <a:solidFill>
                  <a:srgbClr val="6699FF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2215" b="1">
                <a:latin typeface="Arial" panose="020B0604020202020204" pitchFamily="34" charset="0"/>
                <a:ea typeface="標楷體" panose="03000509000000000000" pitchFamily="65" charset="-120"/>
              </a:rPr>
              <a:t>全家鮮食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2215" b="1">
                <a:latin typeface="Arial" panose="020B0604020202020204" pitchFamily="34" charset="0"/>
                <a:ea typeface="標楷體" panose="03000509000000000000" pitchFamily="65" charset="-120"/>
              </a:rPr>
              <a:t>商品宣傳</a:t>
            </a:r>
          </a:p>
        </p:txBody>
      </p:sp>
      <p:pic>
        <p:nvPicPr>
          <p:cNvPr id="1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264" y="53264"/>
            <a:ext cx="16478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51347" y="1638018"/>
            <a:ext cx="3421931" cy="1312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67545" y="4479895"/>
            <a:ext cx="3384223" cy="1312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55212" y="2997725"/>
            <a:ext cx="3399213" cy="1423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44470" y="2997724"/>
            <a:ext cx="3416726" cy="1420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60775" y="4504071"/>
            <a:ext cx="3393649" cy="1313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58120" y="1649691"/>
            <a:ext cx="3403078" cy="131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51928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5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65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65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231" grpId="0" animBg="1" autoUpdateAnimBg="0"/>
      <p:bldP spid="265232" grpId="0" animBg="1" autoUpdateAnimBg="0"/>
      <p:bldP spid="265233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197827" y="641839"/>
            <a:ext cx="8751277" cy="5249008"/>
            <a:chOff x="135" y="258"/>
            <a:chExt cx="5972" cy="3582"/>
          </a:xfrm>
        </p:grpSpPr>
        <p:sp>
          <p:nvSpPr>
            <p:cNvPr id="22534" name="Text Box 8"/>
            <p:cNvSpPr txBox="1">
              <a:spLocks noChangeArrowheads="1"/>
            </p:cNvSpPr>
            <p:nvPr/>
          </p:nvSpPr>
          <p:spPr bwMode="auto">
            <a:xfrm>
              <a:off x="2678" y="258"/>
              <a:ext cx="126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 b="1">
                <a:solidFill>
                  <a:schemeClr val="bg2"/>
                </a:solidFill>
                <a:ea typeface="標楷體" panose="03000509000000000000" pitchFamily="65" charset="-120"/>
              </a:endParaRPr>
            </a:p>
          </p:txBody>
        </p:sp>
        <p:sp>
          <p:nvSpPr>
            <p:cNvPr id="22535" name="AutoShape 11"/>
            <p:cNvSpPr>
              <a:spLocks noChangeArrowheads="1"/>
            </p:cNvSpPr>
            <p:nvPr/>
          </p:nvSpPr>
          <p:spPr bwMode="auto">
            <a:xfrm>
              <a:off x="135" y="543"/>
              <a:ext cx="5972" cy="3297"/>
            </a:xfrm>
            <a:prstGeom prst="roundRect">
              <a:avLst>
                <a:gd name="adj" fmla="val 2458"/>
              </a:avLst>
            </a:prstGeom>
            <a:solidFill>
              <a:srgbClr val="FFFFFF"/>
            </a:solidFill>
            <a:ln w="508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/>
            </a:p>
          </p:txBody>
        </p:sp>
      </p:grpSp>
      <p:graphicFrame>
        <p:nvGraphicFramePr>
          <p:cNvPr id="22531" name="Object 1030"/>
          <p:cNvGraphicFramePr>
            <a:graphicFrameLocks noChangeAspect="1"/>
          </p:cNvGraphicFramePr>
          <p:nvPr/>
        </p:nvGraphicFramePr>
        <p:xfrm>
          <a:off x="517281" y="1125415"/>
          <a:ext cx="3703026" cy="46965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工作表" r:id="rId3" imgW="3273840" imgH="5388840" progId="Excel.Sheet.8">
                  <p:embed/>
                </p:oleObj>
              </mc:Choice>
              <mc:Fallback>
                <p:oleObj name="工作表" r:id="rId3" imgW="3273840" imgH="5388840" progId="Excel.Sheet.8">
                  <p:embed/>
                  <p:pic>
                    <p:nvPicPr>
                      <p:cNvPr id="22531" name="Object 10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281" y="1125415"/>
                        <a:ext cx="3703026" cy="469655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2" name="Object 1032"/>
          <p:cNvGraphicFramePr>
            <a:graphicFrameLocks noChangeAspect="1"/>
          </p:cNvGraphicFramePr>
          <p:nvPr/>
        </p:nvGraphicFramePr>
        <p:xfrm>
          <a:off x="4372708" y="1125415"/>
          <a:ext cx="4317023" cy="46965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name="工作表" r:id="rId5" imgW="3813840" imgH="5681160" progId="Excel.Sheet.8">
                  <p:embed/>
                </p:oleObj>
              </mc:Choice>
              <mc:Fallback>
                <p:oleObj name="工作表" r:id="rId5" imgW="3813840" imgH="5681160" progId="Excel.Sheet.8">
                  <p:embed/>
                  <p:pic>
                    <p:nvPicPr>
                      <p:cNvPr id="22532" name="Object 10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2708" y="1125415"/>
                        <a:ext cx="4317023" cy="469655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264" y="53264"/>
            <a:ext cx="16478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7368758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/>
          <p:cNvGrpSpPr>
            <a:grpSpLocks/>
          </p:cNvGrpSpPr>
          <p:nvPr/>
        </p:nvGrpSpPr>
        <p:grpSpPr bwMode="auto">
          <a:xfrm>
            <a:off x="197827" y="641839"/>
            <a:ext cx="8751277" cy="5249008"/>
            <a:chOff x="135" y="258"/>
            <a:chExt cx="5972" cy="3582"/>
          </a:xfrm>
        </p:grpSpPr>
        <p:sp>
          <p:nvSpPr>
            <p:cNvPr id="23574" name="Text Box 8"/>
            <p:cNvSpPr txBox="1">
              <a:spLocks noChangeArrowheads="1"/>
            </p:cNvSpPr>
            <p:nvPr/>
          </p:nvSpPr>
          <p:spPr bwMode="auto">
            <a:xfrm>
              <a:off x="2678" y="258"/>
              <a:ext cx="126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 b="1">
                <a:solidFill>
                  <a:schemeClr val="bg2"/>
                </a:solidFill>
                <a:ea typeface="標楷體" panose="03000509000000000000" pitchFamily="65" charset="-120"/>
              </a:endParaRPr>
            </a:p>
          </p:txBody>
        </p:sp>
        <p:sp>
          <p:nvSpPr>
            <p:cNvPr id="23575" name="Text Box 10"/>
            <p:cNvSpPr txBox="1">
              <a:spLocks noChangeArrowheads="1"/>
            </p:cNvSpPr>
            <p:nvPr/>
          </p:nvSpPr>
          <p:spPr bwMode="auto">
            <a:xfrm>
              <a:off x="5040" y="258"/>
              <a:ext cx="126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 b="1">
                <a:solidFill>
                  <a:schemeClr val="bg2"/>
                </a:solidFill>
                <a:ea typeface="標楷體" panose="03000509000000000000" pitchFamily="65" charset="-120"/>
              </a:endParaRPr>
            </a:p>
          </p:txBody>
        </p:sp>
        <p:sp>
          <p:nvSpPr>
            <p:cNvPr id="23576" name="AutoShape 11"/>
            <p:cNvSpPr>
              <a:spLocks noChangeArrowheads="1"/>
            </p:cNvSpPr>
            <p:nvPr/>
          </p:nvSpPr>
          <p:spPr bwMode="auto">
            <a:xfrm>
              <a:off x="135" y="543"/>
              <a:ext cx="5972" cy="3297"/>
            </a:xfrm>
            <a:prstGeom prst="roundRect">
              <a:avLst>
                <a:gd name="adj" fmla="val 2458"/>
              </a:avLst>
            </a:prstGeom>
            <a:solidFill>
              <a:srgbClr val="FFFFFF"/>
            </a:solidFill>
            <a:ln w="508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/>
            </a:p>
          </p:txBody>
        </p:sp>
      </p:grpSp>
      <p:sp>
        <p:nvSpPr>
          <p:cNvPr id="23555" name="Line 12"/>
          <p:cNvSpPr>
            <a:spLocks noChangeShapeType="1"/>
          </p:cNvSpPr>
          <p:nvPr/>
        </p:nvSpPr>
        <p:spPr bwMode="auto">
          <a:xfrm>
            <a:off x="386862" y="1472712"/>
            <a:ext cx="8370277" cy="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3556" name="Line 13"/>
          <p:cNvSpPr>
            <a:spLocks noChangeShapeType="1"/>
          </p:cNvSpPr>
          <p:nvPr/>
        </p:nvSpPr>
        <p:spPr bwMode="auto">
          <a:xfrm>
            <a:off x="386862" y="1529862"/>
            <a:ext cx="8370277" cy="0"/>
          </a:xfrm>
          <a:prstGeom prst="line">
            <a:avLst/>
          </a:prstGeom>
          <a:noFill/>
          <a:ln w="2857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3557" name="Text Box 14"/>
          <p:cNvSpPr txBox="1">
            <a:spLocks noChangeArrowheads="1"/>
          </p:cNvSpPr>
          <p:nvPr/>
        </p:nvSpPr>
        <p:spPr bwMode="auto">
          <a:xfrm>
            <a:off x="322385" y="1050681"/>
            <a:ext cx="2170787" cy="43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215" b="1">
                <a:solidFill>
                  <a:srgbClr val="009900"/>
                </a:solidFill>
                <a:ea typeface="標楷體" panose="03000509000000000000" pitchFamily="65" charset="-120"/>
              </a:rPr>
              <a:t>各型態特色店舖</a:t>
            </a:r>
          </a:p>
        </p:txBody>
      </p:sp>
      <p:sp>
        <p:nvSpPr>
          <p:cNvPr id="23558" name="Text Box 15"/>
          <p:cNvSpPr txBox="1">
            <a:spLocks noChangeArrowheads="1"/>
          </p:cNvSpPr>
          <p:nvPr/>
        </p:nvSpPr>
        <p:spPr bwMode="auto">
          <a:xfrm>
            <a:off x="1028507" y="1670539"/>
            <a:ext cx="1603324" cy="43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EC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6699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zh-TW" altLang="en-US" sz="2215" b="1">
                <a:solidFill>
                  <a:schemeClr val="accent2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新型態店舖</a:t>
            </a:r>
          </a:p>
        </p:txBody>
      </p:sp>
      <p:sp>
        <p:nvSpPr>
          <p:cNvPr id="23559" name="Text Box 16"/>
          <p:cNvSpPr txBox="1">
            <a:spLocks noChangeArrowheads="1"/>
          </p:cNvSpPr>
          <p:nvPr/>
        </p:nvSpPr>
        <p:spPr bwMode="auto">
          <a:xfrm>
            <a:off x="3982722" y="1670539"/>
            <a:ext cx="1603324" cy="43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EC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6699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zh-TW" altLang="en-US" sz="2215" b="1">
                <a:solidFill>
                  <a:schemeClr val="accent2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休憩區設置</a:t>
            </a:r>
          </a:p>
        </p:txBody>
      </p:sp>
      <p:sp>
        <p:nvSpPr>
          <p:cNvPr id="23560" name="Text Box 17"/>
          <p:cNvSpPr txBox="1">
            <a:spLocks noChangeArrowheads="1"/>
          </p:cNvSpPr>
          <p:nvPr/>
        </p:nvSpPr>
        <p:spPr bwMode="auto">
          <a:xfrm>
            <a:off x="422031" y="4428392"/>
            <a:ext cx="2816797" cy="774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EC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6699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215" b="1">
                <a:latin typeface="Arial" panose="020B0604020202020204" pitchFamily="34" charset="0"/>
                <a:ea typeface="標楷體" panose="03000509000000000000" pitchFamily="65" charset="-120"/>
              </a:rPr>
              <a:t>乾淨整潔、 光線明亮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215" b="1">
                <a:latin typeface="Arial" panose="020B0604020202020204" pitchFamily="34" charset="0"/>
                <a:ea typeface="標楷體" panose="03000509000000000000" pitchFamily="65" charset="-120"/>
              </a:rPr>
              <a:t>購物空間舒適明確</a:t>
            </a:r>
          </a:p>
        </p:txBody>
      </p:sp>
      <p:sp>
        <p:nvSpPr>
          <p:cNvPr id="23561" name="Text Box 18"/>
          <p:cNvSpPr txBox="1">
            <a:spLocks noChangeArrowheads="1"/>
          </p:cNvSpPr>
          <p:nvPr/>
        </p:nvSpPr>
        <p:spPr bwMode="auto">
          <a:xfrm>
            <a:off x="3557954" y="4484077"/>
            <a:ext cx="2454518" cy="774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EC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6699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215" b="1">
                <a:latin typeface="Arial" panose="020B0604020202020204" pitchFamily="34" charset="0"/>
                <a:ea typeface="標楷體" panose="03000509000000000000" pitchFamily="65" charset="-120"/>
              </a:rPr>
              <a:t>滿足顧客便利需求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215" b="1">
                <a:latin typeface="Arial" panose="020B0604020202020204" pitchFamily="34" charset="0"/>
                <a:ea typeface="標楷體" panose="03000509000000000000" pitchFamily="65" charset="-120"/>
              </a:rPr>
              <a:t>提升購物消費體驗</a:t>
            </a:r>
          </a:p>
        </p:txBody>
      </p:sp>
      <p:cxnSp>
        <p:nvCxnSpPr>
          <p:cNvPr id="23562" name="AutoShape 19"/>
          <p:cNvCxnSpPr>
            <a:cxnSpLocks noChangeShapeType="1"/>
          </p:cNvCxnSpPr>
          <p:nvPr/>
        </p:nvCxnSpPr>
        <p:spPr bwMode="auto">
          <a:xfrm>
            <a:off x="6255727" y="3664928"/>
            <a:ext cx="496765" cy="24911"/>
          </a:xfrm>
          <a:prstGeom prst="straightConnector1">
            <a:avLst/>
          </a:prstGeom>
          <a:noFill/>
          <a:ln w="57150">
            <a:solidFill>
              <a:srgbClr val="6699FF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63" name="AutoShape 20"/>
          <p:cNvCxnSpPr>
            <a:cxnSpLocks noChangeShapeType="1"/>
          </p:cNvCxnSpPr>
          <p:nvPr/>
        </p:nvCxnSpPr>
        <p:spPr bwMode="auto">
          <a:xfrm>
            <a:off x="6255727" y="3664928"/>
            <a:ext cx="496765" cy="1439008"/>
          </a:xfrm>
          <a:prstGeom prst="bentConnector3">
            <a:avLst>
              <a:gd name="adj1" fmla="val 49852"/>
            </a:avLst>
          </a:prstGeom>
          <a:noFill/>
          <a:ln w="57150">
            <a:solidFill>
              <a:srgbClr val="6699FF"/>
            </a:solidFill>
            <a:prstDash val="sysDot"/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64" name="AutoShape 21"/>
          <p:cNvCxnSpPr>
            <a:cxnSpLocks noChangeShapeType="1"/>
          </p:cNvCxnSpPr>
          <p:nvPr/>
        </p:nvCxnSpPr>
        <p:spPr bwMode="auto">
          <a:xfrm flipV="1">
            <a:off x="6245470" y="2256692"/>
            <a:ext cx="496766" cy="1408235"/>
          </a:xfrm>
          <a:prstGeom prst="bentConnector3">
            <a:avLst>
              <a:gd name="adj1" fmla="val 49852"/>
            </a:avLst>
          </a:prstGeom>
          <a:noFill/>
          <a:ln w="57150">
            <a:solidFill>
              <a:srgbClr val="6699FF"/>
            </a:solidFill>
            <a:prstDash val="sysDot"/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3565" name="Picture 22" descr="DSC0436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93" y="2233246"/>
            <a:ext cx="2954215" cy="2110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3736" name="Rectangle 24"/>
          <p:cNvSpPr>
            <a:spLocks noChangeArrowheads="1"/>
          </p:cNvSpPr>
          <p:nvPr/>
        </p:nvSpPr>
        <p:spPr bwMode="auto">
          <a:xfrm>
            <a:off x="6611816" y="2655278"/>
            <a:ext cx="2142392" cy="319639"/>
          </a:xfrm>
          <a:prstGeom prst="rect">
            <a:avLst/>
          </a:prstGeom>
          <a:solidFill>
            <a:schemeClr val="bg1"/>
          </a:solidFill>
          <a:ln w="28575" algn="ctr">
            <a:solidFill>
              <a:srgbClr val="008000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zh-TW" altLang="en-US" sz="1477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S UI Gothic" pitchFamily="34" charset="-128"/>
              </a:rPr>
              <a:t>全家 </a:t>
            </a:r>
            <a:r>
              <a:rPr lang="en-US" altLang="zh-TW" sz="1477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S UI Gothic" pitchFamily="34" charset="-128"/>
              </a:rPr>
              <a:t>X</a:t>
            </a:r>
            <a:r>
              <a:rPr lang="zh-TW" altLang="en-US" sz="1477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S UI Gothic" pitchFamily="34" charset="-128"/>
              </a:rPr>
              <a:t> 吉野家</a:t>
            </a:r>
          </a:p>
        </p:txBody>
      </p:sp>
      <p:sp>
        <p:nvSpPr>
          <p:cNvPr id="23568" name="AutoShape 25"/>
          <p:cNvSpPr>
            <a:spLocks noChangeArrowheads="1"/>
          </p:cNvSpPr>
          <p:nvPr/>
        </p:nvSpPr>
        <p:spPr bwMode="auto">
          <a:xfrm>
            <a:off x="3165231" y="3077308"/>
            <a:ext cx="351692" cy="633046"/>
          </a:xfrm>
          <a:prstGeom prst="rightArrow">
            <a:avLst>
              <a:gd name="adj1" fmla="val 54167"/>
              <a:gd name="adj2" fmla="val 36250"/>
            </a:avLst>
          </a:prstGeom>
          <a:solidFill>
            <a:srgbClr val="99CCFF"/>
          </a:solidFill>
          <a:ln w="9525">
            <a:solidFill>
              <a:srgbClr val="99CCFF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2215"/>
          </a:p>
        </p:txBody>
      </p:sp>
      <p:sp>
        <p:nvSpPr>
          <p:cNvPr id="243739" name="Rectangle 27"/>
          <p:cNvSpPr>
            <a:spLocks noChangeArrowheads="1"/>
          </p:cNvSpPr>
          <p:nvPr/>
        </p:nvSpPr>
        <p:spPr bwMode="auto">
          <a:xfrm>
            <a:off x="6651381" y="5508673"/>
            <a:ext cx="2063262" cy="319639"/>
          </a:xfrm>
          <a:prstGeom prst="rect">
            <a:avLst/>
          </a:prstGeom>
          <a:solidFill>
            <a:schemeClr val="bg1"/>
          </a:solidFill>
          <a:ln w="28575" algn="ctr">
            <a:solidFill>
              <a:srgbClr val="008000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zh-TW" altLang="en-US" sz="1477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S UI Gothic" pitchFamily="34" charset="-128"/>
              </a:rPr>
              <a:t>全家 </a:t>
            </a:r>
            <a:r>
              <a:rPr lang="en-US" altLang="zh-TW" sz="1477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S UI Gothic" pitchFamily="34" charset="-128"/>
              </a:rPr>
              <a:t>X</a:t>
            </a:r>
            <a:r>
              <a:rPr lang="zh-TW" altLang="en-US" sz="1477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S UI Gothic" pitchFamily="34" charset="-128"/>
              </a:rPr>
              <a:t> 大樹藥局</a:t>
            </a:r>
            <a:endParaRPr lang="en-US" altLang="zh-TW" sz="1477" b="1" dirty="0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S UI Gothic" pitchFamily="34" charset="-128"/>
              <a:ea typeface="MS UI Gothic" pitchFamily="34" charset="-128"/>
            </a:endParaRPr>
          </a:p>
        </p:txBody>
      </p:sp>
      <p:pic>
        <p:nvPicPr>
          <p:cNvPr id="23571" name="Picture 28" descr="IMG_238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923" y="2233246"/>
            <a:ext cx="2743200" cy="2110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3742" name="Rectangle 30"/>
          <p:cNvSpPr>
            <a:spLocks noChangeArrowheads="1"/>
          </p:cNvSpPr>
          <p:nvPr/>
        </p:nvSpPr>
        <p:spPr bwMode="auto">
          <a:xfrm>
            <a:off x="6611816" y="4217378"/>
            <a:ext cx="2142392" cy="319639"/>
          </a:xfrm>
          <a:prstGeom prst="rect">
            <a:avLst/>
          </a:prstGeom>
          <a:solidFill>
            <a:schemeClr val="bg1"/>
          </a:solidFill>
          <a:ln w="28575" algn="ctr">
            <a:solidFill>
              <a:srgbClr val="008000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1477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S UI Gothic" pitchFamily="34" charset="-128"/>
              </a:rPr>
              <a:t>全家 </a:t>
            </a:r>
            <a:r>
              <a:rPr lang="en-US" altLang="zh-TW" sz="1477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S UI Gothic" pitchFamily="34" charset="-128"/>
              </a:rPr>
              <a:t>X</a:t>
            </a:r>
            <a:r>
              <a:rPr lang="zh-TW" altLang="en-US" sz="1477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S UI Gothic" pitchFamily="34" charset="-128"/>
              </a:rPr>
              <a:t> 天和鮮物</a:t>
            </a:r>
          </a:p>
        </p:txBody>
      </p:sp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264" y="53264"/>
            <a:ext cx="16478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1816" y="1574425"/>
            <a:ext cx="2180492" cy="1080852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3997" y="3018695"/>
            <a:ext cx="2147447" cy="1198682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1816" y="4529939"/>
            <a:ext cx="2149628" cy="96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60295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/>
          </p:cNvGrpSpPr>
          <p:nvPr/>
        </p:nvGrpSpPr>
        <p:grpSpPr bwMode="auto">
          <a:xfrm>
            <a:off x="197827" y="641839"/>
            <a:ext cx="8751277" cy="5249008"/>
            <a:chOff x="135" y="258"/>
            <a:chExt cx="5972" cy="3582"/>
          </a:xfrm>
        </p:grpSpPr>
        <p:sp>
          <p:nvSpPr>
            <p:cNvPr id="24595" name="Text Box 10"/>
            <p:cNvSpPr txBox="1">
              <a:spLocks noChangeArrowheads="1"/>
            </p:cNvSpPr>
            <p:nvPr/>
          </p:nvSpPr>
          <p:spPr bwMode="auto">
            <a:xfrm>
              <a:off x="5040" y="258"/>
              <a:ext cx="126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 b="1">
                <a:solidFill>
                  <a:schemeClr val="bg2"/>
                </a:solidFill>
                <a:ea typeface="標楷體" panose="03000509000000000000" pitchFamily="65" charset="-120"/>
              </a:endParaRPr>
            </a:p>
          </p:txBody>
        </p:sp>
        <p:sp>
          <p:nvSpPr>
            <p:cNvPr id="24596" name="AutoShape 11"/>
            <p:cNvSpPr>
              <a:spLocks noChangeArrowheads="1"/>
            </p:cNvSpPr>
            <p:nvPr/>
          </p:nvSpPr>
          <p:spPr bwMode="auto">
            <a:xfrm>
              <a:off x="135" y="543"/>
              <a:ext cx="5972" cy="3297"/>
            </a:xfrm>
            <a:prstGeom prst="roundRect">
              <a:avLst>
                <a:gd name="adj" fmla="val 2458"/>
              </a:avLst>
            </a:prstGeom>
            <a:solidFill>
              <a:srgbClr val="FFFFFF"/>
            </a:solidFill>
            <a:ln w="508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/>
            </a:p>
          </p:txBody>
        </p:sp>
      </p:grpSp>
      <p:sp>
        <p:nvSpPr>
          <p:cNvPr id="24579" name="Line 12"/>
          <p:cNvSpPr>
            <a:spLocks noChangeShapeType="1"/>
          </p:cNvSpPr>
          <p:nvPr/>
        </p:nvSpPr>
        <p:spPr bwMode="auto">
          <a:xfrm>
            <a:off x="386862" y="1472712"/>
            <a:ext cx="8370277" cy="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580" name="Line 13"/>
          <p:cNvSpPr>
            <a:spLocks noChangeShapeType="1"/>
          </p:cNvSpPr>
          <p:nvPr/>
        </p:nvSpPr>
        <p:spPr bwMode="auto">
          <a:xfrm>
            <a:off x="386862" y="1529862"/>
            <a:ext cx="8370277" cy="0"/>
          </a:xfrm>
          <a:prstGeom prst="line">
            <a:avLst/>
          </a:prstGeom>
          <a:noFill/>
          <a:ln w="2857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581" name="Text Box 14"/>
          <p:cNvSpPr txBox="1">
            <a:spLocks noChangeArrowheads="1"/>
          </p:cNvSpPr>
          <p:nvPr/>
        </p:nvSpPr>
        <p:spPr bwMode="auto">
          <a:xfrm>
            <a:off x="322385" y="1050681"/>
            <a:ext cx="2170787" cy="43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215" b="1">
                <a:solidFill>
                  <a:srgbClr val="009900"/>
                </a:solidFill>
                <a:ea typeface="標楷體" panose="03000509000000000000" pitchFamily="65" charset="-120"/>
              </a:rPr>
              <a:t>各型態特色店舖</a:t>
            </a:r>
          </a:p>
        </p:txBody>
      </p:sp>
      <p:pic>
        <p:nvPicPr>
          <p:cNvPr id="24582" name="Picture 15" descr="DSC0397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461" y="4000500"/>
            <a:ext cx="2391508" cy="1793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16" descr="IMG_374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59" b="13979"/>
          <a:stretch>
            <a:fillRect/>
          </a:stretch>
        </p:blipFill>
        <p:spPr bwMode="auto">
          <a:xfrm>
            <a:off x="351692" y="1670538"/>
            <a:ext cx="4149969" cy="2543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4753" name="Rectangle 17"/>
          <p:cNvSpPr>
            <a:spLocks noChangeArrowheads="1"/>
          </p:cNvSpPr>
          <p:nvPr/>
        </p:nvSpPr>
        <p:spPr bwMode="auto">
          <a:xfrm>
            <a:off x="351693" y="1600201"/>
            <a:ext cx="2142392" cy="376385"/>
          </a:xfrm>
          <a:prstGeom prst="rect">
            <a:avLst/>
          </a:prstGeom>
          <a:solidFill>
            <a:schemeClr val="bg1"/>
          </a:solidFill>
          <a:ln w="28575" algn="ctr">
            <a:solidFill>
              <a:srgbClr val="008000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1846" b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S UI Gothic" pitchFamily="34" charset="-128"/>
              </a:rPr>
              <a:t>駐車型店舖</a:t>
            </a:r>
          </a:p>
        </p:txBody>
      </p:sp>
      <p:sp>
        <p:nvSpPr>
          <p:cNvPr id="24585" name="Text Box 18"/>
          <p:cNvSpPr txBox="1">
            <a:spLocks noChangeArrowheads="1"/>
          </p:cNvSpPr>
          <p:nvPr/>
        </p:nvSpPr>
        <p:spPr bwMode="auto">
          <a:xfrm>
            <a:off x="5134708" y="1670539"/>
            <a:ext cx="3165231" cy="43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TW" altLang="en-US" sz="2215" b="1">
                <a:solidFill>
                  <a:schemeClr val="accent2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提升店舖的附加價值</a:t>
            </a:r>
            <a:endParaRPr lang="zh-TW" altLang="en-US" sz="2215" b="1">
              <a:latin typeface="Arial" panose="020B0604020202020204" pitchFamily="34" charset="0"/>
              <a:ea typeface="標楷體" panose="03000509000000000000" pitchFamily="65" charset="-120"/>
            </a:endParaRPr>
          </a:p>
        </p:txBody>
      </p:sp>
      <p:pic>
        <p:nvPicPr>
          <p:cNvPr id="24586" name="Picture 19" descr="PICT006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31" y="4048858"/>
            <a:ext cx="2602523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7" name="Text Box 20"/>
          <p:cNvSpPr txBox="1">
            <a:spLocks noChangeArrowheads="1"/>
          </p:cNvSpPr>
          <p:nvPr/>
        </p:nvSpPr>
        <p:spPr bwMode="auto">
          <a:xfrm>
            <a:off x="984738" y="5496659"/>
            <a:ext cx="1969477" cy="319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zh-TW" altLang="en-US" sz="1477" b="1" dirty="0">
                <a:solidFill>
                  <a:srgbClr val="FF0000"/>
                </a:solidFill>
              </a:rPr>
              <a:t>專屬籃球場</a:t>
            </a:r>
          </a:p>
        </p:txBody>
      </p:sp>
      <p:grpSp>
        <p:nvGrpSpPr>
          <p:cNvPr id="24588" name="Group 21"/>
          <p:cNvGrpSpPr>
            <a:grpSpLocks/>
          </p:cNvGrpSpPr>
          <p:nvPr/>
        </p:nvGrpSpPr>
        <p:grpSpPr bwMode="auto">
          <a:xfrm>
            <a:off x="3446584" y="4062046"/>
            <a:ext cx="2532185" cy="1736481"/>
            <a:chOff x="5712" y="2607"/>
            <a:chExt cx="1728" cy="1185"/>
          </a:xfrm>
        </p:grpSpPr>
        <p:pic>
          <p:nvPicPr>
            <p:cNvPr id="24593" name="Picture 22" descr="IMG_218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2" y="2607"/>
              <a:ext cx="1728" cy="1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94" name="Text Box 23"/>
            <p:cNvSpPr txBox="1">
              <a:spLocks noChangeArrowheads="1"/>
            </p:cNvSpPr>
            <p:nvPr/>
          </p:nvSpPr>
          <p:spPr bwMode="auto">
            <a:xfrm>
              <a:off x="6048" y="3552"/>
              <a:ext cx="1344" cy="2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zh-TW" altLang="en-US" sz="1477" b="1" dirty="0">
                  <a:solidFill>
                    <a:srgbClr val="FF0000"/>
                  </a:solidFill>
                </a:rPr>
                <a:t>室內休憩區</a:t>
              </a:r>
            </a:p>
          </p:txBody>
        </p:sp>
      </p:grpSp>
      <p:sp>
        <p:nvSpPr>
          <p:cNvPr id="24589" name="Text Box 24"/>
          <p:cNvSpPr txBox="1">
            <a:spLocks noChangeArrowheads="1"/>
          </p:cNvSpPr>
          <p:nvPr/>
        </p:nvSpPr>
        <p:spPr bwMode="auto">
          <a:xfrm>
            <a:off x="6752492" y="5468816"/>
            <a:ext cx="1969477" cy="319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zh-TW" altLang="en-US" sz="1477" b="1" dirty="0">
                <a:solidFill>
                  <a:srgbClr val="FF0000"/>
                </a:solidFill>
              </a:rPr>
              <a:t>戶外休憩區</a:t>
            </a:r>
          </a:p>
        </p:txBody>
      </p:sp>
      <p:sp>
        <p:nvSpPr>
          <p:cNvPr id="24590" name="AutoShape 25"/>
          <p:cNvSpPr>
            <a:spLocks noChangeArrowheads="1"/>
          </p:cNvSpPr>
          <p:nvPr/>
        </p:nvSpPr>
        <p:spPr bwMode="auto">
          <a:xfrm>
            <a:off x="5064369" y="2162908"/>
            <a:ext cx="3305908" cy="492369"/>
          </a:xfrm>
          <a:prstGeom prst="octagon">
            <a:avLst>
              <a:gd name="adj" fmla="val 21130"/>
            </a:avLst>
          </a:prstGeom>
          <a:gradFill rotWithShape="0">
            <a:gsLst>
              <a:gs pos="0">
                <a:schemeClr val="bg1"/>
              </a:gs>
              <a:gs pos="100000">
                <a:srgbClr val="CCFFCC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CCFFCC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zh-TW" altLang="en-US" sz="2031" b="1" dirty="0">
                <a:latin typeface="Arial" panose="020B0604020202020204" pitchFamily="34" charset="0"/>
                <a:ea typeface="標楷體" panose="03000509000000000000" pitchFamily="65" charset="-120"/>
                <a:sym typeface="Wingdings 2" panose="05020102010507070707" pitchFamily="18" charset="2"/>
              </a:rPr>
              <a:t>出入方便的停車場</a:t>
            </a:r>
            <a:endParaRPr lang="en-US" altLang="ko-KR" sz="2031" b="1" dirty="0">
              <a:latin typeface="Arial" panose="020B0604020202020204" pitchFamily="34" charset="0"/>
              <a:ea typeface="標楷體" panose="03000509000000000000" pitchFamily="65" charset="-120"/>
              <a:sym typeface="Wingdings 2" panose="05020102010507070707" pitchFamily="18" charset="2"/>
            </a:endParaRPr>
          </a:p>
        </p:txBody>
      </p:sp>
      <p:sp>
        <p:nvSpPr>
          <p:cNvPr id="24591" name="AutoShape 26"/>
          <p:cNvSpPr>
            <a:spLocks noChangeArrowheads="1"/>
          </p:cNvSpPr>
          <p:nvPr/>
        </p:nvSpPr>
        <p:spPr bwMode="auto">
          <a:xfrm>
            <a:off x="5064369" y="2725616"/>
            <a:ext cx="3305908" cy="492369"/>
          </a:xfrm>
          <a:prstGeom prst="octagon">
            <a:avLst>
              <a:gd name="adj" fmla="val 21130"/>
            </a:avLst>
          </a:prstGeom>
          <a:gradFill rotWithShape="0">
            <a:gsLst>
              <a:gs pos="0">
                <a:schemeClr val="bg1"/>
              </a:gs>
              <a:gs pos="100000">
                <a:srgbClr val="CCFFCC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CCFFCC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31" b="1" dirty="0">
                <a:latin typeface="Arial" panose="020B0604020202020204" pitchFamily="34" charset="0"/>
                <a:ea typeface="標楷體" panose="03000509000000000000" pitchFamily="65" charset="-120"/>
                <a:sym typeface="Wingdings 2" panose="05020102010507070707" pitchFamily="18" charset="2"/>
              </a:rPr>
              <a:t>方便無障礙</a:t>
            </a:r>
            <a:r>
              <a:rPr lang="zh-TW" altLang="en-US" sz="2031" b="1" dirty="0">
                <a:ea typeface="標楷體" panose="03000509000000000000" pitchFamily="65" charset="-120"/>
              </a:rPr>
              <a:t>休憩區</a:t>
            </a:r>
          </a:p>
        </p:txBody>
      </p:sp>
      <p:sp>
        <p:nvSpPr>
          <p:cNvPr id="24592" name="AutoShape 27"/>
          <p:cNvSpPr>
            <a:spLocks noChangeArrowheads="1"/>
          </p:cNvSpPr>
          <p:nvPr/>
        </p:nvSpPr>
        <p:spPr bwMode="auto">
          <a:xfrm>
            <a:off x="5064369" y="3288323"/>
            <a:ext cx="3305908" cy="492369"/>
          </a:xfrm>
          <a:prstGeom prst="octagon">
            <a:avLst>
              <a:gd name="adj" fmla="val 21130"/>
            </a:avLst>
          </a:prstGeom>
          <a:gradFill rotWithShape="0">
            <a:gsLst>
              <a:gs pos="0">
                <a:schemeClr val="bg1"/>
              </a:gs>
              <a:gs pos="100000">
                <a:srgbClr val="CCFFCC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CCFFCC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31" b="1">
                <a:ea typeface="標楷體" panose="03000509000000000000" pitchFamily="65" charset="-120"/>
              </a:rPr>
              <a:t>融入當地特色設施</a:t>
            </a:r>
          </a:p>
        </p:txBody>
      </p:sp>
      <p:pic>
        <p:nvPicPr>
          <p:cNvPr id="21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264" y="53264"/>
            <a:ext cx="16478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34257177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2"/>
          <p:cNvGrpSpPr>
            <a:grpSpLocks/>
          </p:cNvGrpSpPr>
          <p:nvPr/>
        </p:nvGrpSpPr>
        <p:grpSpPr bwMode="auto">
          <a:xfrm>
            <a:off x="197827" y="641839"/>
            <a:ext cx="8751277" cy="5249008"/>
            <a:chOff x="135" y="258"/>
            <a:chExt cx="5972" cy="3582"/>
          </a:xfrm>
        </p:grpSpPr>
        <p:sp>
          <p:nvSpPr>
            <p:cNvPr id="25620" name="Text Box 8"/>
            <p:cNvSpPr txBox="1">
              <a:spLocks noChangeArrowheads="1"/>
            </p:cNvSpPr>
            <p:nvPr/>
          </p:nvSpPr>
          <p:spPr bwMode="auto">
            <a:xfrm>
              <a:off x="2678" y="258"/>
              <a:ext cx="126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 b="1">
                <a:solidFill>
                  <a:schemeClr val="bg2"/>
                </a:solidFill>
                <a:ea typeface="標楷體" panose="03000509000000000000" pitchFamily="65" charset="-120"/>
              </a:endParaRPr>
            </a:p>
          </p:txBody>
        </p:sp>
        <p:sp>
          <p:nvSpPr>
            <p:cNvPr id="25621" name="Text Box 10"/>
            <p:cNvSpPr txBox="1">
              <a:spLocks noChangeArrowheads="1"/>
            </p:cNvSpPr>
            <p:nvPr/>
          </p:nvSpPr>
          <p:spPr bwMode="auto">
            <a:xfrm>
              <a:off x="5040" y="258"/>
              <a:ext cx="126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 b="1">
                <a:solidFill>
                  <a:schemeClr val="bg2"/>
                </a:solidFill>
                <a:ea typeface="標楷體" panose="03000509000000000000" pitchFamily="65" charset="-120"/>
              </a:endParaRPr>
            </a:p>
          </p:txBody>
        </p:sp>
        <p:sp>
          <p:nvSpPr>
            <p:cNvPr id="25622" name="AutoShape 11"/>
            <p:cNvSpPr>
              <a:spLocks noChangeArrowheads="1"/>
            </p:cNvSpPr>
            <p:nvPr/>
          </p:nvSpPr>
          <p:spPr bwMode="auto">
            <a:xfrm>
              <a:off x="135" y="543"/>
              <a:ext cx="5972" cy="3297"/>
            </a:xfrm>
            <a:prstGeom prst="roundRect">
              <a:avLst>
                <a:gd name="adj" fmla="val 2458"/>
              </a:avLst>
            </a:prstGeom>
            <a:solidFill>
              <a:srgbClr val="FFFFFF"/>
            </a:solidFill>
            <a:ln w="508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/>
            </a:p>
          </p:txBody>
        </p:sp>
      </p:grpSp>
      <p:sp>
        <p:nvSpPr>
          <p:cNvPr id="25603" name="Line 12"/>
          <p:cNvSpPr>
            <a:spLocks noChangeShapeType="1"/>
          </p:cNvSpPr>
          <p:nvPr/>
        </p:nvSpPr>
        <p:spPr bwMode="auto">
          <a:xfrm>
            <a:off x="386862" y="1472712"/>
            <a:ext cx="8370277" cy="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04" name="Line 13"/>
          <p:cNvSpPr>
            <a:spLocks noChangeShapeType="1"/>
          </p:cNvSpPr>
          <p:nvPr/>
        </p:nvSpPr>
        <p:spPr bwMode="auto">
          <a:xfrm>
            <a:off x="386862" y="1529862"/>
            <a:ext cx="8370277" cy="0"/>
          </a:xfrm>
          <a:prstGeom prst="line">
            <a:avLst/>
          </a:prstGeom>
          <a:noFill/>
          <a:ln w="2857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05" name="Text Box 14"/>
          <p:cNvSpPr txBox="1">
            <a:spLocks noChangeArrowheads="1"/>
          </p:cNvSpPr>
          <p:nvPr/>
        </p:nvSpPr>
        <p:spPr bwMode="auto">
          <a:xfrm>
            <a:off x="322385" y="1050681"/>
            <a:ext cx="2170787" cy="43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215" b="1">
                <a:solidFill>
                  <a:srgbClr val="009900"/>
                </a:solidFill>
                <a:ea typeface="標楷體" panose="03000509000000000000" pitchFamily="65" charset="-120"/>
              </a:rPr>
              <a:t>各型態特色店舖</a:t>
            </a:r>
          </a:p>
        </p:txBody>
      </p:sp>
      <p:sp>
        <p:nvSpPr>
          <p:cNvPr id="245775" name="Rectangle 15"/>
          <p:cNvSpPr>
            <a:spLocks noChangeArrowheads="1"/>
          </p:cNvSpPr>
          <p:nvPr/>
        </p:nvSpPr>
        <p:spPr bwMode="auto">
          <a:xfrm>
            <a:off x="492369" y="1600201"/>
            <a:ext cx="2602523" cy="376385"/>
          </a:xfrm>
          <a:prstGeom prst="rect">
            <a:avLst/>
          </a:prstGeom>
          <a:solidFill>
            <a:schemeClr val="bg1"/>
          </a:solidFill>
          <a:ln w="28575" algn="ctr">
            <a:solidFill>
              <a:srgbClr val="008000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1846" b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S UI Gothic" pitchFamily="34" charset="-128"/>
              </a:rPr>
              <a:t>離島展店</a:t>
            </a:r>
            <a:r>
              <a:rPr lang="en-US" altLang="zh-TW" sz="1846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S UI Gothic" pitchFamily="34" charset="-128"/>
              </a:rPr>
              <a:t>-</a:t>
            </a:r>
            <a:r>
              <a:rPr lang="zh-TW" altLang="en-US" sz="1846" b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S UI Gothic" pitchFamily="34" charset="-128"/>
              </a:rPr>
              <a:t>澎湖七美店</a:t>
            </a:r>
          </a:p>
        </p:txBody>
      </p:sp>
      <p:pic>
        <p:nvPicPr>
          <p:cNvPr id="25607" name="Picture 16" descr="DSC0252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739" y="3991708"/>
            <a:ext cx="2954215" cy="184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8" name="Text Box 17"/>
          <p:cNvSpPr txBox="1">
            <a:spLocks noChangeArrowheads="1"/>
          </p:cNvSpPr>
          <p:nvPr/>
        </p:nvSpPr>
        <p:spPr bwMode="auto">
          <a:xfrm>
            <a:off x="2039816" y="4624754"/>
            <a:ext cx="3235569" cy="11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TW" altLang="en-US" sz="1662" b="1">
                <a:solidFill>
                  <a:schemeClr val="accent2"/>
                </a:solidFill>
                <a:latin typeface="Arial" panose="020B0604020202020204" pitchFamily="34" charset="0"/>
              </a:rPr>
              <a:t>突破物流困境，提供離島居民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TW" sz="1662" b="1" dirty="0">
                <a:solidFill>
                  <a:schemeClr val="accent2"/>
                </a:solidFill>
                <a:latin typeface="Arial" panose="020B0604020202020204" pitchFamily="34" charset="0"/>
              </a:rPr>
              <a:t>24</a:t>
            </a:r>
            <a:r>
              <a:rPr lang="zh-TW" altLang="en-US" sz="1662" b="1">
                <a:solidFill>
                  <a:schemeClr val="accent2"/>
                </a:solidFill>
                <a:latin typeface="Arial" panose="020B0604020202020204" pitchFamily="34" charset="0"/>
              </a:rPr>
              <a:t>小時，全年無休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TW" altLang="en-US" sz="1662" b="1">
                <a:solidFill>
                  <a:schemeClr val="accent2"/>
                </a:solidFill>
                <a:latin typeface="Arial" panose="020B0604020202020204" pitchFamily="34" charset="0"/>
              </a:rPr>
              <a:t>更便利、多元的商品選擇</a:t>
            </a:r>
          </a:p>
        </p:txBody>
      </p:sp>
      <p:pic>
        <p:nvPicPr>
          <p:cNvPr id="25609" name="Picture 18" descr="DSC0253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739" y="1934308"/>
            <a:ext cx="295421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0" name="Text Box 19"/>
          <p:cNvSpPr txBox="1">
            <a:spLocks noChangeArrowheads="1"/>
          </p:cNvSpPr>
          <p:nvPr/>
        </p:nvSpPr>
        <p:spPr bwMode="auto">
          <a:xfrm>
            <a:off x="5556739" y="1600201"/>
            <a:ext cx="2954215" cy="3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1662" b="1">
                <a:solidFill>
                  <a:srgbClr val="006666"/>
                </a:solidFill>
              </a:rPr>
              <a:t>澎湖朝陽店－霹靂旗艦店</a:t>
            </a:r>
          </a:p>
        </p:txBody>
      </p:sp>
      <p:pic>
        <p:nvPicPr>
          <p:cNvPr id="25611" name="Picture 2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416" y="4554416"/>
            <a:ext cx="974481" cy="1266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12" name="Picture 2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62" y="5046785"/>
            <a:ext cx="351692" cy="256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13" name="AutoShape 22"/>
          <p:cNvSpPr>
            <a:spLocks noChangeArrowheads="1"/>
          </p:cNvSpPr>
          <p:nvPr/>
        </p:nvSpPr>
        <p:spPr bwMode="auto">
          <a:xfrm rot="4274587">
            <a:off x="1090246" y="4448908"/>
            <a:ext cx="351692" cy="703385"/>
          </a:xfrm>
          <a:prstGeom prst="curvedRightArrow">
            <a:avLst>
              <a:gd name="adj1" fmla="val 40000"/>
              <a:gd name="adj2" fmla="val 80000"/>
              <a:gd name="adj3" fmla="val 33333"/>
            </a:avLst>
          </a:prstGeom>
          <a:solidFill>
            <a:srgbClr val="008080"/>
          </a:solidFill>
          <a:ln w="9525">
            <a:solidFill>
              <a:srgbClr val="0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2215"/>
          </a:p>
        </p:txBody>
      </p:sp>
      <p:pic>
        <p:nvPicPr>
          <p:cNvPr id="25614" name="Picture 2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69" y="5328139"/>
            <a:ext cx="234462" cy="351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15" name="AutoShape 24"/>
          <p:cNvSpPr>
            <a:spLocks noChangeArrowheads="1"/>
          </p:cNvSpPr>
          <p:nvPr/>
        </p:nvSpPr>
        <p:spPr bwMode="auto">
          <a:xfrm rot="3648974">
            <a:off x="614729" y="4854087"/>
            <a:ext cx="247650" cy="492369"/>
          </a:xfrm>
          <a:prstGeom prst="curvedRightArrow">
            <a:avLst>
              <a:gd name="adj1" fmla="val 39763"/>
              <a:gd name="adj2" fmla="val 79526"/>
              <a:gd name="adj3" fmla="val 33333"/>
            </a:avLst>
          </a:prstGeom>
          <a:solidFill>
            <a:srgbClr val="FFFF99"/>
          </a:solidFill>
          <a:ln w="9525">
            <a:solidFill>
              <a:srgbClr val="008080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2215"/>
          </a:p>
        </p:txBody>
      </p:sp>
      <p:sp>
        <p:nvSpPr>
          <p:cNvPr id="25616" name="Text Box 25"/>
          <p:cNvSpPr txBox="1">
            <a:spLocks noChangeArrowheads="1"/>
          </p:cNvSpPr>
          <p:nvPr/>
        </p:nvSpPr>
        <p:spPr bwMode="auto">
          <a:xfrm>
            <a:off x="1336431" y="4976447"/>
            <a:ext cx="703385" cy="3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TW" altLang="en-US" sz="1662"/>
              <a:t>台灣</a:t>
            </a:r>
          </a:p>
        </p:txBody>
      </p:sp>
      <p:sp>
        <p:nvSpPr>
          <p:cNvPr id="25617" name="Text Box 26"/>
          <p:cNvSpPr txBox="1">
            <a:spLocks noChangeArrowheads="1"/>
          </p:cNvSpPr>
          <p:nvPr/>
        </p:nvSpPr>
        <p:spPr bwMode="auto">
          <a:xfrm>
            <a:off x="703384" y="5187462"/>
            <a:ext cx="703385" cy="3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TW" altLang="en-US" sz="1662"/>
              <a:t>澎湖</a:t>
            </a:r>
          </a:p>
        </p:txBody>
      </p:sp>
      <p:sp>
        <p:nvSpPr>
          <p:cNvPr id="25618" name="Text Box 27"/>
          <p:cNvSpPr txBox="1">
            <a:spLocks noChangeArrowheads="1"/>
          </p:cNvSpPr>
          <p:nvPr/>
        </p:nvSpPr>
        <p:spPr bwMode="auto">
          <a:xfrm>
            <a:off x="281354" y="5552343"/>
            <a:ext cx="703385" cy="3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TW" altLang="en-US" sz="1662"/>
              <a:t>七美</a:t>
            </a:r>
          </a:p>
        </p:txBody>
      </p:sp>
      <p:pic>
        <p:nvPicPr>
          <p:cNvPr id="25619" name="Picture 28" descr="七美可貼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3" t="9877" r="16374" b="9906"/>
          <a:stretch>
            <a:fillRect/>
          </a:stretch>
        </p:blipFill>
        <p:spPr bwMode="auto">
          <a:xfrm>
            <a:off x="492369" y="2022231"/>
            <a:ext cx="4149969" cy="2461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9264" y="53264"/>
            <a:ext cx="16478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01457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1"/>
          <p:cNvSpPr>
            <a:spLocks noChangeArrowheads="1"/>
          </p:cNvSpPr>
          <p:nvPr/>
        </p:nvSpPr>
        <p:spPr bwMode="auto">
          <a:xfrm>
            <a:off x="197827" y="1059474"/>
            <a:ext cx="8751277" cy="4831373"/>
          </a:xfrm>
          <a:prstGeom prst="roundRect">
            <a:avLst>
              <a:gd name="adj" fmla="val 2458"/>
            </a:avLst>
          </a:prstGeom>
          <a:solidFill>
            <a:srgbClr val="FFFFFF"/>
          </a:solidFill>
          <a:ln w="50800">
            <a:solidFill>
              <a:srgbClr val="0066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2215"/>
          </a:p>
        </p:txBody>
      </p:sp>
      <p:sp>
        <p:nvSpPr>
          <p:cNvPr id="26627" name="Line 12"/>
          <p:cNvSpPr>
            <a:spLocks noChangeShapeType="1"/>
          </p:cNvSpPr>
          <p:nvPr/>
        </p:nvSpPr>
        <p:spPr bwMode="auto">
          <a:xfrm>
            <a:off x="386862" y="1472712"/>
            <a:ext cx="8370277" cy="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628" name="Line 13"/>
          <p:cNvSpPr>
            <a:spLocks noChangeShapeType="1"/>
          </p:cNvSpPr>
          <p:nvPr/>
        </p:nvSpPr>
        <p:spPr bwMode="auto">
          <a:xfrm>
            <a:off x="386862" y="1529862"/>
            <a:ext cx="8370277" cy="0"/>
          </a:xfrm>
          <a:prstGeom prst="line">
            <a:avLst/>
          </a:prstGeom>
          <a:noFill/>
          <a:ln w="2857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629" name="Text Box 14"/>
          <p:cNvSpPr txBox="1">
            <a:spLocks noChangeArrowheads="1"/>
          </p:cNvSpPr>
          <p:nvPr/>
        </p:nvSpPr>
        <p:spPr bwMode="auto">
          <a:xfrm>
            <a:off x="322385" y="1050681"/>
            <a:ext cx="2170787" cy="43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215" b="1">
                <a:solidFill>
                  <a:srgbClr val="009900"/>
                </a:solidFill>
                <a:ea typeface="標楷體" panose="03000509000000000000" pitchFamily="65" charset="-120"/>
              </a:rPr>
              <a:t>各型態特色店舖</a:t>
            </a:r>
          </a:p>
        </p:txBody>
      </p:sp>
      <p:sp>
        <p:nvSpPr>
          <p:cNvPr id="246799" name="Rectangle 15"/>
          <p:cNvSpPr>
            <a:spLocks noChangeArrowheads="1"/>
          </p:cNvSpPr>
          <p:nvPr/>
        </p:nvSpPr>
        <p:spPr bwMode="auto">
          <a:xfrm>
            <a:off x="351693" y="1670539"/>
            <a:ext cx="3727938" cy="376385"/>
          </a:xfrm>
          <a:prstGeom prst="rect">
            <a:avLst/>
          </a:prstGeom>
          <a:solidFill>
            <a:schemeClr val="bg1"/>
          </a:solidFill>
          <a:ln w="28575" algn="ctr">
            <a:solidFill>
              <a:srgbClr val="008000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1846" b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S UI Gothic" pitchFamily="34" charset="-128"/>
              </a:rPr>
              <a:t>全國首家綠建築</a:t>
            </a:r>
            <a:r>
              <a:rPr lang="en-US" altLang="zh-TW" sz="1846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S UI Gothic" pitchFamily="34" charset="-128"/>
              </a:rPr>
              <a:t>CVS</a:t>
            </a:r>
            <a:r>
              <a:rPr lang="zh-TW" altLang="en-US" sz="1846" b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S UI Gothic" pitchFamily="34" charset="-128"/>
              </a:rPr>
              <a:t>－嘉義博東店</a:t>
            </a:r>
          </a:p>
        </p:txBody>
      </p:sp>
      <p:pic>
        <p:nvPicPr>
          <p:cNvPr id="26631" name="Picture 16" descr="DSCN258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31" y="2154116"/>
            <a:ext cx="3657600" cy="1837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17" descr="IMG_055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785" y="3991708"/>
            <a:ext cx="2461846" cy="1839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3" name="Picture 18" descr="IMG_222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262" y="3991708"/>
            <a:ext cx="2461846" cy="1839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4" name="Text Box 19"/>
          <p:cNvSpPr txBox="1">
            <a:spLocks noChangeArrowheads="1"/>
          </p:cNvSpPr>
          <p:nvPr/>
        </p:nvSpPr>
        <p:spPr bwMode="auto">
          <a:xfrm>
            <a:off x="4360985" y="3429001"/>
            <a:ext cx="3938954" cy="60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TW" altLang="en-US" sz="1662" b="1">
                <a:solidFill>
                  <a:schemeClr val="accent2"/>
                </a:solidFill>
                <a:latin typeface="Arial" panose="020B0604020202020204" pitchFamily="34" charset="0"/>
              </a:rPr>
              <a:t>國家級認證－國內首創</a:t>
            </a:r>
            <a:br>
              <a:rPr lang="zh-TW" altLang="en-US" sz="1662" b="1">
                <a:solidFill>
                  <a:schemeClr val="accent2"/>
                </a:solidFill>
                <a:latin typeface="Arial" panose="020B0604020202020204" pitchFamily="34" charset="0"/>
              </a:rPr>
            </a:br>
            <a:r>
              <a:rPr lang="zh-TW" altLang="en-US" sz="1662" b="1">
                <a:solidFill>
                  <a:schemeClr val="accent2"/>
                </a:solidFill>
                <a:latin typeface="Arial" panose="020B0604020202020204" pitchFamily="34" charset="0"/>
              </a:rPr>
              <a:t>節能監測系統</a:t>
            </a:r>
            <a:r>
              <a:rPr lang="en-US" altLang="zh-TW" sz="1662" b="1" dirty="0">
                <a:solidFill>
                  <a:schemeClr val="accent2"/>
                </a:solidFill>
                <a:latin typeface="Arial" panose="020B0604020202020204" pitchFamily="34" charset="0"/>
              </a:rPr>
              <a:t>VS.</a:t>
            </a:r>
            <a:r>
              <a:rPr lang="zh-TW" altLang="en-US" sz="1662" b="1">
                <a:solidFill>
                  <a:schemeClr val="accent2"/>
                </a:solidFill>
                <a:latin typeface="Arial" panose="020B0604020202020204" pitchFamily="34" charset="0"/>
              </a:rPr>
              <a:t>電動機車充電設備</a:t>
            </a:r>
          </a:p>
        </p:txBody>
      </p:sp>
      <p:pic>
        <p:nvPicPr>
          <p:cNvPr id="26635" name="Picture 20" descr="IMG_055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08" y="4034205"/>
            <a:ext cx="2883877" cy="1786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36" name="Group 21"/>
          <p:cNvGrpSpPr>
            <a:grpSpLocks/>
          </p:cNvGrpSpPr>
          <p:nvPr/>
        </p:nvGrpSpPr>
        <p:grpSpPr bwMode="auto">
          <a:xfrm>
            <a:off x="4783015" y="1620716"/>
            <a:ext cx="3446585" cy="1737946"/>
            <a:chOff x="1776" y="864"/>
            <a:chExt cx="2352" cy="1186"/>
          </a:xfrm>
        </p:grpSpPr>
        <p:sp>
          <p:nvSpPr>
            <p:cNvPr id="26642" name="AutoShape 22"/>
            <p:cNvSpPr>
              <a:spLocks noChangeArrowheads="1"/>
            </p:cNvSpPr>
            <p:nvPr/>
          </p:nvSpPr>
          <p:spPr bwMode="auto">
            <a:xfrm>
              <a:off x="2976" y="1488"/>
              <a:ext cx="1152" cy="56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C7DAA2"/>
                </a:gs>
                <a:gs pos="100000">
                  <a:srgbClr val="669900"/>
                </a:gs>
              </a:gsLst>
              <a:lin ang="2700000" scaled="1"/>
            </a:gradFill>
            <a:ln>
              <a:noFill/>
            </a:ln>
            <a:effectLst>
              <a:outerShdw dist="107763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808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585" b="1">
                  <a:ea typeface="標楷體" panose="03000509000000000000" pitchFamily="65" charset="-120"/>
                </a:rPr>
                <a:t>生態</a:t>
              </a:r>
            </a:p>
          </p:txBody>
        </p:sp>
        <p:sp>
          <p:nvSpPr>
            <p:cNvPr id="26643" name="AutoShape 23"/>
            <p:cNvSpPr>
              <a:spLocks noChangeArrowheads="1"/>
            </p:cNvSpPr>
            <p:nvPr/>
          </p:nvSpPr>
          <p:spPr bwMode="auto">
            <a:xfrm>
              <a:off x="2976" y="864"/>
              <a:ext cx="1152" cy="56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C1E0FF"/>
                </a:gs>
                <a:gs pos="100000">
                  <a:srgbClr val="3399FF"/>
                </a:gs>
              </a:gsLst>
              <a:lin ang="18900000" scaled="1"/>
            </a:gradFill>
            <a:ln>
              <a:noFill/>
            </a:ln>
            <a:effectLst>
              <a:outerShdw dist="107763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808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585" b="1">
                  <a:ea typeface="標楷體" panose="03000509000000000000" pitchFamily="65" charset="-120"/>
                </a:rPr>
                <a:t>節能</a:t>
              </a:r>
            </a:p>
          </p:txBody>
        </p:sp>
        <p:sp>
          <p:nvSpPr>
            <p:cNvPr id="26644" name="AutoShape 24"/>
            <p:cNvSpPr>
              <a:spLocks noChangeArrowheads="1"/>
            </p:cNvSpPr>
            <p:nvPr/>
          </p:nvSpPr>
          <p:spPr bwMode="auto">
            <a:xfrm>
              <a:off x="1776" y="864"/>
              <a:ext cx="1152" cy="56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CC66FF"/>
                </a:gs>
                <a:gs pos="100000">
                  <a:srgbClr val="F3DAFF"/>
                </a:gs>
              </a:gsLst>
              <a:lin ang="2700000" scaled="1"/>
            </a:gradFill>
            <a:ln>
              <a:noFill/>
            </a:ln>
            <a:effectLst>
              <a:outerShdw dist="107763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808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585" b="1">
                  <a:ea typeface="標楷體" panose="03000509000000000000" pitchFamily="65" charset="-120"/>
                </a:rPr>
                <a:t>健康</a:t>
              </a:r>
            </a:p>
          </p:txBody>
        </p:sp>
        <p:sp>
          <p:nvSpPr>
            <p:cNvPr id="26645" name="AutoShape 25"/>
            <p:cNvSpPr>
              <a:spLocks noChangeArrowheads="1"/>
            </p:cNvSpPr>
            <p:nvPr/>
          </p:nvSpPr>
          <p:spPr bwMode="auto">
            <a:xfrm>
              <a:off x="1776" y="1488"/>
              <a:ext cx="1152" cy="56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9900"/>
                </a:gs>
                <a:gs pos="100000">
                  <a:srgbClr val="FFDDAA"/>
                </a:gs>
              </a:gsLst>
              <a:lin ang="18900000" scaled="1"/>
            </a:gradFill>
            <a:ln>
              <a:noFill/>
            </a:ln>
            <a:effectLst>
              <a:outerShdw dist="107763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808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585" b="1">
                  <a:ea typeface="標楷體" panose="03000509000000000000" pitchFamily="65" charset="-120"/>
                </a:rPr>
                <a:t>減廢</a:t>
              </a:r>
            </a:p>
          </p:txBody>
        </p:sp>
      </p:grpSp>
      <p:grpSp>
        <p:nvGrpSpPr>
          <p:cNvPr id="26637" name="Group 26"/>
          <p:cNvGrpSpPr>
            <a:grpSpLocks/>
          </p:cNvGrpSpPr>
          <p:nvPr/>
        </p:nvGrpSpPr>
        <p:grpSpPr bwMode="auto">
          <a:xfrm>
            <a:off x="5838092" y="1811216"/>
            <a:ext cx="1406769" cy="1406769"/>
            <a:chOff x="1020" y="890"/>
            <a:chExt cx="978" cy="977"/>
          </a:xfrm>
        </p:grpSpPr>
        <p:sp>
          <p:nvSpPr>
            <p:cNvPr id="26638" name="Freeform 27"/>
            <p:cNvSpPr>
              <a:spLocks/>
            </p:cNvSpPr>
            <p:nvPr/>
          </p:nvSpPr>
          <p:spPr bwMode="auto">
            <a:xfrm>
              <a:off x="1506" y="983"/>
              <a:ext cx="492" cy="587"/>
            </a:xfrm>
            <a:custGeom>
              <a:avLst/>
              <a:gdLst>
                <a:gd name="T0" fmla="*/ 0 w 1475"/>
                <a:gd name="T1" fmla="*/ 0 h 1760"/>
                <a:gd name="T2" fmla="*/ 0 w 1475"/>
                <a:gd name="T3" fmla="*/ 0 h 1760"/>
                <a:gd name="T4" fmla="*/ 0 w 1475"/>
                <a:gd name="T5" fmla="*/ 0 h 1760"/>
                <a:gd name="T6" fmla="*/ 0 w 1475"/>
                <a:gd name="T7" fmla="*/ 0 h 1760"/>
                <a:gd name="T8" fmla="*/ 0 w 1475"/>
                <a:gd name="T9" fmla="*/ 0 h 1760"/>
                <a:gd name="T10" fmla="*/ 0 w 1475"/>
                <a:gd name="T11" fmla="*/ 0 h 1760"/>
                <a:gd name="T12" fmla="*/ 0 w 1475"/>
                <a:gd name="T13" fmla="*/ 0 h 1760"/>
                <a:gd name="T14" fmla="*/ 0 w 1475"/>
                <a:gd name="T15" fmla="*/ 0 h 1760"/>
                <a:gd name="T16" fmla="*/ 0 w 1475"/>
                <a:gd name="T17" fmla="*/ 0 h 1760"/>
                <a:gd name="T18" fmla="*/ 0 w 1475"/>
                <a:gd name="T19" fmla="*/ 0 h 1760"/>
                <a:gd name="T20" fmla="*/ 0 w 1475"/>
                <a:gd name="T21" fmla="*/ 0 h 1760"/>
                <a:gd name="T22" fmla="*/ 0 w 1475"/>
                <a:gd name="T23" fmla="*/ 0 h 1760"/>
                <a:gd name="T24" fmla="*/ 0 w 1475"/>
                <a:gd name="T25" fmla="*/ 0 h 1760"/>
                <a:gd name="T26" fmla="*/ 0 w 1475"/>
                <a:gd name="T27" fmla="*/ 0 h 1760"/>
                <a:gd name="T28" fmla="*/ 0 w 1475"/>
                <a:gd name="T29" fmla="*/ 0 h 1760"/>
                <a:gd name="T30" fmla="*/ 0 w 1475"/>
                <a:gd name="T31" fmla="*/ 0 h 1760"/>
                <a:gd name="T32" fmla="*/ 0 w 1475"/>
                <a:gd name="T33" fmla="*/ 0 h 1760"/>
                <a:gd name="T34" fmla="*/ 0 w 1475"/>
                <a:gd name="T35" fmla="*/ 0 h 1760"/>
                <a:gd name="T36" fmla="*/ 0 w 1475"/>
                <a:gd name="T37" fmla="*/ 0 h 1760"/>
                <a:gd name="T38" fmla="*/ 0 w 1475"/>
                <a:gd name="T39" fmla="*/ 0 h 1760"/>
                <a:gd name="T40" fmla="*/ 0 w 1475"/>
                <a:gd name="T41" fmla="*/ 0 h 1760"/>
                <a:gd name="T42" fmla="*/ 0 w 1475"/>
                <a:gd name="T43" fmla="*/ 0 h 1760"/>
                <a:gd name="T44" fmla="*/ 0 w 1475"/>
                <a:gd name="T45" fmla="*/ 0 h 1760"/>
                <a:gd name="T46" fmla="*/ 0 w 1475"/>
                <a:gd name="T47" fmla="*/ 0 h 1760"/>
                <a:gd name="T48" fmla="*/ 0 w 1475"/>
                <a:gd name="T49" fmla="*/ 0 h 1760"/>
                <a:gd name="T50" fmla="*/ 0 w 1475"/>
                <a:gd name="T51" fmla="*/ 0 h 1760"/>
                <a:gd name="T52" fmla="*/ 0 w 1475"/>
                <a:gd name="T53" fmla="*/ 0 h 1760"/>
                <a:gd name="T54" fmla="*/ 0 w 1475"/>
                <a:gd name="T55" fmla="*/ 0 h 1760"/>
                <a:gd name="T56" fmla="*/ 0 w 1475"/>
                <a:gd name="T57" fmla="*/ 0 h 1760"/>
                <a:gd name="T58" fmla="*/ 0 w 1475"/>
                <a:gd name="T59" fmla="*/ 0 h 1760"/>
                <a:gd name="T60" fmla="*/ 0 w 1475"/>
                <a:gd name="T61" fmla="*/ 0 h 1760"/>
                <a:gd name="T62" fmla="*/ 0 w 1475"/>
                <a:gd name="T63" fmla="*/ 0 h 1760"/>
                <a:gd name="T64" fmla="*/ 0 w 1475"/>
                <a:gd name="T65" fmla="*/ 0 h 1760"/>
                <a:gd name="T66" fmla="*/ 0 w 1475"/>
                <a:gd name="T67" fmla="*/ 0 h 1760"/>
                <a:gd name="T68" fmla="*/ 0 w 1475"/>
                <a:gd name="T69" fmla="*/ 0 h 1760"/>
                <a:gd name="T70" fmla="*/ 0 w 1475"/>
                <a:gd name="T71" fmla="*/ 0 h 1760"/>
                <a:gd name="T72" fmla="*/ 0 w 1475"/>
                <a:gd name="T73" fmla="*/ 0 h 1760"/>
                <a:gd name="T74" fmla="*/ 0 w 1475"/>
                <a:gd name="T75" fmla="*/ 0 h 1760"/>
                <a:gd name="T76" fmla="*/ 0 w 1475"/>
                <a:gd name="T77" fmla="*/ 0 h 1760"/>
                <a:gd name="T78" fmla="*/ 0 w 1475"/>
                <a:gd name="T79" fmla="*/ 0 h 1760"/>
                <a:gd name="T80" fmla="*/ 0 w 1475"/>
                <a:gd name="T81" fmla="*/ 0 h 1760"/>
                <a:gd name="T82" fmla="*/ 0 w 1475"/>
                <a:gd name="T83" fmla="*/ 0 h 1760"/>
                <a:gd name="T84" fmla="*/ 0 w 1475"/>
                <a:gd name="T85" fmla="*/ 0 h 1760"/>
                <a:gd name="T86" fmla="*/ 0 w 1475"/>
                <a:gd name="T87" fmla="*/ 0 h 1760"/>
                <a:gd name="T88" fmla="*/ 0 w 1475"/>
                <a:gd name="T89" fmla="*/ 0 h 1760"/>
                <a:gd name="T90" fmla="*/ 0 w 1475"/>
                <a:gd name="T91" fmla="*/ 0 h 1760"/>
                <a:gd name="T92" fmla="*/ 0 w 1475"/>
                <a:gd name="T93" fmla="*/ 0 h 1760"/>
                <a:gd name="T94" fmla="*/ 0 w 1475"/>
                <a:gd name="T95" fmla="*/ 0 h 1760"/>
                <a:gd name="T96" fmla="*/ 0 w 1475"/>
                <a:gd name="T97" fmla="*/ 0 h 176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475" h="1760">
                  <a:moveTo>
                    <a:pt x="595" y="1173"/>
                  </a:moveTo>
                  <a:lnTo>
                    <a:pt x="593" y="1142"/>
                  </a:lnTo>
                  <a:lnTo>
                    <a:pt x="592" y="1112"/>
                  </a:lnTo>
                  <a:lnTo>
                    <a:pt x="585" y="1083"/>
                  </a:lnTo>
                  <a:lnTo>
                    <a:pt x="581" y="1054"/>
                  </a:lnTo>
                  <a:lnTo>
                    <a:pt x="575" y="1027"/>
                  </a:lnTo>
                  <a:lnTo>
                    <a:pt x="567" y="998"/>
                  </a:lnTo>
                  <a:lnTo>
                    <a:pt x="559" y="969"/>
                  </a:lnTo>
                  <a:lnTo>
                    <a:pt x="547" y="944"/>
                  </a:lnTo>
                  <a:lnTo>
                    <a:pt x="537" y="918"/>
                  </a:lnTo>
                  <a:lnTo>
                    <a:pt x="522" y="891"/>
                  </a:lnTo>
                  <a:lnTo>
                    <a:pt x="508" y="867"/>
                  </a:lnTo>
                  <a:lnTo>
                    <a:pt x="494" y="843"/>
                  </a:lnTo>
                  <a:lnTo>
                    <a:pt x="478" y="822"/>
                  </a:lnTo>
                  <a:lnTo>
                    <a:pt x="461" y="798"/>
                  </a:lnTo>
                  <a:lnTo>
                    <a:pt x="440" y="777"/>
                  </a:lnTo>
                  <a:lnTo>
                    <a:pt x="421" y="756"/>
                  </a:lnTo>
                  <a:lnTo>
                    <a:pt x="402" y="737"/>
                  </a:lnTo>
                  <a:lnTo>
                    <a:pt x="380" y="720"/>
                  </a:lnTo>
                  <a:lnTo>
                    <a:pt x="358" y="702"/>
                  </a:lnTo>
                  <a:lnTo>
                    <a:pt x="334" y="685"/>
                  </a:lnTo>
                  <a:lnTo>
                    <a:pt x="312" y="669"/>
                  </a:lnTo>
                  <a:lnTo>
                    <a:pt x="286" y="657"/>
                  </a:lnTo>
                  <a:lnTo>
                    <a:pt x="261" y="643"/>
                  </a:lnTo>
                  <a:lnTo>
                    <a:pt x="237" y="630"/>
                  </a:lnTo>
                  <a:lnTo>
                    <a:pt x="208" y="622"/>
                  </a:lnTo>
                  <a:lnTo>
                    <a:pt x="182" y="610"/>
                  </a:lnTo>
                  <a:lnTo>
                    <a:pt x="153" y="604"/>
                  </a:lnTo>
                  <a:lnTo>
                    <a:pt x="126" y="598"/>
                  </a:lnTo>
                  <a:lnTo>
                    <a:pt x="97" y="592"/>
                  </a:lnTo>
                  <a:lnTo>
                    <a:pt x="66" y="589"/>
                  </a:lnTo>
                  <a:lnTo>
                    <a:pt x="37" y="588"/>
                  </a:lnTo>
                  <a:lnTo>
                    <a:pt x="8" y="585"/>
                  </a:lnTo>
                  <a:lnTo>
                    <a:pt x="7" y="585"/>
                  </a:lnTo>
                  <a:lnTo>
                    <a:pt x="0" y="0"/>
                  </a:lnTo>
                  <a:lnTo>
                    <a:pt x="8" y="0"/>
                  </a:lnTo>
                  <a:lnTo>
                    <a:pt x="37" y="0"/>
                  </a:lnTo>
                  <a:lnTo>
                    <a:pt x="66" y="0"/>
                  </a:lnTo>
                  <a:lnTo>
                    <a:pt x="97" y="2"/>
                  </a:lnTo>
                  <a:lnTo>
                    <a:pt x="127" y="4"/>
                  </a:lnTo>
                  <a:lnTo>
                    <a:pt x="156" y="8"/>
                  </a:lnTo>
                  <a:lnTo>
                    <a:pt x="186" y="12"/>
                  </a:lnTo>
                  <a:lnTo>
                    <a:pt x="214" y="16"/>
                  </a:lnTo>
                  <a:lnTo>
                    <a:pt x="243" y="21"/>
                  </a:lnTo>
                  <a:lnTo>
                    <a:pt x="272" y="27"/>
                  </a:lnTo>
                  <a:lnTo>
                    <a:pt x="299" y="37"/>
                  </a:lnTo>
                  <a:lnTo>
                    <a:pt x="327" y="44"/>
                  </a:lnTo>
                  <a:lnTo>
                    <a:pt x="355" y="51"/>
                  </a:lnTo>
                  <a:lnTo>
                    <a:pt x="384" y="59"/>
                  </a:lnTo>
                  <a:lnTo>
                    <a:pt x="410" y="70"/>
                  </a:lnTo>
                  <a:lnTo>
                    <a:pt x="439" y="80"/>
                  </a:lnTo>
                  <a:lnTo>
                    <a:pt x="465" y="91"/>
                  </a:lnTo>
                  <a:lnTo>
                    <a:pt x="490" y="102"/>
                  </a:lnTo>
                  <a:lnTo>
                    <a:pt x="516" y="114"/>
                  </a:lnTo>
                  <a:lnTo>
                    <a:pt x="541" y="128"/>
                  </a:lnTo>
                  <a:lnTo>
                    <a:pt x="567" y="141"/>
                  </a:lnTo>
                  <a:lnTo>
                    <a:pt x="592" y="153"/>
                  </a:lnTo>
                  <a:lnTo>
                    <a:pt x="616" y="169"/>
                  </a:lnTo>
                  <a:lnTo>
                    <a:pt x="640" y="182"/>
                  </a:lnTo>
                  <a:lnTo>
                    <a:pt x="662" y="200"/>
                  </a:lnTo>
                  <a:lnTo>
                    <a:pt x="686" y="215"/>
                  </a:lnTo>
                  <a:lnTo>
                    <a:pt x="710" y="233"/>
                  </a:lnTo>
                  <a:lnTo>
                    <a:pt x="755" y="267"/>
                  </a:lnTo>
                  <a:lnTo>
                    <a:pt x="798" y="305"/>
                  </a:lnTo>
                  <a:lnTo>
                    <a:pt x="836" y="341"/>
                  </a:lnTo>
                  <a:lnTo>
                    <a:pt x="875" y="382"/>
                  </a:lnTo>
                  <a:lnTo>
                    <a:pt x="911" y="426"/>
                  </a:lnTo>
                  <a:lnTo>
                    <a:pt x="947" y="469"/>
                  </a:lnTo>
                  <a:lnTo>
                    <a:pt x="965" y="494"/>
                  </a:lnTo>
                  <a:lnTo>
                    <a:pt x="979" y="515"/>
                  </a:lnTo>
                  <a:lnTo>
                    <a:pt x="995" y="538"/>
                  </a:lnTo>
                  <a:lnTo>
                    <a:pt x="1009" y="563"/>
                  </a:lnTo>
                  <a:lnTo>
                    <a:pt x="1025" y="588"/>
                  </a:lnTo>
                  <a:lnTo>
                    <a:pt x="1038" y="613"/>
                  </a:lnTo>
                  <a:lnTo>
                    <a:pt x="1052" y="636"/>
                  </a:lnTo>
                  <a:lnTo>
                    <a:pt x="1064" y="662"/>
                  </a:lnTo>
                  <a:lnTo>
                    <a:pt x="1077" y="690"/>
                  </a:lnTo>
                  <a:lnTo>
                    <a:pt x="1089" y="716"/>
                  </a:lnTo>
                  <a:lnTo>
                    <a:pt x="1099" y="741"/>
                  </a:lnTo>
                  <a:lnTo>
                    <a:pt x="1110" y="767"/>
                  </a:lnTo>
                  <a:lnTo>
                    <a:pt x="1119" y="796"/>
                  </a:lnTo>
                  <a:lnTo>
                    <a:pt x="1128" y="822"/>
                  </a:lnTo>
                  <a:lnTo>
                    <a:pt x="1136" y="850"/>
                  </a:lnTo>
                  <a:lnTo>
                    <a:pt x="1142" y="879"/>
                  </a:lnTo>
                  <a:lnTo>
                    <a:pt x="1152" y="907"/>
                  </a:lnTo>
                  <a:lnTo>
                    <a:pt x="1155" y="934"/>
                  </a:lnTo>
                  <a:lnTo>
                    <a:pt x="1162" y="963"/>
                  </a:lnTo>
                  <a:lnTo>
                    <a:pt x="1166" y="994"/>
                  </a:lnTo>
                  <a:lnTo>
                    <a:pt x="1171" y="1021"/>
                  </a:lnTo>
                  <a:lnTo>
                    <a:pt x="1175" y="1053"/>
                  </a:lnTo>
                  <a:lnTo>
                    <a:pt x="1176" y="1082"/>
                  </a:lnTo>
                  <a:lnTo>
                    <a:pt x="1180" y="1112"/>
                  </a:lnTo>
                  <a:lnTo>
                    <a:pt x="1180" y="1142"/>
                  </a:lnTo>
                  <a:lnTo>
                    <a:pt x="1180" y="1173"/>
                  </a:lnTo>
                  <a:lnTo>
                    <a:pt x="1183" y="1173"/>
                  </a:lnTo>
                  <a:lnTo>
                    <a:pt x="1475" y="1173"/>
                  </a:lnTo>
                  <a:lnTo>
                    <a:pt x="889" y="1760"/>
                  </a:lnTo>
                  <a:lnTo>
                    <a:pt x="302" y="1173"/>
                  </a:lnTo>
                  <a:lnTo>
                    <a:pt x="595" y="1173"/>
                  </a:lnTo>
                  <a:close/>
                </a:path>
              </a:pathLst>
            </a:custGeom>
            <a:gradFill rotWithShape="1">
              <a:gsLst>
                <a:gs pos="0">
                  <a:srgbClr val="FF9933"/>
                </a:gs>
                <a:gs pos="100000">
                  <a:srgbClr val="764718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6639" name="Freeform 28"/>
            <p:cNvSpPr>
              <a:spLocks/>
            </p:cNvSpPr>
            <p:nvPr/>
          </p:nvSpPr>
          <p:spPr bwMode="auto">
            <a:xfrm>
              <a:off x="1118" y="890"/>
              <a:ext cx="587" cy="490"/>
            </a:xfrm>
            <a:custGeom>
              <a:avLst/>
              <a:gdLst>
                <a:gd name="T0" fmla="*/ 0 w 1760"/>
                <a:gd name="T1" fmla="*/ 0 h 1470"/>
                <a:gd name="T2" fmla="*/ 0 w 1760"/>
                <a:gd name="T3" fmla="*/ 0 h 1470"/>
                <a:gd name="T4" fmla="*/ 0 w 1760"/>
                <a:gd name="T5" fmla="*/ 0 h 1470"/>
                <a:gd name="T6" fmla="*/ 0 w 1760"/>
                <a:gd name="T7" fmla="*/ 0 h 1470"/>
                <a:gd name="T8" fmla="*/ 0 w 1760"/>
                <a:gd name="T9" fmla="*/ 0 h 1470"/>
                <a:gd name="T10" fmla="*/ 0 w 1760"/>
                <a:gd name="T11" fmla="*/ 0 h 1470"/>
                <a:gd name="T12" fmla="*/ 0 w 1760"/>
                <a:gd name="T13" fmla="*/ 0 h 1470"/>
                <a:gd name="T14" fmla="*/ 0 w 1760"/>
                <a:gd name="T15" fmla="*/ 0 h 1470"/>
                <a:gd name="T16" fmla="*/ 0 w 1760"/>
                <a:gd name="T17" fmla="*/ 0 h 1470"/>
                <a:gd name="T18" fmla="*/ 0 w 1760"/>
                <a:gd name="T19" fmla="*/ 0 h 1470"/>
                <a:gd name="T20" fmla="*/ 0 w 1760"/>
                <a:gd name="T21" fmla="*/ 0 h 1470"/>
                <a:gd name="T22" fmla="*/ 0 w 1760"/>
                <a:gd name="T23" fmla="*/ 0 h 1470"/>
                <a:gd name="T24" fmla="*/ 0 w 1760"/>
                <a:gd name="T25" fmla="*/ 0 h 1470"/>
                <a:gd name="T26" fmla="*/ 0 w 1760"/>
                <a:gd name="T27" fmla="*/ 0 h 1470"/>
                <a:gd name="T28" fmla="*/ 0 w 1760"/>
                <a:gd name="T29" fmla="*/ 0 h 1470"/>
                <a:gd name="T30" fmla="*/ 0 w 1760"/>
                <a:gd name="T31" fmla="*/ 0 h 1470"/>
                <a:gd name="T32" fmla="*/ 0 w 1760"/>
                <a:gd name="T33" fmla="*/ 0 h 1470"/>
                <a:gd name="T34" fmla="*/ 0 w 1760"/>
                <a:gd name="T35" fmla="*/ 0 h 1470"/>
                <a:gd name="T36" fmla="*/ 0 w 1760"/>
                <a:gd name="T37" fmla="*/ 0 h 1470"/>
                <a:gd name="T38" fmla="*/ 0 w 1760"/>
                <a:gd name="T39" fmla="*/ 0 h 1470"/>
                <a:gd name="T40" fmla="*/ 0 w 1760"/>
                <a:gd name="T41" fmla="*/ 0 h 1470"/>
                <a:gd name="T42" fmla="*/ 0 w 1760"/>
                <a:gd name="T43" fmla="*/ 0 h 1470"/>
                <a:gd name="T44" fmla="*/ 0 w 1760"/>
                <a:gd name="T45" fmla="*/ 0 h 1470"/>
                <a:gd name="T46" fmla="*/ 0 w 1760"/>
                <a:gd name="T47" fmla="*/ 0 h 1470"/>
                <a:gd name="T48" fmla="*/ 0 w 1760"/>
                <a:gd name="T49" fmla="*/ 0 h 1470"/>
                <a:gd name="T50" fmla="*/ 0 w 1760"/>
                <a:gd name="T51" fmla="*/ 0 h 1470"/>
                <a:gd name="T52" fmla="*/ 0 w 1760"/>
                <a:gd name="T53" fmla="*/ 0 h 1470"/>
                <a:gd name="T54" fmla="*/ 0 w 1760"/>
                <a:gd name="T55" fmla="*/ 0 h 1470"/>
                <a:gd name="T56" fmla="*/ 0 w 1760"/>
                <a:gd name="T57" fmla="*/ 0 h 1470"/>
                <a:gd name="T58" fmla="*/ 0 w 1760"/>
                <a:gd name="T59" fmla="*/ 0 h 1470"/>
                <a:gd name="T60" fmla="*/ 0 w 1760"/>
                <a:gd name="T61" fmla="*/ 0 h 1470"/>
                <a:gd name="T62" fmla="*/ 0 w 1760"/>
                <a:gd name="T63" fmla="*/ 0 h 1470"/>
                <a:gd name="T64" fmla="*/ 0 w 1760"/>
                <a:gd name="T65" fmla="*/ 0 h 1470"/>
                <a:gd name="T66" fmla="*/ 0 w 1760"/>
                <a:gd name="T67" fmla="*/ 0 h 1470"/>
                <a:gd name="T68" fmla="*/ 0 w 1760"/>
                <a:gd name="T69" fmla="*/ 0 h 1470"/>
                <a:gd name="T70" fmla="*/ 0 w 1760"/>
                <a:gd name="T71" fmla="*/ 0 h 1470"/>
                <a:gd name="T72" fmla="*/ 0 w 1760"/>
                <a:gd name="T73" fmla="*/ 0 h 1470"/>
                <a:gd name="T74" fmla="*/ 0 w 1760"/>
                <a:gd name="T75" fmla="*/ 0 h 1470"/>
                <a:gd name="T76" fmla="*/ 0 w 1760"/>
                <a:gd name="T77" fmla="*/ 0 h 1470"/>
                <a:gd name="T78" fmla="*/ 0 w 1760"/>
                <a:gd name="T79" fmla="*/ 0 h 1470"/>
                <a:gd name="T80" fmla="*/ 0 w 1760"/>
                <a:gd name="T81" fmla="*/ 0 h 1470"/>
                <a:gd name="T82" fmla="*/ 0 w 1760"/>
                <a:gd name="T83" fmla="*/ 0 h 1470"/>
                <a:gd name="T84" fmla="*/ 0 w 1760"/>
                <a:gd name="T85" fmla="*/ 0 h 1470"/>
                <a:gd name="T86" fmla="*/ 0 w 1760"/>
                <a:gd name="T87" fmla="*/ 0 h 1470"/>
                <a:gd name="T88" fmla="*/ 0 w 1760"/>
                <a:gd name="T89" fmla="*/ 0 h 1470"/>
                <a:gd name="T90" fmla="*/ 0 w 1760"/>
                <a:gd name="T91" fmla="*/ 0 h 1470"/>
                <a:gd name="T92" fmla="*/ 0 w 1760"/>
                <a:gd name="T93" fmla="*/ 0 h 1470"/>
                <a:gd name="T94" fmla="*/ 0 w 1760"/>
                <a:gd name="T95" fmla="*/ 0 h 1470"/>
                <a:gd name="T96" fmla="*/ 0 w 1760"/>
                <a:gd name="T97" fmla="*/ 0 h 147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760" h="1470">
                  <a:moveTo>
                    <a:pt x="1173" y="879"/>
                  </a:moveTo>
                  <a:lnTo>
                    <a:pt x="1143" y="879"/>
                  </a:lnTo>
                  <a:lnTo>
                    <a:pt x="1112" y="883"/>
                  </a:lnTo>
                  <a:lnTo>
                    <a:pt x="1082" y="885"/>
                  </a:lnTo>
                  <a:lnTo>
                    <a:pt x="1053" y="892"/>
                  </a:lnTo>
                  <a:lnTo>
                    <a:pt x="1024" y="898"/>
                  </a:lnTo>
                  <a:lnTo>
                    <a:pt x="997" y="905"/>
                  </a:lnTo>
                  <a:lnTo>
                    <a:pt x="971" y="915"/>
                  </a:lnTo>
                  <a:lnTo>
                    <a:pt x="943" y="924"/>
                  </a:lnTo>
                  <a:lnTo>
                    <a:pt x="917" y="937"/>
                  </a:lnTo>
                  <a:lnTo>
                    <a:pt x="892" y="951"/>
                  </a:lnTo>
                  <a:lnTo>
                    <a:pt x="868" y="964"/>
                  </a:lnTo>
                  <a:lnTo>
                    <a:pt x="846" y="979"/>
                  </a:lnTo>
                  <a:lnTo>
                    <a:pt x="821" y="996"/>
                  </a:lnTo>
                  <a:lnTo>
                    <a:pt x="799" y="1013"/>
                  </a:lnTo>
                  <a:lnTo>
                    <a:pt x="778" y="1031"/>
                  </a:lnTo>
                  <a:lnTo>
                    <a:pt x="758" y="1050"/>
                  </a:lnTo>
                  <a:lnTo>
                    <a:pt x="737" y="1071"/>
                  </a:lnTo>
                  <a:lnTo>
                    <a:pt x="719" y="1093"/>
                  </a:lnTo>
                  <a:lnTo>
                    <a:pt x="701" y="1114"/>
                  </a:lnTo>
                  <a:lnTo>
                    <a:pt x="686" y="1137"/>
                  </a:lnTo>
                  <a:lnTo>
                    <a:pt x="671" y="1162"/>
                  </a:lnTo>
                  <a:lnTo>
                    <a:pt x="656" y="1186"/>
                  </a:lnTo>
                  <a:lnTo>
                    <a:pt x="642" y="1212"/>
                  </a:lnTo>
                  <a:lnTo>
                    <a:pt x="631" y="1238"/>
                  </a:lnTo>
                  <a:lnTo>
                    <a:pt x="621" y="1264"/>
                  </a:lnTo>
                  <a:lnTo>
                    <a:pt x="612" y="1293"/>
                  </a:lnTo>
                  <a:lnTo>
                    <a:pt x="603" y="1317"/>
                  </a:lnTo>
                  <a:lnTo>
                    <a:pt x="598" y="1346"/>
                  </a:lnTo>
                  <a:lnTo>
                    <a:pt x="592" y="1376"/>
                  </a:lnTo>
                  <a:lnTo>
                    <a:pt x="588" y="1405"/>
                  </a:lnTo>
                  <a:lnTo>
                    <a:pt x="587" y="1436"/>
                  </a:lnTo>
                  <a:lnTo>
                    <a:pt x="587" y="1466"/>
                  </a:lnTo>
                  <a:lnTo>
                    <a:pt x="587" y="1469"/>
                  </a:lnTo>
                  <a:lnTo>
                    <a:pt x="0" y="1470"/>
                  </a:lnTo>
                  <a:lnTo>
                    <a:pt x="0" y="1466"/>
                  </a:lnTo>
                  <a:lnTo>
                    <a:pt x="0" y="1436"/>
                  </a:lnTo>
                  <a:lnTo>
                    <a:pt x="0" y="1405"/>
                  </a:lnTo>
                  <a:lnTo>
                    <a:pt x="1" y="1375"/>
                  </a:lnTo>
                  <a:lnTo>
                    <a:pt x="4" y="1346"/>
                  </a:lnTo>
                  <a:lnTo>
                    <a:pt x="8" y="1316"/>
                  </a:lnTo>
                  <a:lnTo>
                    <a:pt x="11" y="1289"/>
                  </a:lnTo>
                  <a:lnTo>
                    <a:pt x="17" y="1257"/>
                  </a:lnTo>
                  <a:lnTo>
                    <a:pt x="21" y="1230"/>
                  </a:lnTo>
                  <a:lnTo>
                    <a:pt x="28" y="1201"/>
                  </a:lnTo>
                  <a:lnTo>
                    <a:pt x="36" y="1172"/>
                  </a:lnTo>
                  <a:lnTo>
                    <a:pt x="43" y="1144"/>
                  </a:lnTo>
                  <a:lnTo>
                    <a:pt x="51" y="1115"/>
                  </a:lnTo>
                  <a:lnTo>
                    <a:pt x="61" y="1089"/>
                  </a:lnTo>
                  <a:lnTo>
                    <a:pt x="69" y="1062"/>
                  </a:lnTo>
                  <a:lnTo>
                    <a:pt x="79" y="1035"/>
                  </a:lnTo>
                  <a:lnTo>
                    <a:pt x="90" y="1009"/>
                  </a:lnTo>
                  <a:lnTo>
                    <a:pt x="101" y="983"/>
                  </a:lnTo>
                  <a:lnTo>
                    <a:pt x="115" y="957"/>
                  </a:lnTo>
                  <a:lnTo>
                    <a:pt x="128" y="931"/>
                  </a:lnTo>
                  <a:lnTo>
                    <a:pt x="141" y="907"/>
                  </a:lnTo>
                  <a:lnTo>
                    <a:pt x="152" y="881"/>
                  </a:lnTo>
                  <a:lnTo>
                    <a:pt x="169" y="857"/>
                  </a:lnTo>
                  <a:lnTo>
                    <a:pt x="184" y="834"/>
                  </a:lnTo>
                  <a:lnTo>
                    <a:pt x="199" y="810"/>
                  </a:lnTo>
                  <a:lnTo>
                    <a:pt x="214" y="787"/>
                  </a:lnTo>
                  <a:lnTo>
                    <a:pt x="232" y="763"/>
                  </a:lnTo>
                  <a:lnTo>
                    <a:pt x="266" y="719"/>
                  </a:lnTo>
                  <a:lnTo>
                    <a:pt x="304" y="676"/>
                  </a:lnTo>
                  <a:lnTo>
                    <a:pt x="342" y="636"/>
                  </a:lnTo>
                  <a:lnTo>
                    <a:pt x="381" y="598"/>
                  </a:lnTo>
                  <a:lnTo>
                    <a:pt x="425" y="561"/>
                  </a:lnTo>
                  <a:lnTo>
                    <a:pt x="468" y="526"/>
                  </a:lnTo>
                  <a:lnTo>
                    <a:pt x="493" y="509"/>
                  </a:lnTo>
                  <a:lnTo>
                    <a:pt x="517" y="494"/>
                  </a:lnTo>
                  <a:lnTo>
                    <a:pt x="537" y="477"/>
                  </a:lnTo>
                  <a:lnTo>
                    <a:pt x="562" y="464"/>
                  </a:lnTo>
                  <a:lnTo>
                    <a:pt x="588" y="448"/>
                  </a:lnTo>
                  <a:lnTo>
                    <a:pt x="612" y="435"/>
                  </a:lnTo>
                  <a:lnTo>
                    <a:pt x="638" y="420"/>
                  </a:lnTo>
                  <a:lnTo>
                    <a:pt x="661" y="410"/>
                  </a:lnTo>
                  <a:lnTo>
                    <a:pt x="689" y="396"/>
                  </a:lnTo>
                  <a:lnTo>
                    <a:pt x="715" y="385"/>
                  </a:lnTo>
                  <a:lnTo>
                    <a:pt x="740" y="375"/>
                  </a:lnTo>
                  <a:lnTo>
                    <a:pt x="768" y="363"/>
                  </a:lnTo>
                  <a:lnTo>
                    <a:pt x="795" y="355"/>
                  </a:lnTo>
                  <a:lnTo>
                    <a:pt x="823" y="346"/>
                  </a:lnTo>
                  <a:lnTo>
                    <a:pt x="852" y="337"/>
                  </a:lnTo>
                  <a:lnTo>
                    <a:pt x="879" y="328"/>
                  </a:lnTo>
                  <a:lnTo>
                    <a:pt x="908" y="323"/>
                  </a:lnTo>
                  <a:lnTo>
                    <a:pt x="936" y="316"/>
                  </a:lnTo>
                  <a:lnTo>
                    <a:pt x="964" y="312"/>
                  </a:lnTo>
                  <a:lnTo>
                    <a:pt x="993" y="306"/>
                  </a:lnTo>
                  <a:lnTo>
                    <a:pt x="1023" y="302"/>
                  </a:lnTo>
                  <a:lnTo>
                    <a:pt x="1052" y="298"/>
                  </a:lnTo>
                  <a:lnTo>
                    <a:pt x="1082" y="295"/>
                  </a:lnTo>
                  <a:lnTo>
                    <a:pt x="1112" y="294"/>
                  </a:lnTo>
                  <a:lnTo>
                    <a:pt x="1143" y="294"/>
                  </a:lnTo>
                  <a:lnTo>
                    <a:pt x="1172" y="291"/>
                  </a:lnTo>
                  <a:lnTo>
                    <a:pt x="1173" y="291"/>
                  </a:lnTo>
                  <a:lnTo>
                    <a:pt x="1173" y="0"/>
                  </a:lnTo>
                  <a:lnTo>
                    <a:pt x="1760" y="585"/>
                  </a:lnTo>
                  <a:lnTo>
                    <a:pt x="1173" y="1172"/>
                  </a:lnTo>
                  <a:lnTo>
                    <a:pt x="1173" y="879"/>
                  </a:lnTo>
                  <a:close/>
                </a:path>
              </a:pathLst>
            </a:custGeom>
            <a:gradFill rotWithShape="1">
              <a:gsLst>
                <a:gs pos="0">
                  <a:srgbClr val="99CC00"/>
                </a:gs>
                <a:gs pos="100000">
                  <a:srgbClr val="475E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6640" name="Freeform 29"/>
            <p:cNvSpPr>
              <a:spLocks/>
            </p:cNvSpPr>
            <p:nvPr/>
          </p:nvSpPr>
          <p:spPr bwMode="auto">
            <a:xfrm>
              <a:off x="1020" y="1183"/>
              <a:ext cx="490" cy="587"/>
            </a:xfrm>
            <a:custGeom>
              <a:avLst/>
              <a:gdLst>
                <a:gd name="T0" fmla="*/ 0 w 1471"/>
                <a:gd name="T1" fmla="*/ 0 h 1760"/>
                <a:gd name="T2" fmla="*/ 0 w 1471"/>
                <a:gd name="T3" fmla="*/ 0 h 1760"/>
                <a:gd name="T4" fmla="*/ 0 w 1471"/>
                <a:gd name="T5" fmla="*/ 0 h 1760"/>
                <a:gd name="T6" fmla="*/ 0 w 1471"/>
                <a:gd name="T7" fmla="*/ 0 h 1760"/>
                <a:gd name="T8" fmla="*/ 0 w 1471"/>
                <a:gd name="T9" fmla="*/ 0 h 1760"/>
                <a:gd name="T10" fmla="*/ 0 w 1471"/>
                <a:gd name="T11" fmla="*/ 0 h 1760"/>
                <a:gd name="T12" fmla="*/ 0 w 1471"/>
                <a:gd name="T13" fmla="*/ 0 h 1760"/>
                <a:gd name="T14" fmla="*/ 0 w 1471"/>
                <a:gd name="T15" fmla="*/ 0 h 1760"/>
                <a:gd name="T16" fmla="*/ 0 w 1471"/>
                <a:gd name="T17" fmla="*/ 0 h 1760"/>
                <a:gd name="T18" fmla="*/ 0 w 1471"/>
                <a:gd name="T19" fmla="*/ 0 h 1760"/>
                <a:gd name="T20" fmla="*/ 0 w 1471"/>
                <a:gd name="T21" fmla="*/ 0 h 1760"/>
                <a:gd name="T22" fmla="*/ 0 w 1471"/>
                <a:gd name="T23" fmla="*/ 0 h 1760"/>
                <a:gd name="T24" fmla="*/ 0 w 1471"/>
                <a:gd name="T25" fmla="*/ 0 h 1760"/>
                <a:gd name="T26" fmla="*/ 0 w 1471"/>
                <a:gd name="T27" fmla="*/ 0 h 1760"/>
                <a:gd name="T28" fmla="*/ 0 w 1471"/>
                <a:gd name="T29" fmla="*/ 0 h 1760"/>
                <a:gd name="T30" fmla="*/ 0 w 1471"/>
                <a:gd name="T31" fmla="*/ 0 h 1760"/>
                <a:gd name="T32" fmla="*/ 0 w 1471"/>
                <a:gd name="T33" fmla="*/ 0 h 1760"/>
                <a:gd name="T34" fmla="*/ 0 w 1471"/>
                <a:gd name="T35" fmla="*/ 0 h 1760"/>
                <a:gd name="T36" fmla="*/ 0 w 1471"/>
                <a:gd name="T37" fmla="*/ 0 h 1760"/>
                <a:gd name="T38" fmla="*/ 0 w 1471"/>
                <a:gd name="T39" fmla="*/ 0 h 1760"/>
                <a:gd name="T40" fmla="*/ 0 w 1471"/>
                <a:gd name="T41" fmla="*/ 0 h 1760"/>
                <a:gd name="T42" fmla="*/ 0 w 1471"/>
                <a:gd name="T43" fmla="*/ 0 h 1760"/>
                <a:gd name="T44" fmla="*/ 0 w 1471"/>
                <a:gd name="T45" fmla="*/ 0 h 1760"/>
                <a:gd name="T46" fmla="*/ 0 w 1471"/>
                <a:gd name="T47" fmla="*/ 0 h 1760"/>
                <a:gd name="T48" fmla="*/ 0 w 1471"/>
                <a:gd name="T49" fmla="*/ 0 h 1760"/>
                <a:gd name="T50" fmla="*/ 0 w 1471"/>
                <a:gd name="T51" fmla="*/ 0 h 1760"/>
                <a:gd name="T52" fmla="*/ 0 w 1471"/>
                <a:gd name="T53" fmla="*/ 0 h 1760"/>
                <a:gd name="T54" fmla="*/ 0 w 1471"/>
                <a:gd name="T55" fmla="*/ 0 h 1760"/>
                <a:gd name="T56" fmla="*/ 0 w 1471"/>
                <a:gd name="T57" fmla="*/ 0 h 1760"/>
                <a:gd name="T58" fmla="*/ 0 w 1471"/>
                <a:gd name="T59" fmla="*/ 0 h 1760"/>
                <a:gd name="T60" fmla="*/ 0 w 1471"/>
                <a:gd name="T61" fmla="*/ 0 h 1760"/>
                <a:gd name="T62" fmla="*/ 0 w 1471"/>
                <a:gd name="T63" fmla="*/ 0 h 1760"/>
                <a:gd name="T64" fmla="*/ 0 w 1471"/>
                <a:gd name="T65" fmla="*/ 0 h 1760"/>
                <a:gd name="T66" fmla="*/ 0 w 1471"/>
                <a:gd name="T67" fmla="*/ 0 h 1760"/>
                <a:gd name="T68" fmla="*/ 0 w 1471"/>
                <a:gd name="T69" fmla="*/ 0 h 1760"/>
                <a:gd name="T70" fmla="*/ 0 w 1471"/>
                <a:gd name="T71" fmla="*/ 0 h 1760"/>
                <a:gd name="T72" fmla="*/ 0 w 1471"/>
                <a:gd name="T73" fmla="*/ 0 h 1760"/>
                <a:gd name="T74" fmla="*/ 0 w 1471"/>
                <a:gd name="T75" fmla="*/ 0 h 1760"/>
                <a:gd name="T76" fmla="*/ 0 w 1471"/>
                <a:gd name="T77" fmla="*/ 0 h 1760"/>
                <a:gd name="T78" fmla="*/ 0 w 1471"/>
                <a:gd name="T79" fmla="*/ 0 h 1760"/>
                <a:gd name="T80" fmla="*/ 0 w 1471"/>
                <a:gd name="T81" fmla="*/ 0 h 1760"/>
                <a:gd name="T82" fmla="*/ 0 w 1471"/>
                <a:gd name="T83" fmla="*/ 0 h 1760"/>
                <a:gd name="T84" fmla="*/ 0 w 1471"/>
                <a:gd name="T85" fmla="*/ 0 h 1760"/>
                <a:gd name="T86" fmla="*/ 0 w 1471"/>
                <a:gd name="T87" fmla="*/ 0 h 1760"/>
                <a:gd name="T88" fmla="*/ 0 w 1471"/>
                <a:gd name="T89" fmla="*/ 0 h 1760"/>
                <a:gd name="T90" fmla="*/ 0 w 1471"/>
                <a:gd name="T91" fmla="*/ 0 h 1760"/>
                <a:gd name="T92" fmla="*/ 0 w 1471"/>
                <a:gd name="T93" fmla="*/ 0 h 1760"/>
                <a:gd name="T94" fmla="*/ 0 w 1471"/>
                <a:gd name="T95" fmla="*/ 0 h 1760"/>
                <a:gd name="T96" fmla="*/ 0 w 1471"/>
                <a:gd name="T97" fmla="*/ 0 h 176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471" h="1760">
                  <a:moveTo>
                    <a:pt x="881" y="587"/>
                  </a:moveTo>
                  <a:lnTo>
                    <a:pt x="881" y="617"/>
                  </a:lnTo>
                  <a:lnTo>
                    <a:pt x="882" y="646"/>
                  </a:lnTo>
                  <a:lnTo>
                    <a:pt x="886" y="676"/>
                  </a:lnTo>
                  <a:lnTo>
                    <a:pt x="892" y="705"/>
                  </a:lnTo>
                  <a:lnTo>
                    <a:pt x="897" y="732"/>
                  </a:lnTo>
                  <a:lnTo>
                    <a:pt x="906" y="761"/>
                  </a:lnTo>
                  <a:lnTo>
                    <a:pt x="915" y="790"/>
                  </a:lnTo>
                  <a:lnTo>
                    <a:pt x="925" y="816"/>
                  </a:lnTo>
                  <a:lnTo>
                    <a:pt x="936" y="842"/>
                  </a:lnTo>
                  <a:lnTo>
                    <a:pt x="950" y="867"/>
                  </a:lnTo>
                  <a:lnTo>
                    <a:pt x="965" y="892"/>
                  </a:lnTo>
                  <a:lnTo>
                    <a:pt x="980" y="915"/>
                  </a:lnTo>
                  <a:lnTo>
                    <a:pt x="995" y="937"/>
                  </a:lnTo>
                  <a:lnTo>
                    <a:pt x="1013" y="958"/>
                  </a:lnTo>
                  <a:lnTo>
                    <a:pt x="1031" y="980"/>
                  </a:lnTo>
                  <a:lnTo>
                    <a:pt x="1052" y="1001"/>
                  </a:lnTo>
                  <a:lnTo>
                    <a:pt x="1072" y="1019"/>
                  </a:lnTo>
                  <a:lnTo>
                    <a:pt x="1093" y="1040"/>
                  </a:lnTo>
                  <a:lnTo>
                    <a:pt x="1115" y="1056"/>
                  </a:lnTo>
                  <a:lnTo>
                    <a:pt x="1140" y="1073"/>
                  </a:lnTo>
                  <a:lnTo>
                    <a:pt x="1162" y="1087"/>
                  </a:lnTo>
                  <a:lnTo>
                    <a:pt x="1186" y="1103"/>
                  </a:lnTo>
                  <a:lnTo>
                    <a:pt x="1211" y="1116"/>
                  </a:lnTo>
                  <a:lnTo>
                    <a:pt x="1237" y="1128"/>
                  </a:lnTo>
                  <a:lnTo>
                    <a:pt x="1265" y="1138"/>
                  </a:lnTo>
                  <a:lnTo>
                    <a:pt x="1291" y="1146"/>
                  </a:lnTo>
                  <a:lnTo>
                    <a:pt x="1318" y="1154"/>
                  </a:lnTo>
                  <a:lnTo>
                    <a:pt x="1347" y="1162"/>
                  </a:lnTo>
                  <a:lnTo>
                    <a:pt x="1376" y="1166"/>
                  </a:lnTo>
                  <a:lnTo>
                    <a:pt x="1406" y="1171"/>
                  </a:lnTo>
                  <a:lnTo>
                    <a:pt x="1437" y="1172"/>
                  </a:lnTo>
                  <a:lnTo>
                    <a:pt x="1467" y="1172"/>
                  </a:lnTo>
                  <a:lnTo>
                    <a:pt x="1470" y="1172"/>
                  </a:lnTo>
                  <a:lnTo>
                    <a:pt x="1471" y="1760"/>
                  </a:lnTo>
                  <a:lnTo>
                    <a:pt x="1467" y="1760"/>
                  </a:lnTo>
                  <a:lnTo>
                    <a:pt x="1437" y="1760"/>
                  </a:lnTo>
                  <a:lnTo>
                    <a:pt x="1406" y="1757"/>
                  </a:lnTo>
                  <a:lnTo>
                    <a:pt x="1376" y="1757"/>
                  </a:lnTo>
                  <a:lnTo>
                    <a:pt x="1346" y="1753"/>
                  </a:lnTo>
                  <a:lnTo>
                    <a:pt x="1317" y="1752"/>
                  </a:lnTo>
                  <a:lnTo>
                    <a:pt x="1287" y="1745"/>
                  </a:lnTo>
                  <a:lnTo>
                    <a:pt x="1258" y="1741"/>
                  </a:lnTo>
                  <a:lnTo>
                    <a:pt x="1230" y="1735"/>
                  </a:lnTo>
                  <a:lnTo>
                    <a:pt x="1202" y="1730"/>
                  </a:lnTo>
                  <a:lnTo>
                    <a:pt x="1173" y="1723"/>
                  </a:lnTo>
                  <a:lnTo>
                    <a:pt x="1146" y="1717"/>
                  </a:lnTo>
                  <a:lnTo>
                    <a:pt x="1117" y="1708"/>
                  </a:lnTo>
                  <a:lnTo>
                    <a:pt x="1089" y="1698"/>
                  </a:lnTo>
                  <a:lnTo>
                    <a:pt x="1062" y="1688"/>
                  </a:lnTo>
                  <a:lnTo>
                    <a:pt x="1036" y="1679"/>
                  </a:lnTo>
                  <a:lnTo>
                    <a:pt x="1009" y="1668"/>
                  </a:lnTo>
                  <a:lnTo>
                    <a:pt x="983" y="1658"/>
                  </a:lnTo>
                  <a:lnTo>
                    <a:pt x="955" y="1644"/>
                  </a:lnTo>
                  <a:lnTo>
                    <a:pt x="932" y="1632"/>
                  </a:lnTo>
                  <a:lnTo>
                    <a:pt x="906" y="1619"/>
                  </a:lnTo>
                  <a:lnTo>
                    <a:pt x="882" y="1604"/>
                  </a:lnTo>
                  <a:lnTo>
                    <a:pt x="859" y="1590"/>
                  </a:lnTo>
                  <a:lnTo>
                    <a:pt x="834" y="1574"/>
                  </a:lnTo>
                  <a:lnTo>
                    <a:pt x="811" y="1560"/>
                  </a:lnTo>
                  <a:lnTo>
                    <a:pt x="787" y="1544"/>
                  </a:lnTo>
                  <a:lnTo>
                    <a:pt x="762" y="1527"/>
                  </a:lnTo>
                  <a:lnTo>
                    <a:pt x="719" y="1492"/>
                  </a:lnTo>
                  <a:lnTo>
                    <a:pt x="677" y="1456"/>
                  </a:lnTo>
                  <a:lnTo>
                    <a:pt x="636" y="1415"/>
                  </a:lnTo>
                  <a:lnTo>
                    <a:pt x="598" y="1375"/>
                  </a:lnTo>
                  <a:lnTo>
                    <a:pt x="560" y="1333"/>
                  </a:lnTo>
                  <a:lnTo>
                    <a:pt x="526" y="1288"/>
                  </a:lnTo>
                  <a:lnTo>
                    <a:pt x="508" y="1266"/>
                  </a:lnTo>
                  <a:lnTo>
                    <a:pt x="493" y="1241"/>
                  </a:lnTo>
                  <a:lnTo>
                    <a:pt x="478" y="1219"/>
                  </a:lnTo>
                  <a:lnTo>
                    <a:pt x="463" y="1194"/>
                  </a:lnTo>
                  <a:lnTo>
                    <a:pt x="446" y="1171"/>
                  </a:lnTo>
                  <a:lnTo>
                    <a:pt x="435" y="1146"/>
                  </a:lnTo>
                  <a:lnTo>
                    <a:pt x="422" y="1120"/>
                  </a:lnTo>
                  <a:lnTo>
                    <a:pt x="409" y="1096"/>
                  </a:lnTo>
                  <a:lnTo>
                    <a:pt x="395" y="1070"/>
                  </a:lnTo>
                  <a:lnTo>
                    <a:pt x="384" y="1044"/>
                  </a:lnTo>
                  <a:lnTo>
                    <a:pt x="373" y="1018"/>
                  </a:lnTo>
                  <a:lnTo>
                    <a:pt x="363" y="989"/>
                  </a:lnTo>
                  <a:lnTo>
                    <a:pt x="355" y="965"/>
                  </a:lnTo>
                  <a:lnTo>
                    <a:pt x="345" y="936"/>
                  </a:lnTo>
                  <a:lnTo>
                    <a:pt x="337" y="907"/>
                  </a:lnTo>
                  <a:lnTo>
                    <a:pt x="330" y="881"/>
                  </a:lnTo>
                  <a:lnTo>
                    <a:pt x="322" y="852"/>
                  </a:lnTo>
                  <a:lnTo>
                    <a:pt x="316" y="824"/>
                  </a:lnTo>
                  <a:lnTo>
                    <a:pt x="311" y="794"/>
                  </a:lnTo>
                  <a:lnTo>
                    <a:pt x="305" y="765"/>
                  </a:lnTo>
                  <a:lnTo>
                    <a:pt x="302" y="736"/>
                  </a:lnTo>
                  <a:lnTo>
                    <a:pt x="298" y="707"/>
                  </a:lnTo>
                  <a:lnTo>
                    <a:pt x="295" y="676"/>
                  </a:lnTo>
                  <a:lnTo>
                    <a:pt x="294" y="649"/>
                  </a:lnTo>
                  <a:lnTo>
                    <a:pt x="294" y="617"/>
                  </a:lnTo>
                  <a:lnTo>
                    <a:pt x="294" y="587"/>
                  </a:lnTo>
                  <a:lnTo>
                    <a:pt x="0" y="587"/>
                  </a:lnTo>
                  <a:lnTo>
                    <a:pt x="587" y="0"/>
                  </a:lnTo>
                  <a:lnTo>
                    <a:pt x="1173" y="587"/>
                  </a:lnTo>
                  <a:lnTo>
                    <a:pt x="881" y="587"/>
                  </a:lnTo>
                  <a:close/>
                </a:path>
              </a:pathLst>
            </a:custGeom>
            <a:gradFill rotWithShape="1">
              <a:gsLst>
                <a:gs pos="0">
                  <a:srgbClr val="2F5E76"/>
                </a:gs>
                <a:gs pos="100000">
                  <a:srgbClr val="66CCFF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6641" name="Freeform 30"/>
            <p:cNvSpPr>
              <a:spLocks/>
            </p:cNvSpPr>
            <p:nvPr/>
          </p:nvSpPr>
          <p:spPr bwMode="auto">
            <a:xfrm>
              <a:off x="1314" y="1454"/>
              <a:ext cx="577" cy="413"/>
            </a:xfrm>
            <a:custGeom>
              <a:avLst/>
              <a:gdLst>
                <a:gd name="T0" fmla="*/ 0 w 1730"/>
                <a:gd name="T1" fmla="*/ 0 h 1238"/>
                <a:gd name="T2" fmla="*/ 0 w 1730"/>
                <a:gd name="T3" fmla="*/ 0 h 1238"/>
                <a:gd name="T4" fmla="*/ 0 w 1730"/>
                <a:gd name="T5" fmla="*/ 0 h 1238"/>
                <a:gd name="T6" fmla="*/ 0 w 1730"/>
                <a:gd name="T7" fmla="*/ 0 h 1238"/>
                <a:gd name="T8" fmla="*/ 0 w 1730"/>
                <a:gd name="T9" fmla="*/ 0 h 1238"/>
                <a:gd name="T10" fmla="*/ 0 w 1730"/>
                <a:gd name="T11" fmla="*/ 0 h 1238"/>
                <a:gd name="T12" fmla="*/ 0 w 1730"/>
                <a:gd name="T13" fmla="*/ 0 h 1238"/>
                <a:gd name="T14" fmla="*/ 0 w 1730"/>
                <a:gd name="T15" fmla="*/ 0 h 1238"/>
                <a:gd name="T16" fmla="*/ 0 w 1730"/>
                <a:gd name="T17" fmla="*/ 0 h 1238"/>
                <a:gd name="T18" fmla="*/ 0 w 1730"/>
                <a:gd name="T19" fmla="*/ 0 h 1238"/>
                <a:gd name="T20" fmla="*/ 0 w 1730"/>
                <a:gd name="T21" fmla="*/ 0 h 1238"/>
                <a:gd name="T22" fmla="*/ 0 w 1730"/>
                <a:gd name="T23" fmla="*/ 0 h 1238"/>
                <a:gd name="T24" fmla="*/ 0 w 1730"/>
                <a:gd name="T25" fmla="*/ 0 h 1238"/>
                <a:gd name="T26" fmla="*/ 0 w 1730"/>
                <a:gd name="T27" fmla="*/ 0 h 1238"/>
                <a:gd name="T28" fmla="*/ 0 w 1730"/>
                <a:gd name="T29" fmla="*/ 0 h 1238"/>
                <a:gd name="T30" fmla="*/ 0 w 1730"/>
                <a:gd name="T31" fmla="*/ 0 h 1238"/>
                <a:gd name="T32" fmla="*/ 0 w 1730"/>
                <a:gd name="T33" fmla="*/ 0 h 1238"/>
                <a:gd name="T34" fmla="*/ 0 w 1730"/>
                <a:gd name="T35" fmla="*/ 0 h 1238"/>
                <a:gd name="T36" fmla="*/ 0 w 1730"/>
                <a:gd name="T37" fmla="*/ 0 h 1238"/>
                <a:gd name="T38" fmla="*/ 0 w 1730"/>
                <a:gd name="T39" fmla="*/ 0 h 1238"/>
                <a:gd name="T40" fmla="*/ 0 w 1730"/>
                <a:gd name="T41" fmla="*/ 0 h 1238"/>
                <a:gd name="T42" fmla="*/ 0 w 1730"/>
                <a:gd name="T43" fmla="*/ 0 h 1238"/>
                <a:gd name="T44" fmla="*/ 0 w 1730"/>
                <a:gd name="T45" fmla="*/ 0 h 1238"/>
                <a:gd name="T46" fmla="*/ 0 w 1730"/>
                <a:gd name="T47" fmla="*/ 0 h 1238"/>
                <a:gd name="T48" fmla="*/ 0 w 1730"/>
                <a:gd name="T49" fmla="*/ 0 h 1238"/>
                <a:gd name="T50" fmla="*/ 0 w 1730"/>
                <a:gd name="T51" fmla="*/ 0 h 1238"/>
                <a:gd name="T52" fmla="*/ 0 w 1730"/>
                <a:gd name="T53" fmla="*/ 0 h 1238"/>
                <a:gd name="T54" fmla="*/ 0 w 1730"/>
                <a:gd name="T55" fmla="*/ 0 h 1238"/>
                <a:gd name="T56" fmla="*/ 0 w 1730"/>
                <a:gd name="T57" fmla="*/ 0 h 1238"/>
                <a:gd name="T58" fmla="*/ 0 w 1730"/>
                <a:gd name="T59" fmla="*/ 0 h 1238"/>
                <a:gd name="T60" fmla="*/ 0 w 1730"/>
                <a:gd name="T61" fmla="*/ 0 h 1238"/>
                <a:gd name="T62" fmla="*/ 0 w 1730"/>
                <a:gd name="T63" fmla="*/ 0 h 1238"/>
                <a:gd name="T64" fmla="*/ 0 w 1730"/>
                <a:gd name="T65" fmla="*/ 0 h 1238"/>
                <a:gd name="T66" fmla="*/ 0 w 1730"/>
                <a:gd name="T67" fmla="*/ 0 h 1238"/>
                <a:gd name="T68" fmla="*/ 0 w 1730"/>
                <a:gd name="T69" fmla="*/ 0 h 1238"/>
                <a:gd name="T70" fmla="*/ 0 w 1730"/>
                <a:gd name="T71" fmla="*/ 0 h 1238"/>
                <a:gd name="T72" fmla="*/ 0 w 1730"/>
                <a:gd name="T73" fmla="*/ 0 h 1238"/>
                <a:gd name="T74" fmla="*/ 0 w 1730"/>
                <a:gd name="T75" fmla="*/ 0 h 123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730" h="1238">
                  <a:moveTo>
                    <a:pt x="588" y="360"/>
                  </a:moveTo>
                  <a:lnTo>
                    <a:pt x="618" y="360"/>
                  </a:lnTo>
                  <a:lnTo>
                    <a:pt x="649" y="356"/>
                  </a:lnTo>
                  <a:lnTo>
                    <a:pt x="679" y="353"/>
                  </a:lnTo>
                  <a:lnTo>
                    <a:pt x="707" y="346"/>
                  </a:lnTo>
                  <a:lnTo>
                    <a:pt x="735" y="340"/>
                  </a:lnTo>
                  <a:lnTo>
                    <a:pt x="763" y="333"/>
                  </a:lnTo>
                  <a:lnTo>
                    <a:pt x="789" y="323"/>
                  </a:lnTo>
                  <a:lnTo>
                    <a:pt x="817" y="314"/>
                  </a:lnTo>
                  <a:lnTo>
                    <a:pt x="844" y="301"/>
                  </a:lnTo>
                  <a:lnTo>
                    <a:pt x="867" y="288"/>
                  </a:lnTo>
                  <a:lnTo>
                    <a:pt x="892" y="275"/>
                  </a:lnTo>
                  <a:lnTo>
                    <a:pt x="915" y="259"/>
                  </a:lnTo>
                  <a:lnTo>
                    <a:pt x="940" y="242"/>
                  </a:lnTo>
                  <a:lnTo>
                    <a:pt x="961" y="225"/>
                  </a:lnTo>
                  <a:lnTo>
                    <a:pt x="983" y="207"/>
                  </a:lnTo>
                  <a:lnTo>
                    <a:pt x="1002" y="188"/>
                  </a:lnTo>
                  <a:lnTo>
                    <a:pt x="1022" y="168"/>
                  </a:lnTo>
                  <a:lnTo>
                    <a:pt x="1042" y="145"/>
                  </a:lnTo>
                  <a:lnTo>
                    <a:pt x="1059" y="125"/>
                  </a:lnTo>
                  <a:lnTo>
                    <a:pt x="1075" y="101"/>
                  </a:lnTo>
                  <a:lnTo>
                    <a:pt x="1089" y="76"/>
                  </a:lnTo>
                  <a:lnTo>
                    <a:pt x="1105" y="53"/>
                  </a:lnTo>
                  <a:lnTo>
                    <a:pt x="1128" y="0"/>
                  </a:lnTo>
                  <a:lnTo>
                    <a:pt x="1460" y="344"/>
                  </a:lnTo>
                  <a:lnTo>
                    <a:pt x="1730" y="92"/>
                  </a:lnTo>
                  <a:lnTo>
                    <a:pt x="1705" y="140"/>
                  </a:lnTo>
                  <a:lnTo>
                    <a:pt x="1692" y="177"/>
                  </a:lnTo>
                  <a:lnTo>
                    <a:pt x="1680" y="203"/>
                  </a:lnTo>
                  <a:lnTo>
                    <a:pt x="1670" y="229"/>
                  </a:lnTo>
                  <a:lnTo>
                    <a:pt x="1659" y="255"/>
                  </a:lnTo>
                  <a:lnTo>
                    <a:pt x="1645" y="281"/>
                  </a:lnTo>
                  <a:lnTo>
                    <a:pt x="1633" y="307"/>
                  </a:lnTo>
                  <a:lnTo>
                    <a:pt x="1619" y="331"/>
                  </a:lnTo>
                  <a:lnTo>
                    <a:pt x="1607" y="357"/>
                  </a:lnTo>
                  <a:lnTo>
                    <a:pt x="1590" y="382"/>
                  </a:lnTo>
                  <a:lnTo>
                    <a:pt x="1576" y="404"/>
                  </a:lnTo>
                  <a:lnTo>
                    <a:pt x="1561" y="429"/>
                  </a:lnTo>
                  <a:lnTo>
                    <a:pt x="1546" y="451"/>
                  </a:lnTo>
                  <a:lnTo>
                    <a:pt x="1529" y="474"/>
                  </a:lnTo>
                  <a:lnTo>
                    <a:pt x="1495" y="519"/>
                  </a:lnTo>
                  <a:lnTo>
                    <a:pt x="1456" y="562"/>
                  </a:lnTo>
                  <a:lnTo>
                    <a:pt x="1418" y="602"/>
                  </a:lnTo>
                  <a:lnTo>
                    <a:pt x="1379" y="640"/>
                  </a:lnTo>
                  <a:lnTo>
                    <a:pt x="1336" y="677"/>
                  </a:lnTo>
                  <a:lnTo>
                    <a:pt x="1291" y="712"/>
                  </a:lnTo>
                  <a:lnTo>
                    <a:pt x="1268" y="729"/>
                  </a:lnTo>
                  <a:lnTo>
                    <a:pt x="1244" y="745"/>
                  </a:lnTo>
                  <a:lnTo>
                    <a:pt x="1222" y="762"/>
                  </a:lnTo>
                  <a:lnTo>
                    <a:pt x="1197" y="775"/>
                  </a:lnTo>
                  <a:lnTo>
                    <a:pt x="1172" y="790"/>
                  </a:lnTo>
                  <a:lnTo>
                    <a:pt x="1148" y="803"/>
                  </a:lnTo>
                  <a:lnTo>
                    <a:pt x="1122" y="818"/>
                  </a:lnTo>
                  <a:lnTo>
                    <a:pt x="1098" y="828"/>
                  </a:lnTo>
                  <a:lnTo>
                    <a:pt x="1072" y="843"/>
                  </a:lnTo>
                  <a:lnTo>
                    <a:pt x="1046" y="853"/>
                  </a:lnTo>
                  <a:lnTo>
                    <a:pt x="1020" y="864"/>
                  </a:lnTo>
                  <a:lnTo>
                    <a:pt x="991" y="875"/>
                  </a:lnTo>
                  <a:lnTo>
                    <a:pt x="965" y="883"/>
                  </a:lnTo>
                  <a:lnTo>
                    <a:pt x="936" y="892"/>
                  </a:lnTo>
                  <a:lnTo>
                    <a:pt x="909" y="901"/>
                  </a:lnTo>
                  <a:lnTo>
                    <a:pt x="881" y="911"/>
                  </a:lnTo>
                  <a:lnTo>
                    <a:pt x="853" y="916"/>
                  </a:lnTo>
                  <a:lnTo>
                    <a:pt x="824" y="922"/>
                  </a:lnTo>
                  <a:lnTo>
                    <a:pt x="795" y="926"/>
                  </a:lnTo>
                  <a:lnTo>
                    <a:pt x="767" y="931"/>
                  </a:lnTo>
                  <a:lnTo>
                    <a:pt x="737" y="937"/>
                  </a:lnTo>
                  <a:lnTo>
                    <a:pt x="708" y="941"/>
                  </a:lnTo>
                  <a:lnTo>
                    <a:pt x="679" y="943"/>
                  </a:lnTo>
                  <a:lnTo>
                    <a:pt x="649" y="944"/>
                  </a:lnTo>
                  <a:lnTo>
                    <a:pt x="618" y="944"/>
                  </a:lnTo>
                  <a:lnTo>
                    <a:pt x="589" y="947"/>
                  </a:lnTo>
                  <a:lnTo>
                    <a:pt x="588" y="947"/>
                  </a:lnTo>
                  <a:lnTo>
                    <a:pt x="588" y="1238"/>
                  </a:lnTo>
                  <a:lnTo>
                    <a:pt x="0" y="653"/>
                  </a:lnTo>
                  <a:lnTo>
                    <a:pt x="588" y="66"/>
                  </a:lnTo>
                  <a:lnTo>
                    <a:pt x="588" y="360"/>
                  </a:lnTo>
                  <a:close/>
                </a:path>
              </a:pathLst>
            </a:custGeom>
            <a:gradFill rotWithShape="1">
              <a:gsLst>
                <a:gs pos="0">
                  <a:srgbClr val="474776"/>
                </a:gs>
                <a:gs pos="100000">
                  <a:srgbClr val="9999FF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</p:grpSp>
      <p:pic>
        <p:nvPicPr>
          <p:cNvPr id="22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264" y="53264"/>
            <a:ext cx="16478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30373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/>
          <p:cNvGrpSpPr>
            <a:grpSpLocks/>
          </p:cNvGrpSpPr>
          <p:nvPr/>
        </p:nvGrpSpPr>
        <p:grpSpPr bwMode="auto">
          <a:xfrm>
            <a:off x="197827" y="641839"/>
            <a:ext cx="8751277" cy="5249008"/>
            <a:chOff x="135" y="258"/>
            <a:chExt cx="5972" cy="3582"/>
          </a:xfrm>
        </p:grpSpPr>
        <p:sp>
          <p:nvSpPr>
            <p:cNvPr id="27659" name="AutoShape 11"/>
            <p:cNvSpPr>
              <a:spLocks noChangeArrowheads="1"/>
            </p:cNvSpPr>
            <p:nvPr/>
          </p:nvSpPr>
          <p:spPr bwMode="auto">
            <a:xfrm>
              <a:off x="135" y="543"/>
              <a:ext cx="5972" cy="3297"/>
            </a:xfrm>
            <a:prstGeom prst="roundRect">
              <a:avLst>
                <a:gd name="adj" fmla="val 2458"/>
              </a:avLst>
            </a:prstGeom>
            <a:solidFill>
              <a:srgbClr val="FFFFFF"/>
            </a:solidFill>
            <a:ln w="508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/>
            </a:p>
          </p:txBody>
        </p:sp>
        <p:sp>
          <p:nvSpPr>
            <p:cNvPr id="27660" name="Text Box 8"/>
            <p:cNvSpPr txBox="1">
              <a:spLocks noChangeArrowheads="1"/>
            </p:cNvSpPr>
            <p:nvPr/>
          </p:nvSpPr>
          <p:spPr bwMode="auto">
            <a:xfrm>
              <a:off x="2678" y="258"/>
              <a:ext cx="126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 b="1">
                <a:solidFill>
                  <a:schemeClr val="bg2"/>
                </a:solidFill>
                <a:ea typeface="標楷體" panose="03000509000000000000" pitchFamily="65" charset="-120"/>
              </a:endParaRPr>
            </a:p>
          </p:txBody>
        </p:sp>
      </p:grpSp>
      <p:pic>
        <p:nvPicPr>
          <p:cNvPr id="27651" name="Picture 10" descr="投影片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859" y="1135674"/>
            <a:ext cx="4199792" cy="2492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11" descr="投影片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26"/>
          <a:stretch>
            <a:fillRect/>
          </a:stretch>
        </p:blipFill>
        <p:spPr bwMode="auto">
          <a:xfrm>
            <a:off x="252046" y="3475892"/>
            <a:ext cx="4186604" cy="2346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Rectangle 3"/>
          <p:cNvSpPr>
            <a:spLocks noChangeArrowheads="1"/>
          </p:cNvSpPr>
          <p:nvPr/>
        </p:nvSpPr>
        <p:spPr bwMode="auto">
          <a:xfrm>
            <a:off x="252045" y="3217937"/>
            <a:ext cx="4170665" cy="490134"/>
          </a:xfrm>
          <a:prstGeom prst="rect">
            <a:avLst/>
          </a:prstGeom>
          <a:gradFill rotWithShape="0">
            <a:gsLst>
              <a:gs pos="0">
                <a:srgbClr val="009900"/>
              </a:gs>
              <a:gs pos="100000">
                <a:srgbClr val="0074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fontAlgn="ctr" hangingPunct="1">
              <a:spcBef>
                <a:spcPct val="0"/>
              </a:spcBef>
              <a:buFontTx/>
              <a:buNone/>
            </a:pPr>
            <a:r>
              <a:rPr lang="zh-TW" altLang="en-US" sz="2585" dirty="0">
                <a:solidFill>
                  <a:schemeClr val="bg1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辦公大樓型店舖</a:t>
            </a:r>
          </a:p>
        </p:txBody>
      </p:sp>
      <p:pic>
        <p:nvPicPr>
          <p:cNvPr id="27654" name="Picture 24" descr="image[2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" t="4739" r="2777" b="10208"/>
          <a:stretch>
            <a:fillRect/>
          </a:stretch>
        </p:blipFill>
        <p:spPr bwMode="auto">
          <a:xfrm>
            <a:off x="4438651" y="1164982"/>
            <a:ext cx="4429857" cy="2463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25" descr="0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605" y="3978520"/>
            <a:ext cx="2014903" cy="1843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Picture 28" descr="14667_208755299257_152341009257_4149522_1746306_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20" r="21634" b="18692"/>
          <a:stretch>
            <a:fillRect/>
          </a:stretch>
        </p:blipFill>
        <p:spPr bwMode="auto">
          <a:xfrm>
            <a:off x="4438651" y="3845169"/>
            <a:ext cx="2460380" cy="1976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8" name="Rectangle 23"/>
          <p:cNvSpPr>
            <a:spLocks noChangeArrowheads="1"/>
          </p:cNvSpPr>
          <p:nvPr/>
        </p:nvSpPr>
        <p:spPr bwMode="auto">
          <a:xfrm>
            <a:off x="4438651" y="3354988"/>
            <a:ext cx="4429857" cy="490134"/>
          </a:xfrm>
          <a:prstGeom prst="rect">
            <a:avLst/>
          </a:prstGeom>
          <a:gradFill rotWithShape="0">
            <a:gsLst>
              <a:gs pos="0">
                <a:srgbClr val="009900"/>
              </a:gs>
              <a:gs pos="100000">
                <a:srgbClr val="0074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fontAlgn="ctr" hangingPunct="1">
              <a:spcBef>
                <a:spcPct val="0"/>
              </a:spcBef>
              <a:buFontTx/>
              <a:buNone/>
            </a:pPr>
            <a:r>
              <a:rPr lang="zh-TW" altLang="en-US" sz="2585" dirty="0">
                <a:solidFill>
                  <a:schemeClr val="bg1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大學商場型</a:t>
            </a:r>
            <a:endParaRPr lang="en-US" altLang="zh-TW" sz="2585" dirty="0">
              <a:solidFill>
                <a:schemeClr val="bg1"/>
              </a:solidFill>
              <a:latin typeface="MS UI Gothic" panose="020B0600070205080204" pitchFamily="34" charset="-128"/>
              <a:ea typeface="MS UI Gothic" panose="020B0600070205080204" pitchFamily="34" charset="-128"/>
            </a:endParaRPr>
          </a:p>
        </p:txBody>
      </p:sp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264" y="53264"/>
            <a:ext cx="16478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矩形 1"/>
          <p:cNvSpPr>
            <a:spLocks noChangeArrowheads="1"/>
          </p:cNvSpPr>
          <p:nvPr/>
        </p:nvSpPr>
        <p:spPr bwMode="auto">
          <a:xfrm>
            <a:off x="197827" y="541831"/>
            <a:ext cx="875127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400" dirty="0">
                <a:solidFill>
                  <a:srgbClr val="162BF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400" b="1" dirty="0">
                <a:solidFill>
                  <a:srgbClr val="162BF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多元化商圈經營</a:t>
            </a:r>
          </a:p>
        </p:txBody>
      </p:sp>
    </p:spTree>
    <p:extLst>
      <p:ext uri="{BB962C8B-B14F-4D97-AF65-F5344CB8AC3E}">
        <p14:creationId xmlns:p14="http://schemas.microsoft.com/office/powerpoint/2010/main" val="2752168625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2"/>
          <p:cNvGrpSpPr>
            <a:grpSpLocks/>
          </p:cNvGrpSpPr>
          <p:nvPr/>
        </p:nvGrpSpPr>
        <p:grpSpPr bwMode="auto">
          <a:xfrm>
            <a:off x="197827" y="641839"/>
            <a:ext cx="8751277" cy="5249008"/>
            <a:chOff x="135" y="258"/>
            <a:chExt cx="5972" cy="3582"/>
          </a:xfrm>
        </p:grpSpPr>
        <p:sp>
          <p:nvSpPr>
            <p:cNvPr id="28683" name="AutoShape 11"/>
            <p:cNvSpPr>
              <a:spLocks noChangeArrowheads="1"/>
            </p:cNvSpPr>
            <p:nvPr/>
          </p:nvSpPr>
          <p:spPr bwMode="auto">
            <a:xfrm>
              <a:off x="135" y="543"/>
              <a:ext cx="5972" cy="3297"/>
            </a:xfrm>
            <a:prstGeom prst="roundRect">
              <a:avLst>
                <a:gd name="adj" fmla="val 2458"/>
              </a:avLst>
            </a:prstGeom>
            <a:solidFill>
              <a:srgbClr val="FFFFFF"/>
            </a:solidFill>
            <a:ln w="508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/>
            </a:p>
          </p:txBody>
        </p:sp>
        <p:sp>
          <p:nvSpPr>
            <p:cNvPr id="28684" name="Text Box 8"/>
            <p:cNvSpPr txBox="1">
              <a:spLocks noChangeArrowheads="1"/>
            </p:cNvSpPr>
            <p:nvPr/>
          </p:nvSpPr>
          <p:spPr bwMode="auto">
            <a:xfrm>
              <a:off x="2678" y="258"/>
              <a:ext cx="126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 b="1">
                <a:solidFill>
                  <a:schemeClr val="bg2"/>
                </a:solidFill>
                <a:ea typeface="標楷體" panose="03000509000000000000" pitchFamily="65" charset="-120"/>
              </a:endParaRPr>
            </a:p>
          </p:txBody>
        </p:sp>
      </p:grpSp>
      <p:pic>
        <p:nvPicPr>
          <p:cNvPr id="28675" name="Picture 3" descr="投影片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11"/>
          <a:stretch>
            <a:fillRect/>
          </a:stretch>
        </p:blipFill>
        <p:spPr bwMode="auto">
          <a:xfrm>
            <a:off x="4508989" y="1175238"/>
            <a:ext cx="4382965" cy="2299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10" descr="台北南陽店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5" t="10550" b="6778"/>
          <a:stretch>
            <a:fillRect/>
          </a:stretch>
        </p:blipFill>
        <p:spPr bwMode="auto">
          <a:xfrm>
            <a:off x="279889" y="3408485"/>
            <a:ext cx="4229100" cy="2382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11" descr="image_thumb[29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9" r="4584" b="7722"/>
          <a:stretch>
            <a:fillRect/>
          </a:stretch>
        </p:blipFill>
        <p:spPr bwMode="auto">
          <a:xfrm>
            <a:off x="279889" y="1175238"/>
            <a:ext cx="4229100" cy="218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289249" y="3255714"/>
            <a:ext cx="4219740" cy="490904"/>
          </a:xfrm>
          <a:prstGeom prst="rect">
            <a:avLst/>
          </a:prstGeom>
          <a:gradFill rotWithShape="0">
            <a:gsLst>
              <a:gs pos="0">
                <a:srgbClr val="009900"/>
              </a:gs>
              <a:gs pos="100000">
                <a:srgbClr val="0074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fontAlgn="ctr" hangingPunct="1">
              <a:spcBef>
                <a:spcPct val="0"/>
              </a:spcBef>
              <a:buFontTx/>
              <a:buNone/>
            </a:pPr>
            <a:r>
              <a:rPr lang="zh-TW" altLang="en-US" sz="2590" dirty="0">
                <a:solidFill>
                  <a:schemeClr val="bg1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全家新概念店</a:t>
            </a:r>
            <a:endParaRPr lang="en-US" altLang="zh-TW" sz="2590" dirty="0">
              <a:solidFill>
                <a:schemeClr val="bg1"/>
              </a:solidFill>
              <a:latin typeface="MS UI Gothic" panose="020B0600070205080204" pitchFamily="34" charset="-128"/>
              <a:ea typeface="MS UI Gothic" panose="020B0600070205080204" pitchFamily="34" charset="-128"/>
            </a:endParaRPr>
          </a:p>
        </p:txBody>
      </p:sp>
      <p:pic>
        <p:nvPicPr>
          <p:cNvPr id="28681" name="Picture 13" descr="台大醫院店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-389" r="2750" b="7167"/>
          <a:stretch>
            <a:fillRect/>
          </a:stretch>
        </p:blipFill>
        <p:spPr bwMode="auto">
          <a:xfrm>
            <a:off x="4508989" y="3402624"/>
            <a:ext cx="4382965" cy="2388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2" name="Rectangle 4"/>
          <p:cNvSpPr>
            <a:spLocks noChangeArrowheads="1"/>
          </p:cNvSpPr>
          <p:nvPr/>
        </p:nvSpPr>
        <p:spPr bwMode="auto">
          <a:xfrm>
            <a:off x="4508989" y="3389797"/>
            <a:ext cx="4373605" cy="490904"/>
          </a:xfrm>
          <a:prstGeom prst="rect">
            <a:avLst/>
          </a:prstGeom>
          <a:gradFill rotWithShape="0">
            <a:gsLst>
              <a:gs pos="0">
                <a:srgbClr val="009900"/>
              </a:gs>
              <a:gs pos="100000">
                <a:srgbClr val="0074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fontAlgn="ctr" hangingPunct="1">
              <a:spcBef>
                <a:spcPct val="0"/>
              </a:spcBef>
              <a:buFontTx/>
              <a:buNone/>
            </a:pPr>
            <a:r>
              <a:rPr lang="zh-TW" altLang="en-US" sz="2590" dirty="0">
                <a:solidFill>
                  <a:schemeClr val="bg1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醫院型店舖</a:t>
            </a:r>
          </a:p>
        </p:txBody>
      </p:sp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264" y="53264"/>
            <a:ext cx="16478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矩形 1"/>
          <p:cNvSpPr>
            <a:spLocks noChangeArrowheads="1"/>
          </p:cNvSpPr>
          <p:nvPr/>
        </p:nvSpPr>
        <p:spPr bwMode="auto">
          <a:xfrm>
            <a:off x="197827" y="541831"/>
            <a:ext cx="875127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400" dirty="0">
                <a:solidFill>
                  <a:srgbClr val="162BF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400" b="1" dirty="0">
                <a:solidFill>
                  <a:srgbClr val="162BF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多元化商圈經營</a:t>
            </a:r>
          </a:p>
        </p:txBody>
      </p:sp>
    </p:spTree>
    <p:extLst>
      <p:ext uri="{BB962C8B-B14F-4D97-AF65-F5344CB8AC3E}">
        <p14:creationId xmlns:p14="http://schemas.microsoft.com/office/powerpoint/2010/main" val="1428372116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標題 1"/>
          <p:cNvSpPr>
            <a:spLocks noGrp="1"/>
          </p:cNvSpPr>
          <p:nvPr>
            <p:ph type="title"/>
          </p:nvPr>
        </p:nvSpPr>
        <p:spPr>
          <a:xfrm>
            <a:off x="591371" y="877885"/>
            <a:ext cx="7886700" cy="322262"/>
          </a:xfrm>
        </p:spPr>
        <p:txBody>
          <a:bodyPr/>
          <a:lstStyle/>
          <a:p>
            <a:pPr algn="ctr"/>
            <a:r>
              <a:rPr lang="zh-TW" altLang="en-US" sz="2400" dirty="0">
                <a:solidFill>
                  <a:srgbClr val="162BF6"/>
                </a:solidFill>
                <a:latin typeface="標楷體" pitchFamily="65" charset="-120"/>
                <a:ea typeface="標楷體" pitchFamily="65" charset="-120"/>
              </a:rPr>
              <a:t>實習儲備幹部養成計畫</a:t>
            </a:r>
          </a:p>
        </p:txBody>
      </p:sp>
      <p:sp>
        <p:nvSpPr>
          <p:cNvPr id="95" name="Rectangle 2"/>
          <p:cNvSpPr>
            <a:spLocks noChangeArrowheads="1"/>
          </p:cNvSpPr>
          <p:nvPr/>
        </p:nvSpPr>
        <p:spPr bwMode="gray">
          <a:xfrm>
            <a:off x="738188" y="1700808"/>
            <a:ext cx="3652837" cy="2169740"/>
          </a:xfrm>
          <a:prstGeom prst="rect">
            <a:avLst/>
          </a:prstGeom>
          <a:ln/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34821" name="Rectangle 3"/>
          <p:cNvSpPr>
            <a:spLocks noChangeArrowheads="1"/>
          </p:cNvSpPr>
          <p:nvPr/>
        </p:nvSpPr>
        <p:spPr bwMode="gray">
          <a:xfrm>
            <a:off x="2987675" y="1844675"/>
            <a:ext cx="12207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Clr>
                <a:srgbClr val="FF0066"/>
              </a:buClr>
              <a:buSzPct val="75000"/>
              <a:buFont typeface="Wingdings" pitchFamily="2" charset="2"/>
              <a:buNone/>
            </a:pPr>
            <a:r>
              <a:rPr kumimoji="0" lang="zh-TW" altLang="en-US" sz="2400" b="1">
                <a:solidFill>
                  <a:srgbClr val="F8F8F8"/>
                </a:solidFill>
                <a:latin typeface="微軟正黑體" pitchFamily="34" charset="-120"/>
                <a:ea typeface="微軟正黑體" pitchFamily="34" charset="-120"/>
              </a:rPr>
              <a:t>規劃</a:t>
            </a:r>
            <a:endParaRPr kumimoji="0" lang="en-US" altLang="zh-TW" sz="2400" b="1" dirty="0">
              <a:solidFill>
                <a:srgbClr val="F8F8F8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7" name="Rectangle 4"/>
          <p:cNvSpPr>
            <a:spLocks noChangeArrowheads="1"/>
          </p:cNvSpPr>
          <p:nvPr/>
        </p:nvSpPr>
        <p:spPr bwMode="gray">
          <a:xfrm>
            <a:off x="4662488" y="1700809"/>
            <a:ext cx="3786187" cy="2164978"/>
          </a:xfrm>
          <a:prstGeom prst="rect">
            <a:avLst/>
          </a:prstGeom>
          <a:ln/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99" name="Rectangle 6"/>
          <p:cNvSpPr>
            <a:spLocks noChangeArrowheads="1"/>
          </p:cNvSpPr>
          <p:nvPr/>
        </p:nvSpPr>
        <p:spPr bwMode="gray">
          <a:xfrm>
            <a:off x="736600" y="4157886"/>
            <a:ext cx="3652838" cy="2151434"/>
          </a:xfrm>
          <a:prstGeom prst="rect">
            <a:avLst/>
          </a:prstGeom>
          <a:ln/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34828" name="Rectangle 7"/>
          <p:cNvSpPr>
            <a:spLocks noChangeArrowheads="1"/>
          </p:cNvSpPr>
          <p:nvPr/>
        </p:nvSpPr>
        <p:spPr bwMode="gray">
          <a:xfrm>
            <a:off x="4865688" y="1830388"/>
            <a:ext cx="12192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Clr>
                <a:srgbClr val="FF0066"/>
              </a:buClr>
              <a:buSzPct val="75000"/>
              <a:buFont typeface="Wingdings" pitchFamily="2" charset="2"/>
              <a:buNone/>
            </a:pPr>
            <a:r>
              <a:rPr kumimoji="0" lang="zh-TW" altLang="en-US" sz="2400" b="1">
                <a:solidFill>
                  <a:srgbClr val="F8F8F8"/>
                </a:solidFill>
                <a:latin typeface="微軟正黑體" pitchFamily="34" charset="-120"/>
                <a:ea typeface="微軟正黑體" pitchFamily="34" charset="-120"/>
              </a:rPr>
              <a:t>訓練</a:t>
            </a:r>
            <a:endParaRPr kumimoji="0" lang="en-US" altLang="zh-TW" sz="2000" b="1" dirty="0">
              <a:solidFill>
                <a:srgbClr val="F8F8F8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1" name="Rectangle 8"/>
          <p:cNvSpPr>
            <a:spLocks noChangeArrowheads="1"/>
          </p:cNvSpPr>
          <p:nvPr/>
        </p:nvSpPr>
        <p:spPr bwMode="gray">
          <a:xfrm>
            <a:off x="4667250" y="4159472"/>
            <a:ext cx="3790950" cy="2149847"/>
          </a:xfrm>
          <a:prstGeom prst="rect">
            <a:avLst/>
          </a:prstGeom>
          <a:ln/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34832" name="Rectangle 9"/>
          <p:cNvSpPr>
            <a:spLocks noChangeArrowheads="1"/>
          </p:cNvSpPr>
          <p:nvPr/>
        </p:nvSpPr>
        <p:spPr bwMode="gray">
          <a:xfrm>
            <a:off x="4892675" y="5908675"/>
            <a:ext cx="12207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Clr>
                <a:srgbClr val="FF0066"/>
              </a:buClr>
              <a:buSzPct val="75000"/>
              <a:buFont typeface="Wingdings" pitchFamily="2" charset="2"/>
              <a:buNone/>
            </a:pPr>
            <a:r>
              <a:rPr kumimoji="0" lang="zh-TW" altLang="en-US" sz="2400" b="1">
                <a:solidFill>
                  <a:srgbClr val="F8F8F8"/>
                </a:solidFill>
                <a:latin typeface="微軟正黑體" pitchFamily="34" charset="-120"/>
                <a:ea typeface="微軟正黑體" pitchFamily="34" charset="-120"/>
              </a:rPr>
              <a:t>福利</a:t>
            </a:r>
            <a:endParaRPr kumimoji="0" lang="en-US" altLang="zh-TW" b="1" dirty="0">
              <a:solidFill>
                <a:srgbClr val="F8F8F8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24" name="Group 32"/>
          <p:cNvGrpSpPr>
            <a:grpSpLocks/>
          </p:cNvGrpSpPr>
          <p:nvPr/>
        </p:nvGrpSpPr>
        <p:grpSpPr bwMode="auto">
          <a:xfrm>
            <a:off x="3709988" y="3264123"/>
            <a:ext cx="1660525" cy="1612900"/>
            <a:chOff x="2457" y="2000"/>
            <a:chExt cx="901" cy="888"/>
          </a:xfrm>
          <a:effectLst>
            <a:glow rad="228600">
              <a:schemeClr val="accent4">
                <a:satMod val="175000"/>
                <a:alpha val="40000"/>
              </a:schemeClr>
            </a:glow>
          </a:effectLst>
        </p:grpSpPr>
        <p:pic>
          <p:nvPicPr>
            <p:cNvPr id="125" name="Picture 33" descr="circuler_1"/>
            <p:cNvPicPr>
              <a:picLocks noChangeAspect="1" noChangeArrowheads="1"/>
            </p:cNvPicPr>
            <p:nvPr/>
          </p:nvPicPr>
          <p:blipFill>
            <a:blip r:embed="rId2" cstate="print">
              <a:extLst/>
            </a:blip>
            <a:srcRect/>
            <a:stretch>
              <a:fillRect/>
            </a:stretch>
          </p:blipFill>
          <p:spPr bwMode="gray">
            <a:xfrm>
              <a:off x="2457" y="2000"/>
              <a:ext cx="901" cy="886"/>
            </a:xfrm>
            <a:prstGeom prst="rect">
              <a:avLst/>
            </a:prstGeom>
            <a:noFill/>
            <a:extLst/>
          </p:spPr>
        </p:pic>
        <p:sp>
          <p:nvSpPr>
            <p:cNvPr id="126" name="Oval 34"/>
            <p:cNvSpPr>
              <a:spLocks noChangeArrowheads="1"/>
            </p:cNvSpPr>
            <p:nvPr/>
          </p:nvSpPr>
          <p:spPr bwMode="gray">
            <a:xfrm>
              <a:off x="2457" y="2000"/>
              <a:ext cx="895" cy="888"/>
            </a:xfrm>
            <a:prstGeom prst="ellipse">
              <a:avLst/>
            </a:prstGeom>
            <a:gradFill rotWithShape="1">
              <a:gsLst>
                <a:gs pos="0">
                  <a:srgbClr val="FFFF99">
                    <a:gamma/>
                    <a:shade val="26275"/>
                    <a:invGamma/>
                    <a:alpha val="89999"/>
                  </a:srgbClr>
                </a:gs>
                <a:gs pos="50000">
                  <a:srgbClr val="FFFF99">
                    <a:alpha val="45000"/>
                  </a:srgbClr>
                </a:gs>
                <a:gs pos="100000">
                  <a:srgbClr val="FFFF99">
                    <a:gamma/>
                    <a:shade val="26275"/>
                    <a:invGamma/>
                    <a:alpha val="89999"/>
                  </a:srgbClr>
                </a:gs>
              </a:gsLst>
              <a:lin ang="5400000" scaled="1"/>
            </a:gradFill>
            <a:ln w="57150" algn="ctr">
              <a:solidFill>
                <a:srgbClr val="F8F8F8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127" name="Freeform 35"/>
            <p:cNvSpPr>
              <a:spLocks/>
            </p:cNvSpPr>
            <p:nvPr/>
          </p:nvSpPr>
          <p:spPr bwMode="gray">
            <a:xfrm>
              <a:off x="2550" y="2018"/>
              <a:ext cx="703" cy="308"/>
            </a:xfrm>
            <a:custGeom>
              <a:avLst/>
              <a:gdLst>
                <a:gd name="T0" fmla="*/ 1301 w 1321"/>
                <a:gd name="T1" fmla="*/ 401 h 712"/>
                <a:gd name="T2" fmla="*/ 1317 w 1321"/>
                <a:gd name="T3" fmla="*/ 442 h 712"/>
                <a:gd name="T4" fmla="*/ 1321 w 1321"/>
                <a:gd name="T5" fmla="*/ 481 h 712"/>
                <a:gd name="T6" fmla="*/ 1315 w 1321"/>
                <a:gd name="T7" fmla="*/ 516 h 712"/>
                <a:gd name="T8" fmla="*/ 1298 w 1321"/>
                <a:gd name="T9" fmla="*/ 550 h 712"/>
                <a:gd name="T10" fmla="*/ 1272 w 1321"/>
                <a:gd name="T11" fmla="*/ 579 h 712"/>
                <a:gd name="T12" fmla="*/ 1239 w 1321"/>
                <a:gd name="T13" fmla="*/ 604 h 712"/>
                <a:gd name="T14" fmla="*/ 1196 w 1321"/>
                <a:gd name="T15" fmla="*/ 628 h 712"/>
                <a:gd name="T16" fmla="*/ 1147 w 1321"/>
                <a:gd name="T17" fmla="*/ 649 h 712"/>
                <a:gd name="T18" fmla="*/ 1092 w 1321"/>
                <a:gd name="T19" fmla="*/ 667 h 712"/>
                <a:gd name="T20" fmla="*/ 1031 w 1321"/>
                <a:gd name="T21" fmla="*/ 683 h 712"/>
                <a:gd name="T22" fmla="*/ 967 w 1321"/>
                <a:gd name="T23" fmla="*/ 694 h 712"/>
                <a:gd name="T24" fmla="*/ 896 w 1321"/>
                <a:gd name="T25" fmla="*/ 704 h 712"/>
                <a:gd name="T26" fmla="*/ 824 w 1321"/>
                <a:gd name="T27" fmla="*/ 710 h 712"/>
                <a:gd name="T28" fmla="*/ 795 w 1321"/>
                <a:gd name="T29" fmla="*/ 712 h 712"/>
                <a:gd name="T30" fmla="*/ 476 w 1321"/>
                <a:gd name="T31" fmla="*/ 712 h 712"/>
                <a:gd name="T32" fmla="*/ 472 w 1321"/>
                <a:gd name="T33" fmla="*/ 712 h 712"/>
                <a:gd name="T34" fmla="*/ 409 w 1321"/>
                <a:gd name="T35" fmla="*/ 708 h 712"/>
                <a:gd name="T36" fmla="*/ 348 w 1321"/>
                <a:gd name="T37" fmla="*/ 704 h 712"/>
                <a:gd name="T38" fmla="*/ 290 w 1321"/>
                <a:gd name="T39" fmla="*/ 696 h 712"/>
                <a:gd name="T40" fmla="*/ 235 w 1321"/>
                <a:gd name="T41" fmla="*/ 689 h 712"/>
                <a:gd name="T42" fmla="*/ 186 w 1321"/>
                <a:gd name="T43" fmla="*/ 677 h 712"/>
                <a:gd name="T44" fmla="*/ 141 w 1321"/>
                <a:gd name="T45" fmla="*/ 663 h 712"/>
                <a:gd name="T46" fmla="*/ 102 w 1321"/>
                <a:gd name="T47" fmla="*/ 648 h 712"/>
                <a:gd name="T48" fmla="*/ 67 w 1321"/>
                <a:gd name="T49" fmla="*/ 630 h 712"/>
                <a:gd name="T50" fmla="*/ 39 w 1321"/>
                <a:gd name="T51" fmla="*/ 608 h 712"/>
                <a:gd name="T52" fmla="*/ 18 w 1321"/>
                <a:gd name="T53" fmla="*/ 583 h 712"/>
                <a:gd name="T54" fmla="*/ 6 w 1321"/>
                <a:gd name="T55" fmla="*/ 554 h 712"/>
                <a:gd name="T56" fmla="*/ 0 w 1321"/>
                <a:gd name="T57" fmla="*/ 524 h 712"/>
                <a:gd name="T58" fmla="*/ 0 w 1321"/>
                <a:gd name="T59" fmla="*/ 520 h 712"/>
                <a:gd name="T60" fmla="*/ 4 w 1321"/>
                <a:gd name="T61" fmla="*/ 487 h 712"/>
                <a:gd name="T62" fmla="*/ 16 w 1321"/>
                <a:gd name="T63" fmla="*/ 446 h 712"/>
                <a:gd name="T64" fmla="*/ 51 w 1321"/>
                <a:gd name="T65" fmla="*/ 370 h 712"/>
                <a:gd name="T66" fmla="*/ 94 w 1321"/>
                <a:gd name="T67" fmla="*/ 299 h 712"/>
                <a:gd name="T68" fmla="*/ 147 w 1321"/>
                <a:gd name="T69" fmla="*/ 235 h 712"/>
                <a:gd name="T70" fmla="*/ 204 w 1321"/>
                <a:gd name="T71" fmla="*/ 176 h 712"/>
                <a:gd name="T72" fmla="*/ 270 w 1321"/>
                <a:gd name="T73" fmla="*/ 125 h 712"/>
                <a:gd name="T74" fmla="*/ 341 w 1321"/>
                <a:gd name="T75" fmla="*/ 82 h 712"/>
                <a:gd name="T76" fmla="*/ 415 w 1321"/>
                <a:gd name="T77" fmla="*/ 47 h 712"/>
                <a:gd name="T78" fmla="*/ 497 w 1321"/>
                <a:gd name="T79" fmla="*/ 21 h 712"/>
                <a:gd name="T80" fmla="*/ 581 w 1321"/>
                <a:gd name="T81" fmla="*/ 6 h 712"/>
                <a:gd name="T82" fmla="*/ 667 w 1321"/>
                <a:gd name="T83" fmla="*/ 0 h 712"/>
                <a:gd name="T84" fmla="*/ 667 w 1321"/>
                <a:gd name="T85" fmla="*/ 0 h 712"/>
                <a:gd name="T86" fmla="*/ 759 w 1321"/>
                <a:gd name="T87" fmla="*/ 6 h 712"/>
                <a:gd name="T88" fmla="*/ 847 w 1321"/>
                <a:gd name="T89" fmla="*/ 23 h 712"/>
                <a:gd name="T90" fmla="*/ 932 w 1321"/>
                <a:gd name="T91" fmla="*/ 53 h 712"/>
                <a:gd name="T92" fmla="*/ 1010 w 1321"/>
                <a:gd name="T93" fmla="*/ 90 h 712"/>
                <a:gd name="T94" fmla="*/ 1082 w 1321"/>
                <a:gd name="T95" fmla="*/ 137 h 712"/>
                <a:gd name="T96" fmla="*/ 1149 w 1321"/>
                <a:gd name="T97" fmla="*/ 194 h 712"/>
                <a:gd name="T98" fmla="*/ 1208 w 1321"/>
                <a:gd name="T99" fmla="*/ 256 h 712"/>
                <a:gd name="T100" fmla="*/ 1258 w 1321"/>
                <a:gd name="T101" fmla="*/ 325 h 712"/>
                <a:gd name="T102" fmla="*/ 1301 w 1321"/>
                <a:gd name="T103" fmla="*/ 401 h 712"/>
                <a:gd name="T104" fmla="*/ 1301 w 1321"/>
                <a:gd name="T105" fmla="*/ 401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E2E1B7"/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grpSp>
          <p:nvGrpSpPr>
            <p:cNvPr id="128" name="Group 36"/>
            <p:cNvGrpSpPr>
              <a:grpSpLocks/>
            </p:cNvGrpSpPr>
            <p:nvPr/>
          </p:nvGrpSpPr>
          <p:grpSpPr bwMode="auto">
            <a:xfrm rot="-1297425" flipH="1" flipV="1">
              <a:off x="2525" y="2693"/>
              <a:ext cx="781" cy="188"/>
              <a:chOff x="2532" y="1051"/>
              <a:chExt cx="893" cy="246"/>
            </a:xfrm>
          </p:grpSpPr>
          <p:grpSp>
            <p:nvGrpSpPr>
              <p:cNvPr id="129" name="Group 37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135" name="AutoShape 38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TW" altLang="en-US" kern="0">
                    <a:solidFill>
                      <a:sysClr val="windowText" lastClr="000000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36" name="AutoShape 39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TW" altLang="en-US" kern="0">
                    <a:solidFill>
                      <a:sysClr val="windowText" lastClr="000000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37" name="AutoShape 40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TW" altLang="en-US" kern="0">
                    <a:solidFill>
                      <a:sysClr val="windowText" lastClr="000000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38" name="AutoShape 41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TW" altLang="en-US" kern="0">
                    <a:solidFill>
                      <a:sysClr val="windowText" lastClr="000000"/>
                    </a:solidFill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130" name="Group 42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131" name="AutoShape 43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TW" altLang="en-US" kern="0">
                    <a:solidFill>
                      <a:sysClr val="windowText" lastClr="000000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32" name="AutoShape 44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TW" altLang="en-US" kern="0">
                    <a:solidFill>
                      <a:sysClr val="windowText" lastClr="000000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33" name="AutoShape 45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TW" altLang="en-US" kern="0">
                    <a:solidFill>
                      <a:sysClr val="windowText" lastClr="000000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34" name="AutoShape 46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TW" altLang="en-US" kern="0">
                    <a:solidFill>
                      <a:sysClr val="windowText" lastClr="000000"/>
                    </a:solidFill>
                    <a:latin typeface="+mn-lt"/>
                    <a:ea typeface="+mn-ea"/>
                  </a:endParaRPr>
                </a:p>
              </p:txBody>
            </p:sp>
          </p:grpSp>
        </p:grpSp>
      </p:grp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3307154" y="5102772"/>
            <a:ext cx="741250" cy="7024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50" name="Picture 3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5132632" y="5098242"/>
            <a:ext cx="741250" cy="7101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51" name="Picture 5"/>
          <p:cNvPicPr>
            <a:picLocks noChangeAspect="1" noChangeArrowheads="1"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 bwMode="auto">
          <a:xfrm>
            <a:off x="3217802" y="2355695"/>
            <a:ext cx="775899" cy="6657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52" name="Picture 4"/>
          <p:cNvPicPr>
            <a:picLocks noChangeAspect="1" noChangeArrowheads="1"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 bwMode="auto">
          <a:xfrm>
            <a:off x="5099183" y="2322305"/>
            <a:ext cx="762527" cy="6991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grpSp>
        <p:nvGrpSpPr>
          <p:cNvPr id="34839" name="Group 73"/>
          <p:cNvGrpSpPr>
            <a:grpSpLocks/>
          </p:cNvGrpSpPr>
          <p:nvPr/>
        </p:nvGrpSpPr>
        <p:grpSpPr bwMode="auto">
          <a:xfrm>
            <a:off x="835025" y="1844675"/>
            <a:ext cx="2152650" cy="2017713"/>
            <a:chOff x="0" y="628"/>
            <a:chExt cx="5664" cy="3692"/>
          </a:xfrm>
        </p:grpSpPr>
        <p:sp>
          <p:nvSpPr>
            <p:cNvPr id="34845" name="Freeform 74"/>
            <p:cNvSpPr>
              <a:spLocks/>
            </p:cNvSpPr>
            <p:nvPr/>
          </p:nvSpPr>
          <p:spPr bwMode="auto">
            <a:xfrm>
              <a:off x="0" y="1056"/>
              <a:ext cx="4874" cy="3247"/>
            </a:xfrm>
            <a:custGeom>
              <a:avLst/>
              <a:gdLst>
                <a:gd name="T0" fmla="*/ 361 w 4136"/>
                <a:gd name="T1" fmla="*/ 3595 h 2573"/>
                <a:gd name="T2" fmla="*/ 374 w 4136"/>
                <a:gd name="T3" fmla="*/ 3588 h 2573"/>
                <a:gd name="T4" fmla="*/ 408 w 4136"/>
                <a:gd name="T5" fmla="*/ 3575 h 2573"/>
                <a:gd name="T6" fmla="*/ 430 w 4136"/>
                <a:gd name="T7" fmla="*/ 3566 h 2573"/>
                <a:gd name="T8" fmla="*/ 458 w 4136"/>
                <a:gd name="T9" fmla="*/ 3557 h 2573"/>
                <a:gd name="T10" fmla="*/ 493 w 4136"/>
                <a:gd name="T11" fmla="*/ 3549 h 2573"/>
                <a:gd name="T12" fmla="*/ 535 w 4136"/>
                <a:gd name="T13" fmla="*/ 3545 h 2573"/>
                <a:gd name="T14" fmla="*/ 582 w 4136"/>
                <a:gd name="T15" fmla="*/ 3539 h 2573"/>
                <a:gd name="T16" fmla="*/ 654 w 4136"/>
                <a:gd name="T17" fmla="*/ 3539 h 2573"/>
                <a:gd name="T18" fmla="*/ 732 w 4136"/>
                <a:gd name="T19" fmla="*/ 3539 h 2573"/>
                <a:gd name="T20" fmla="*/ 817 w 4136"/>
                <a:gd name="T21" fmla="*/ 3539 h 2573"/>
                <a:gd name="T22" fmla="*/ 893 w 4136"/>
                <a:gd name="T23" fmla="*/ 3539 h 2573"/>
                <a:gd name="T24" fmla="*/ 963 w 4136"/>
                <a:gd name="T25" fmla="*/ 3539 h 2573"/>
                <a:gd name="T26" fmla="*/ 1012 w 4136"/>
                <a:gd name="T27" fmla="*/ 3539 h 2573"/>
                <a:gd name="T28" fmla="*/ 1028 w 4136"/>
                <a:gd name="T29" fmla="*/ 3539 h 2573"/>
                <a:gd name="T30" fmla="*/ 1644 w 4136"/>
                <a:gd name="T31" fmla="*/ 2778 h 2573"/>
                <a:gd name="T32" fmla="*/ 2673 w 4136"/>
                <a:gd name="T33" fmla="*/ 1976 h 2573"/>
                <a:gd name="T34" fmla="*/ 2693 w 4136"/>
                <a:gd name="T35" fmla="*/ 1965 h 2573"/>
                <a:gd name="T36" fmla="*/ 2712 w 4136"/>
                <a:gd name="T37" fmla="*/ 1952 h 2573"/>
                <a:gd name="T38" fmla="*/ 2739 w 4136"/>
                <a:gd name="T39" fmla="*/ 1946 h 2573"/>
                <a:gd name="T40" fmla="*/ 2765 w 4136"/>
                <a:gd name="T41" fmla="*/ 1928 h 2573"/>
                <a:gd name="T42" fmla="*/ 2796 w 4136"/>
                <a:gd name="T43" fmla="*/ 1916 h 2573"/>
                <a:gd name="T44" fmla="*/ 2827 w 4136"/>
                <a:gd name="T45" fmla="*/ 1904 h 2573"/>
                <a:gd name="T46" fmla="*/ 2858 w 4136"/>
                <a:gd name="T47" fmla="*/ 1895 h 2573"/>
                <a:gd name="T48" fmla="*/ 2904 w 4136"/>
                <a:gd name="T49" fmla="*/ 1874 h 2573"/>
                <a:gd name="T50" fmla="*/ 2939 w 4136"/>
                <a:gd name="T51" fmla="*/ 1865 h 2573"/>
                <a:gd name="T52" fmla="*/ 2968 w 4136"/>
                <a:gd name="T53" fmla="*/ 1861 h 2573"/>
                <a:gd name="T54" fmla="*/ 3293 w 4136"/>
                <a:gd name="T55" fmla="*/ 1986 h 2573"/>
                <a:gd name="T56" fmla="*/ 3321 w 4136"/>
                <a:gd name="T57" fmla="*/ 1952 h 2573"/>
                <a:gd name="T58" fmla="*/ 3375 w 4136"/>
                <a:gd name="T59" fmla="*/ 1889 h 2573"/>
                <a:gd name="T60" fmla="*/ 3447 w 4136"/>
                <a:gd name="T61" fmla="*/ 1805 h 2573"/>
                <a:gd name="T62" fmla="*/ 3528 w 4136"/>
                <a:gd name="T63" fmla="*/ 1706 h 2573"/>
                <a:gd name="T64" fmla="*/ 3613 w 4136"/>
                <a:gd name="T65" fmla="*/ 1605 h 2573"/>
                <a:gd name="T66" fmla="*/ 3698 w 4136"/>
                <a:gd name="T67" fmla="*/ 1506 h 2573"/>
                <a:gd name="T68" fmla="*/ 3775 w 4136"/>
                <a:gd name="T69" fmla="*/ 1415 h 2573"/>
                <a:gd name="T70" fmla="*/ 3839 w 4136"/>
                <a:gd name="T71" fmla="*/ 1336 h 2573"/>
                <a:gd name="T72" fmla="*/ 3890 w 4136"/>
                <a:gd name="T73" fmla="*/ 1276 h 2573"/>
                <a:gd name="T74" fmla="*/ 3922 w 4136"/>
                <a:gd name="T75" fmla="*/ 1230 h 2573"/>
                <a:gd name="T76" fmla="*/ 3944 w 4136"/>
                <a:gd name="T77" fmla="*/ 1198 h 2573"/>
                <a:gd name="T78" fmla="*/ 3963 w 4136"/>
                <a:gd name="T79" fmla="*/ 1171 h 2573"/>
                <a:gd name="T80" fmla="*/ 3968 w 4136"/>
                <a:gd name="T81" fmla="*/ 1161 h 2573"/>
                <a:gd name="T82" fmla="*/ 4584 w 4136"/>
                <a:gd name="T83" fmla="*/ 1211 h 2573"/>
                <a:gd name="T84" fmla="*/ 4591 w 4136"/>
                <a:gd name="T85" fmla="*/ 1201 h 2573"/>
                <a:gd name="T86" fmla="*/ 4618 w 4136"/>
                <a:gd name="T87" fmla="*/ 1174 h 2573"/>
                <a:gd name="T88" fmla="*/ 4661 w 4136"/>
                <a:gd name="T89" fmla="*/ 1127 h 2573"/>
                <a:gd name="T90" fmla="*/ 4723 w 4136"/>
                <a:gd name="T91" fmla="*/ 1070 h 2573"/>
                <a:gd name="T92" fmla="*/ 4788 w 4136"/>
                <a:gd name="T93" fmla="*/ 992 h 2573"/>
                <a:gd name="T94" fmla="*/ 4869 w 4136"/>
                <a:gd name="T95" fmla="*/ 905 h 2573"/>
                <a:gd name="T96" fmla="*/ 4953 w 4136"/>
                <a:gd name="T97" fmla="*/ 808 h 2573"/>
                <a:gd name="T98" fmla="*/ 5046 w 4136"/>
                <a:gd name="T99" fmla="*/ 699 h 2573"/>
                <a:gd name="T100" fmla="*/ 5134 w 4136"/>
                <a:gd name="T101" fmla="*/ 582 h 2573"/>
                <a:gd name="T102" fmla="*/ 5231 w 4136"/>
                <a:gd name="T103" fmla="*/ 461 h 2573"/>
                <a:gd name="T104" fmla="*/ 5321 w 4136"/>
                <a:gd name="T105" fmla="*/ 342 h 2573"/>
                <a:gd name="T106" fmla="*/ 5401 w 4136"/>
                <a:gd name="T107" fmla="*/ 236 h 2573"/>
                <a:gd name="T108" fmla="*/ 5470 w 4136"/>
                <a:gd name="T109" fmla="*/ 140 h 2573"/>
                <a:gd name="T110" fmla="*/ 5527 w 4136"/>
                <a:gd name="T111" fmla="*/ 67 h 2573"/>
                <a:gd name="T112" fmla="*/ 5562 w 4136"/>
                <a:gd name="T113" fmla="*/ 16 h 2573"/>
                <a:gd name="T114" fmla="*/ 5578 w 4136"/>
                <a:gd name="T115" fmla="*/ 0 h 2573"/>
                <a:gd name="T116" fmla="*/ 5014 w 4136"/>
                <a:gd name="T117" fmla="*/ 1548 h 2573"/>
                <a:gd name="T118" fmla="*/ 4048 w 4136"/>
                <a:gd name="T119" fmla="*/ 2689 h 2573"/>
                <a:gd name="T120" fmla="*/ 2785 w 4136"/>
                <a:gd name="T121" fmla="*/ 3282 h 2573"/>
                <a:gd name="T122" fmla="*/ 1718 w 4136"/>
                <a:gd name="T123" fmla="*/ 3826 h 2573"/>
                <a:gd name="T124" fmla="*/ 0 w 4136"/>
                <a:gd name="T125" fmla="*/ 4086 h 257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4136"/>
                <a:gd name="T190" fmla="*/ 0 h 2573"/>
                <a:gd name="T191" fmla="*/ 4136 w 4136"/>
                <a:gd name="T192" fmla="*/ 2573 h 257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4136" h="2573">
                  <a:moveTo>
                    <a:pt x="0" y="2566"/>
                  </a:moveTo>
                  <a:lnTo>
                    <a:pt x="260" y="2258"/>
                  </a:lnTo>
                  <a:lnTo>
                    <a:pt x="260" y="2255"/>
                  </a:lnTo>
                  <a:lnTo>
                    <a:pt x="269" y="2253"/>
                  </a:lnTo>
                  <a:lnTo>
                    <a:pt x="277" y="2249"/>
                  </a:lnTo>
                  <a:lnTo>
                    <a:pt x="294" y="2245"/>
                  </a:lnTo>
                  <a:lnTo>
                    <a:pt x="299" y="2241"/>
                  </a:lnTo>
                  <a:lnTo>
                    <a:pt x="310" y="2239"/>
                  </a:lnTo>
                  <a:lnTo>
                    <a:pt x="321" y="2234"/>
                  </a:lnTo>
                  <a:lnTo>
                    <a:pt x="330" y="2234"/>
                  </a:lnTo>
                  <a:lnTo>
                    <a:pt x="341" y="2230"/>
                  </a:lnTo>
                  <a:lnTo>
                    <a:pt x="355" y="2228"/>
                  </a:lnTo>
                  <a:lnTo>
                    <a:pt x="369" y="2226"/>
                  </a:lnTo>
                  <a:lnTo>
                    <a:pt x="385" y="2226"/>
                  </a:lnTo>
                  <a:lnTo>
                    <a:pt x="399" y="2224"/>
                  </a:lnTo>
                  <a:lnTo>
                    <a:pt x="419" y="2222"/>
                  </a:lnTo>
                  <a:lnTo>
                    <a:pt x="441" y="2222"/>
                  </a:lnTo>
                  <a:lnTo>
                    <a:pt x="471" y="2222"/>
                  </a:lnTo>
                  <a:lnTo>
                    <a:pt x="496" y="2222"/>
                  </a:lnTo>
                  <a:lnTo>
                    <a:pt x="527" y="2222"/>
                  </a:lnTo>
                  <a:lnTo>
                    <a:pt x="557" y="2222"/>
                  </a:lnTo>
                  <a:lnTo>
                    <a:pt x="588" y="2222"/>
                  </a:lnTo>
                  <a:lnTo>
                    <a:pt x="615" y="2222"/>
                  </a:lnTo>
                  <a:lnTo>
                    <a:pt x="643" y="2222"/>
                  </a:lnTo>
                  <a:lnTo>
                    <a:pt x="668" y="2222"/>
                  </a:lnTo>
                  <a:lnTo>
                    <a:pt x="693" y="2222"/>
                  </a:lnTo>
                  <a:lnTo>
                    <a:pt x="713" y="2222"/>
                  </a:lnTo>
                  <a:lnTo>
                    <a:pt x="729" y="2222"/>
                  </a:lnTo>
                  <a:lnTo>
                    <a:pt x="738" y="2222"/>
                  </a:lnTo>
                  <a:lnTo>
                    <a:pt x="740" y="2222"/>
                  </a:lnTo>
                  <a:lnTo>
                    <a:pt x="1015" y="1805"/>
                  </a:lnTo>
                  <a:lnTo>
                    <a:pt x="1184" y="1744"/>
                  </a:lnTo>
                  <a:lnTo>
                    <a:pt x="1556" y="1744"/>
                  </a:lnTo>
                  <a:lnTo>
                    <a:pt x="1925" y="1241"/>
                  </a:lnTo>
                  <a:lnTo>
                    <a:pt x="1928" y="1238"/>
                  </a:lnTo>
                  <a:lnTo>
                    <a:pt x="1939" y="1234"/>
                  </a:lnTo>
                  <a:lnTo>
                    <a:pt x="1944" y="1230"/>
                  </a:lnTo>
                  <a:lnTo>
                    <a:pt x="1953" y="1226"/>
                  </a:lnTo>
                  <a:lnTo>
                    <a:pt x="1961" y="1224"/>
                  </a:lnTo>
                  <a:lnTo>
                    <a:pt x="1972" y="1222"/>
                  </a:lnTo>
                  <a:lnTo>
                    <a:pt x="1980" y="1215"/>
                  </a:lnTo>
                  <a:lnTo>
                    <a:pt x="1991" y="1211"/>
                  </a:lnTo>
                  <a:lnTo>
                    <a:pt x="2002" y="1207"/>
                  </a:lnTo>
                  <a:lnTo>
                    <a:pt x="2014" y="1203"/>
                  </a:lnTo>
                  <a:lnTo>
                    <a:pt x="2025" y="1200"/>
                  </a:lnTo>
                  <a:lnTo>
                    <a:pt x="2036" y="1196"/>
                  </a:lnTo>
                  <a:lnTo>
                    <a:pt x="2047" y="1192"/>
                  </a:lnTo>
                  <a:lnTo>
                    <a:pt x="2058" y="1190"/>
                  </a:lnTo>
                  <a:lnTo>
                    <a:pt x="2075" y="1181"/>
                  </a:lnTo>
                  <a:lnTo>
                    <a:pt x="2091" y="1177"/>
                  </a:lnTo>
                  <a:lnTo>
                    <a:pt x="2105" y="1173"/>
                  </a:lnTo>
                  <a:lnTo>
                    <a:pt x="2116" y="1171"/>
                  </a:lnTo>
                  <a:lnTo>
                    <a:pt x="2130" y="1169"/>
                  </a:lnTo>
                  <a:lnTo>
                    <a:pt x="2138" y="1169"/>
                  </a:lnTo>
                  <a:lnTo>
                    <a:pt x="2369" y="1251"/>
                  </a:lnTo>
                  <a:lnTo>
                    <a:pt x="2371" y="1247"/>
                  </a:lnTo>
                  <a:lnTo>
                    <a:pt x="2380" y="1238"/>
                  </a:lnTo>
                  <a:lnTo>
                    <a:pt x="2391" y="1226"/>
                  </a:lnTo>
                  <a:lnTo>
                    <a:pt x="2410" y="1207"/>
                  </a:lnTo>
                  <a:lnTo>
                    <a:pt x="2430" y="1186"/>
                  </a:lnTo>
                  <a:lnTo>
                    <a:pt x="2455" y="1162"/>
                  </a:lnTo>
                  <a:lnTo>
                    <a:pt x="2482" y="1133"/>
                  </a:lnTo>
                  <a:lnTo>
                    <a:pt x="2513" y="1103"/>
                  </a:lnTo>
                  <a:lnTo>
                    <a:pt x="2541" y="1071"/>
                  </a:lnTo>
                  <a:lnTo>
                    <a:pt x="2574" y="1040"/>
                  </a:lnTo>
                  <a:lnTo>
                    <a:pt x="2602" y="1008"/>
                  </a:lnTo>
                  <a:lnTo>
                    <a:pt x="2635" y="976"/>
                  </a:lnTo>
                  <a:lnTo>
                    <a:pt x="2663" y="945"/>
                  </a:lnTo>
                  <a:lnTo>
                    <a:pt x="2693" y="915"/>
                  </a:lnTo>
                  <a:lnTo>
                    <a:pt x="2718" y="888"/>
                  </a:lnTo>
                  <a:lnTo>
                    <a:pt x="2746" y="862"/>
                  </a:lnTo>
                  <a:lnTo>
                    <a:pt x="2765" y="839"/>
                  </a:lnTo>
                  <a:lnTo>
                    <a:pt x="2785" y="818"/>
                  </a:lnTo>
                  <a:lnTo>
                    <a:pt x="2801" y="801"/>
                  </a:lnTo>
                  <a:lnTo>
                    <a:pt x="2815" y="786"/>
                  </a:lnTo>
                  <a:lnTo>
                    <a:pt x="2824" y="773"/>
                  </a:lnTo>
                  <a:lnTo>
                    <a:pt x="2835" y="761"/>
                  </a:lnTo>
                  <a:lnTo>
                    <a:pt x="2840" y="752"/>
                  </a:lnTo>
                  <a:lnTo>
                    <a:pt x="2849" y="746"/>
                  </a:lnTo>
                  <a:lnTo>
                    <a:pt x="2854" y="735"/>
                  </a:lnTo>
                  <a:lnTo>
                    <a:pt x="2857" y="731"/>
                  </a:lnTo>
                  <a:lnTo>
                    <a:pt x="2857" y="729"/>
                  </a:lnTo>
                  <a:lnTo>
                    <a:pt x="3090" y="661"/>
                  </a:lnTo>
                  <a:lnTo>
                    <a:pt x="3301" y="761"/>
                  </a:lnTo>
                  <a:lnTo>
                    <a:pt x="3301" y="759"/>
                  </a:lnTo>
                  <a:lnTo>
                    <a:pt x="3306" y="754"/>
                  </a:lnTo>
                  <a:lnTo>
                    <a:pt x="3315" y="746"/>
                  </a:lnTo>
                  <a:lnTo>
                    <a:pt x="3326" y="737"/>
                  </a:lnTo>
                  <a:lnTo>
                    <a:pt x="3342" y="723"/>
                  </a:lnTo>
                  <a:lnTo>
                    <a:pt x="3356" y="708"/>
                  </a:lnTo>
                  <a:lnTo>
                    <a:pt x="3376" y="691"/>
                  </a:lnTo>
                  <a:lnTo>
                    <a:pt x="3401" y="672"/>
                  </a:lnTo>
                  <a:lnTo>
                    <a:pt x="3423" y="649"/>
                  </a:lnTo>
                  <a:lnTo>
                    <a:pt x="3448" y="623"/>
                  </a:lnTo>
                  <a:lnTo>
                    <a:pt x="3475" y="596"/>
                  </a:lnTo>
                  <a:lnTo>
                    <a:pt x="3506" y="568"/>
                  </a:lnTo>
                  <a:lnTo>
                    <a:pt x="3534" y="539"/>
                  </a:lnTo>
                  <a:lnTo>
                    <a:pt x="3567" y="507"/>
                  </a:lnTo>
                  <a:lnTo>
                    <a:pt x="3598" y="473"/>
                  </a:lnTo>
                  <a:lnTo>
                    <a:pt x="3634" y="439"/>
                  </a:lnTo>
                  <a:lnTo>
                    <a:pt x="3664" y="401"/>
                  </a:lnTo>
                  <a:lnTo>
                    <a:pt x="3697" y="365"/>
                  </a:lnTo>
                  <a:lnTo>
                    <a:pt x="3733" y="327"/>
                  </a:lnTo>
                  <a:lnTo>
                    <a:pt x="3767" y="289"/>
                  </a:lnTo>
                  <a:lnTo>
                    <a:pt x="3800" y="253"/>
                  </a:lnTo>
                  <a:lnTo>
                    <a:pt x="3831" y="215"/>
                  </a:lnTo>
                  <a:lnTo>
                    <a:pt x="3861" y="181"/>
                  </a:lnTo>
                  <a:lnTo>
                    <a:pt x="3889" y="148"/>
                  </a:lnTo>
                  <a:lnTo>
                    <a:pt x="3914" y="116"/>
                  </a:lnTo>
                  <a:lnTo>
                    <a:pt x="3939" y="88"/>
                  </a:lnTo>
                  <a:lnTo>
                    <a:pt x="3961" y="61"/>
                  </a:lnTo>
                  <a:lnTo>
                    <a:pt x="3980" y="42"/>
                  </a:lnTo>
                  <a:lnTo>
                    <a:pt x="3994" y="23"/>
                  </a:lnTo>
                  <a:lnTo>
                    <a:pt x="4005" y="10"/>
                  </a:lnTo>
                  <a:lnTo>
                    <a:pt x="4011" y="2"/>
                  </a:lnTo>
                  <a:lnTo>
                    <a:pt x="4016" y="0"/>
                  </a:lnTo>
                  <a:lnTo>
                    <a:pt x="4136" y="253"/>
                  </a:lnTo>
                  <a:lnTo>
                    <a:pt x="3611" y="972"/>
                  </a:lnTo>
                  <a:lnTo>
                    <a:pt x="3112" y="955"/>
                  </a:lnTo>
                  <a:lnTo>
                    <a:pt x="2915" y="1689"/>
                  </a:lnTo>
                  <a:lnTo>
                    <a:pt x="2000" y="1642"/>
                  </a:lnTo>
                  <a:lnTo>
                    <a:pt x="2005" y="2061"/>
                  </a:lnTo>
                  <a:lnTo>
                    <a:pt x="1295" y="2031"/>
                  </a:lnTo>
                  <a:lnTo>
                    <a:pt x="1237" y="2403"/>
                  </a:lnTo>
                  <a:lnTo>
                    <a:pt x="310" y="2573"/>
                  </a:lnTo>
                  <a:lnTo>
                    <a:pt x="0" y="2566"/>
                  </a:lnTo>
                  <a:close/>
                </a:path>
              </a:pathLst>
            </a:custGeom>
            <a:solidFill>
              <a:srgbClr val="FFC2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4846" name="Freeform 75"/>
            <p:cNvSpPr>
              <a:spLocks/>
            </p:cNvSpPr>
            <p:nvPr/>
          </p:nvSpPr>
          <p:spPr bwMode="auto">
            <a:xfrm>
              <a:off x="4000" y="1599"/>
              <a:ext cx="608" cy="611"/>
            </a:xfrm>
            <a:custGeom>
              <a:avLst/>
              <a:gdLst>
                <a:gd name="T0" fmla="*/ 0 w 516"/>
                <a:gd name="T1" fmla="*/ 457 h 484"/>
                <a:gd name="T2" fmla="*/ 143 w 516"/>
                <a:gd name="T3" fmla="*/ 424 h 484"/>
                <a:gd name="T4" fmla="*/ 139 w 516"/>
                <a:gd name="T5" fmla="*/ 366 h 484"/>
                <a:gd name="T6" fmla="*/ 139 w 516"/>
                <a:gd name="T7" fmla="*/ 360 h 484"/>
                <a:gd name="T8" fmla="*/ 150 w 516"/>
                <a:gd name="T9" fmla="*/ 347 h 484"/>
                <a:gd name="T10" fmla="*/ 154 w 516"/>
                <a:gd name="T11" fmla="*/ 336 h 484"/>
                <a:gd name="T12" fmla="*/ 163 w 516"/>
                <a:gd name="T13" fmla="*/ 323 h 484"/>
                <a:gd name="T14" fmla="*/ 170 w 516"/>
                <a:gd name="T15" fmla="*/ 312 h 484"/>
                <a:gd name="T16" fmla="*/ 185 w 516"/>
                <a:gd name="T17" fmla="*/ 299 h 484"/>
                <a:gd name="T18" fmla="*/ 196 w 516"/>
                <a:gd name="T19" fmla="*/ 282 h 484"/>
                <a:gd name="T20" fmla="*/ 212 w 516"/>
                <a:gd name="T21" fmla="*/ 269 h 484"/>
                <a:gd name="T22" fmla="*/ 227 w 516"/>
                <a:gd name="T23" fmla="*/ 251 h 484"/>
                <a:gd name="T24" fmla="*/ 250 w 516"/>
                <a:gd name="T25" fmla="*/ 236 h 484"/>
                <a:gd name="T26" fmla="*/ 270 w 516"/>
                <a:gd name="T27" fmla="*/ 215 h 484"/>
                <a:gd name="T28" fmla="*/ 297 w 516"/>
                <a:gd name="T29" fmla="*/ 199 h 484"/>
                <a:gd name="T30" fmla="*/ 315 w 516"/>
                <a:gd name="T31" fmla="*/ 182 h 484"/>
                <a:gd name="T32" fmla="*/ 348 w 516"/>
                <a:gd name="T33" fmla="*/ 164 h 484"/>
                <a:gd name="T34" fmla="*/ 374 w 516"/>
                <a:gd name="T35" fmla="*/ 148 h 484"/>
                <a:gd name="T36" fmla="*/ 402 w 516"/>
                <a:gd name="T37" fmla="*/ 131 h 484"/>
                <a:gd name="T38" fmla="*/ 431 w 516"/>
                <a:gd name="T39" fmla="*/ 115 h 484"/>
                <a:gd name="T40" fmla="*/ 462 w 516"/>
                <a:gd name="T41" fmla="*/ 101 h 484"/>
                <a:gd name="T42" fmla="*/ 489 w 516"/>
                <a:gd name="T43" fmla="*/ 85 h 484"/>
                <a:gd name="T44" fmla="*/ 523 w 516"/>
                <a:gd name="T45" fmla="*/ 73 h 484"/>
                <a:gd name="T46" fmla="*/ 554 w 516"/>
                <a:gd name="T47" fmla="*/ 61 h 484"/>
                <a:gd name="T48" fmla="*/ 582 w 516"/>
                <a:gd name="T49" fmla="*/ 50 h 484"/>
                <a:gd name="T50" fmla="*/ 608 w 516"/>
                <a:gd name="T51" fmla="*/ 37 h 484"/>
                <a:gd name="T52" fmla="*/ 636 w 516"/>
                <a:gd name="T53" fmla="*/ 27 h 484"/>
                <a:gd name="T54" fmla="*/ 655 w 516"/>
                <a:gd name="T55" fmla="*/ 16 h 484"/>
                <a:gd name="T56" fmla="*/ 678 w 516"/>
                <a:gd name="T57" fmla="*/ 13 h 484"/>
                <a:gd name="T58" fmla="*/ 693 w 516"/>
                <a:gd name="T59" fmla="*/ 6 h 484"/>
                <a:gd name="T60" fmla="*/ 706 w 516"/>
                <a:gd name="T61" fmla="*/ 4 h 484"/>
                <a:gd name="T62" fmla="*/ 712 w 516"/>
                <a:gd name="T63" fmla="*/ 0 h 484"/>
                <a:gd name="T64" fmla="*/ 716 w 516"/>
                <a:gd name="T65" fmla="*/ 0 h 484"/>
                <a:gd name="T66" fmla="*/ 234 w 516"/>
                <a:gd name="T67" fmla="*/ 771 h 484"/>
                <a:gd name="T68" fmla="*/ 0 w 516"/>
                <a:gd name="T69" fmla="*/ 457 h 484"/>
                <a:gd name="T70" fmla="*/ 0 w 516"/>
                <a:gd name="T71" fmla="*/ 457 h 4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16"/>
                <a:gd name="T109" fmla="*/ 0 h 484"/>
                <a:gd name="T110" fmla="*/ 516 w 516"/>
                <a:gd name="T111" fmla="*/ 484 h 4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16" h="484">
                  <a:moveTo>
                    <a:pt x="0" y="287"/>
                  </a:moveTo>
                  <a:lnTo>
                    <a:pt x="103" y="266"/>
                  </a:lnTo>
                  <a:lnTo>
                    <a:pt x="100" y="230"/>
                  </a:lnTo>
                  <a:lnTo>
                    <a:pt x="100" y="226"/>
                  </a:lnTo>
                  <a:lnTo>
                    <a:pt x="108" y="218"/>
                  </a:lnTo>
                  <a:lnTo>
                    <a:pt x="111" y="211"/>
                  </a:lnTo>
                  <a:lnTo>
                    <a:pt x="117" y="203"/>
                  </a:lnTo>
                  <a:lnTo>
                    <a:pt x="122" y="196"/>
                  </a:lnTo>
                  <a:lnTo>
                    <a:pt x="133" y="188"/>
                  </a:lnTo>
                  <a:lnTo>
                    <a:pt x="141" y="177"/>
                  </a:lnTo>
                  <a:lnTo>
                    <a:pt x="153" y="169"/>
                  </a:lnTo>
                  <a:lnTo>
                    <a:pt x="164" y="158"/>
                  </a:lnTo>
                  <a:lnTo>
                    <a:pt x="180" y="148"/>
                  </a:lnTo>
                  <a:lnTo>
                    <a:pt x="194" y="135"/>
                  </a:lnTo>
                  <a:lnTo>
                    <a:pt x="214" y="125"/>
                  </a:lnTo>
                  <a:lnTo>
                    <a:pt x="227" y="114"/>
                  </a:lnTo>
                  <a:lnTo>
                    <a:pt x="250" y="103"/>
                  </a:lnTo>
                  <a:lnTo>
                    <a:pt x="269" y="93"/>
                  </a:lnTo>
                  <a:lnTo>
                    <a:pt x="289" y="82"/>
                  </a:lnTo>
                  <a:lnTo>
                    <a:pt x="311" y="72"/>
                  </a:lnTo>
                  <a:lnTo>
                    <a:pt x="333" y="63"/>
                  </a:lnTo>
                  <a:lnTo>
                    <a:pt x="352" y="53"/>
                  </a:lnTo>
                  <a:lnTo>
                    <a:pt x="377" y="46"/>
                  </a:lnTo>
                  <a:lnTo>
                    <a:pt x="399" y="38"/>
                  </a:lnTo>
                  <a:lnTo>
                    <a:pt x="419" y="32"/>
                  </a:lnTo>
                  <a:lnTo>
                    <a:pt x="438" y="23"/>
                  </a:lnTo>
                  <a:lnTo>
                    <a:pt x="458" y="17"/>
                  </a:lnTo>
                  <a:lnTo>
                    <a:pt x="472" y="10"/>
                  </a:lnTo>
                  <a:lnTo>
                    <a:pt x="488" y="8"/>
                  </a:lnTo>
                  <a:lnTo>
                    <a:pt x="499" y="4"/>
                  </a:lnTo>
                  <a:lnTo>
                    <a:pt x="508" y="2"/>
                  </a:lnTo>
                  <a:lnTo>
                    <a:pt x="513" y="0"/>
                  </a:lnTo>
                  <a:lnTo>
                    <a:pt x="516" y="0"/>
                  </a:lnTo>
                  <a:lnTo>
                    <a:pt x="169" y="484"/>
                  </a:lnTo>
                  <a:lnTo>
                    <a:pt x="0" y="287"/>
                  </a:lnTo>
                  <a:close/>
                </a:path>
              </a:pathLst>
            </a:custGeom>
            <a:solidFill>
              <a:srgbClr val="C24D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4847" name="Freeform 76"/>
            <p:cNvSpPr>
              <a:spLocks/>
            </p:cNvSpPr>
            <p:nvPr/>
          </p:nvSpPr>
          <p:spPr bwMode="auto">
            <a:xfrm>
              <a:off x="908" y="3309"/>
              <a:ext cx="559" cy="572"/>
            </a:xfrm>
            <a:custGeom>
              <a:avLst/>
              <a:gdLst>
                <a:gd name="T0" fmla="*/ 0 w 474"/>
                <a:gd name="T1" fmla="*/ 678 h 453"/>
                <a:gd name="T2" fmla="*/ 224 w 474"/>
                <a:gd name="T3" fmla="*/ 581 h 453"/>
                <a:gd name="T4" fmla="*/ 189 w 474"/>
                <a:gd name="T5" fmla="*/ 539 h 453"/>
                <a:gd name="T6" fmla="*/ 189 w 474"/>
                <a:gd name="T7" fmla="*/ 535 h 453"/>
                <a:gd name="T8" fmla="*/ 193 w 474"/>
                <a:gd name="T9" fmla="*/ 529 h 453"/>
                <a:gd name="T10" fmla="*/ 193 w 474"/>
                <a:gd name="T11" fmla="*/ 520 h 453"/>
                <a:gd name="T12" fmla="*/ 200 w 474"/>
                <a:gd name="T13" fmla="*/ 509 h 453"/>
                <a:gd name="T14" fmla="*/ 209 w 474"/>
                <a:gd name="T15" fmla="*/ 492 h 453"/>
                <a:gd name="T16" fmla="*/ 219 w 474"/>
                <a:gd name="T17" fmla="*/ 475 h 453"/>
                <a:gd name="T18" fmla="*/ 226 w 474"/>
                <a:gd name="T19" fmla="*/ 455 h 453"/>
                <a:gd name="T20" fmla="*/ 243 w 474"/>
                <a:gd name="T21" fmla="*/ 436 h 453"/>
                <a:gd name="T22" fmla="*/ 255 w 474"/>
                <a:gd name="T23" fmla="*/ 408 h 453"/>
                <a:gd name="T24" fmla="*/ 270 w 474"/>
                <a:gd name="T25" fmla="*/ 384 h 453"/>
                <a:gd name="T26" fmla="*/ 289 w 474"/>
                <a:gd name="T27" fmla="*/ 357 h 453"/>
                <a:gd name="T28" fmla="*/ 309 w 474"/>
                <a:gd name="T29" fmla="*/ 333 h 453"/>
                <a:gd name="T30" fmla="*/ 324 w 474"/>
                <a:gd name="T31" fmla="*/ 306 h 453"/>
                <a:gd name="T32" fmla="*/ 347 w 474"/>
                <a:gd name="T33" fmla="*/ 280 h 453"/>
                <a:gd name="T34" fmla="*/ 366 w 474"/>
                <a:gd name="T35" fmla="*/ 254 h 453"/>
                <a:gd name="T36" fmla="*/ 394 w 474"/>
                <a:gd name="T37" fmla="*/ 230 h 453"/>
                <a:gd name="T38" fmla="*/ 413 w 474"/>
                <a:gd name="T39" fmla="*/ 206 h 453"/>
                <a:gd name="T40" fmla="*/ 435 w 474"/>
                <a:gd name="T41" fmla="*/ 178 h 453"/>
                <a:gd name="T42" fmla="*/ 459 w 474"/>
                <a:gd name="T43" fmla="*/ 154 h 453"/>
                <a:gd name="T44" fmla="*/ 482 w 474"/>
                <a:gd name="T45" fmla="*/ 135 h 453"/>
                <a:gd name="T46" fmla="*/ 501 w 474"/>
                <a:gd name="T47" fmla="*/ 115 h 453"/>
                <a:gd name="T48" fmla="*/ 525 w 474"/>
                <a:gd name="T49" fmla="*/ 93 h 453"/>
                <a:gd name="T50" fmla="*/ 548 w 474"/>
                <a:gd name="T51" fmla="*/ 78 h 453"/>
                <a:gd name="T52" fmla="*/ 571 w 474"/>
                <a:gd name="T53" fmla="*/ 64 h 453"/>
                <a:gd name="T54" fmla="*/ 585 w 474"/>
                <a:gd name="T55" fmla="*/ 48 h 453"/>
                <a:gd name="T56" fmla="*/ 605 w 474"/>
                <a:gd name="T57" fmla="*/ 34 h 453"/>
                <a:gd name="T58" fmla="*/ 618 w 474"/>
                <a:gd name="T59" fmla="*/ 20 h 453"/>
                <a:gd name="T60" fmla="*/ 633 w 474"/>
                <a:gd name="T61" fmla="*/ 18 h 453"/>
                <a:gd name="T62" fmla="*/ 652 w 474"/>
                <a:gd name="T63" fmla="*/ 4 h 453"/>
                <a:gd name="T64" fmla="*/ 659 w 474"/>
                <a:gd name="T65" fmla="*/ 0 h 453"/>
                <a:gd name="T66" fmla="*/ 443 w 474"/>
                <a:gd name="T67" fmla="*/ 722 h 453"/>
                <a:gd name="T68" fmla="*/ 0 w 474"/>
                <a:gd name="T69" fmla="*/ 678 h 453"/>
                <a:gd name="T70" fmla="*/ 0 w 474"/>
                <a:gd name="T71" fmla="*/ 678 h 45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74"/>
                <a:gd name="T109" fmla="*/ 0 h 453"/>
                <a:gd name="T110" fmla="*/ 474 w 474"/>
                <a:gd name="T111" fmla="*/ 453 h 45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74" h="453">
                  <a:moveTo>
                    <a:pt x="0" y="425"/>
                  </a:moveTo>
                  <a:lnTo>
                    <a:pt x="161" y="364"/>
                  </a:lnTo>
                  <a:lnTo>
                    <a:pt x="136" y="338"/>
                  </a:lnTo>
                  <a:lnTo>
                    <a:pt x="136" y="336"/>
                  </a:lnTo>
                  <a:lnTo>
                    <a:pt x="139" y="332"/>
                  </a:lnTo>
                  <a:lnTo>
                    <a:pt x="139" y="326"/>
                  </a:lnTo>
                  <a:lnTo>
                    <a:pt x="144" y="319"/>
                  </a:lnTo>
                  <a:lnTo>
                    <a:pt x="150" y="309"/>
                  </a:lnTo>
                  <a:lnTo>
                    <a:pt x="158" y="298"/>
                  </a:lnTo>
                  <a:lnTo>
                    <a:pt x="163" y="285"/>
                  </a:lnTo>
                  <a:lnTo>
                    <a:pt x="175" y="273"/>
                  </a:lnTo>
                  <a:lnTo>
                    <a:pt x="183" y="256"/>
                  </a:lnTo>
                  <a:lnTo>
                    <a:pt x="194" y="241"/>
                  </a:lnTo>
                  <a:lnTo>
                    <a:pt x="208" y="224"/>
                  </a:lnTo>
                  <a:lnTo>
                    <a:pt x="222" y="209"/>
                  </a:lnTo>
                  <a:lnTo>
                    <a:pt x="233" y="192"/>
                  </a:lnTo>
                  <a:lnTo>
                    <a:pt x="249" y="176"/>
                  </a:lnTo>
                  <a:lnTo>
                    <a:pt x="263" y="159"/>
                  </a:lnTo>
                  <a:lnTo>
                    <a:pt x="283" y="144"/>
                  </a:lnTo>
                  <a:lnTo>
                    <a:pt x="297" y="129"/>
                  </a:lnTo>
                  <a:lnTo>
                    <a:pt x="313" y="112"/>
                  </a:lnTo>
                  <a:lnTo>
                    <a:pt x="330" y="97"/>
                  </a:lnTo>
                  <a:lnTo>
                    <a:pt x="347" y="85"/>
                  </a:lnTo>
                  <a:lnTo>
                    <a:pt x="360" y="72"/>
                  </a:lnTo>
                  <a:lnTo>
                    <a:pt x="377" y="59"/>
                  </a:lnTo>
                  <a:lnTo>
                    <a:pt x="394" y="49"/>
                  </a:lnTo>
                  <a:lnTo>
                    <a:pt x="410" y="40"/>
                  </a:lnTo>
                  <a:lnTo>
                    <a:pt x="421" y="30"/>
                  </a:lnTo>
                  <a:lnTo>
                    <a:pt x="435" y="21"/>
                  </a:lnTo>
                  <a:lnTo>
                    <a:pt x="444" y="13"/>
                  </a:lnTo>
                  <a:lnTo>
                    <a:pt x="455" y="11"/>
                  </a:lnTo>
                  <a:lnTo>
                    <a:pt x="469" y="2"/>
                  </a:lnTo>
                  <a:lnTo>
                    <a:pt x="474" y="0"/>
                  </a:lnTo>
                  <a:lnTo>
                    <a:pt x="319" y="453"/>
                  </a:lnTo>
                  <a:lnTo>
                    <a:pt x="0" y="425"/>
                  </a:lnTo>
                  <a:close/>
                </a:path>
              </a:pathLst>
            </a:custGeom>
            <a:solidFill>
              <a:srgbClr val="C24D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4848" name="Freeform 77"/>
            <p:cNvSpPr>
              <a:spLocks/>
            </p:cNvSpPr>
            <p:nvPr/>
          </p:nvSpPr>
          <p:spPr bwMode="auto">
            <a:xfrm>
              <a:off x="95" y="3845"/>
              <a:ext cx="614" cy="458"/>
            </a:xfrm>
            <a:custGeom>
              <a:avLst/>
              <a:gdLst>
                <a:gd name="T0" fmla="*/ 722 w 522"/>
                <a:gd name="T1" fmla="*/ 10 h 362"/>
                <a:gd name="T2" fmla="*/ 709 w 522"/>
                <a:gd name="T3" fmla="*/ 4 h 362"/>
                <a:gd name="T4" fmla="*/ 694 w 522"/>
                <a:gd name="T5" fmla="*/ 0 h 362"/>
                <a:gd name="T6" fmla="*/ 675 w 522"/>
                <a:gd name="T7" fmla="*/ 0 h 362"/>
                <a:gd name="T8" fmla="*/ 656 w 522"/>
                <a:gd name="T9" fmla="*/ 0 h 362"/>
                <a:gd name="T10" fmla="*/ 634 w 522"/>
                <a:gd name="T11" fmla="*/ 0 h 362"/>
                <a:gd name="T12" fmla="*/ 606 w 522"/>
                <a:gd name="T13" fmla="*/ 4 h 362"/>
                <a:gd name="T14" fmla="*/ 583 w 522"/>
                <a:gd name="T15" fmla="*/ 6 h 362"/>
                <a:gd name="T16" fmla="*/ 556 w 522"/>
                <a:gd name="T17" fmla="*/ 6 h 362"/>
                <a:gd name="T18" fmla="*/ 526 w 522"/>
                <a:gd name="T19" fmla="*/ 6 h 362"/>
                <a:gd name="T20" fmla="*/ 502 w 522"/>
                <a:gd name="T21" fmla="*/ 10 h 362"/>
                <a:gd name="T22" fmla="*/ 480 w 522"/>
                <a:gd name="T23" fmla="*/ 10 h 362"/>
                <a:gd name="T24" fmla="*/ 461 w 522"/>
                <a:gd name="T25" fmla="*/ 18 h 362"/>
                <a:gd name="T26" fmla="*/ 446 w 522"/>
                <a:gd name="T27" fmla="*/ 18 h 362"/>
                <a:gd name="T28" fmla="*/ 431 w 522"/>
                <a:gd name="T29" fmla="*/ 20 h 362"/>
                <a:gd name="T30" fmla="*/ 422 w 522"/>
                <a:gd name="T31" fmla="*/ 20 h 362"/>
                <a:gd name="T32" fmla="*/ 422 w 522"/>
                <a:gd name="T33" fmla="*/ 24 h 362"/>
                <a:gd name="T34" fmla="*/ 392 w 522"/>
                <a:gd name="T35" fmla="*/ 189 h 362"/>
                <a:gd name="T36" fmla="*/ 0 w 522"/>
                <a:gd name="T37" fmla="*/ 566 h 362"/>
                <a:gd name="T38" fmla="*/ 480 w 522"/>
                <a:gd name="T39" fmla="*/ 579 h 362"/>
                <a:gd name="T40" fmla="*/ 722 w 522"/>
                <a:gd name="T41" fmla="*/ 10 h 362"/>
                <a:gd name="T42" fmla="*/ 722 w 522"/>
                <a:gd name="T43" fmla="*/ 10 h 36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522"/>
                <a:gd name="T67" fmla="*/ 0 h 362"/>
                <a:gd name="T68" fmla="*/ 522 w 522"/>
                <a:gd name="T69" fmla="*/ 362 h 36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522" h="362">
                  <a:moveTo>
                    <a:pt x="522" y="6"/>
                  </a:moveTo>
                  <a:lnTo>
                    <a:pt x="513" y="2"/>
                  </a:lnTo>
                  <a:lnTo>
                    <a:pt x="502" y="0"/>
                  </a:lnTo>
                  <a:lnTo>
                    <a:pt x="488" y="0"/>
                  </a:lnTo>
                  <a:lnTo>
                    <a:pt x="474" y="0"/>
                  </a:lnTo>
                  <a:lnTo>
                    <a:pt x="458" y="0"/>
                  </a:lnTo>
                  <a:lnTo>
                    <a:pt x="438" y="2"/>
                  </a:lnTo>
                  <a:lnTo>
                    <a:pt x="422" y="4"/>
                  </a:lnTo>
                  <a:lnTo>
                    <a:pt x="402" y="4"/>
                  </a:lnTo>
                  <a:lnTo>
                    <a:pt x="380" y="4"/>
                  </a:lnTo>
                  <a:lnTo>
                    <a:pt x="363" y="6"/>
                  </a:lnTo>
                  <a:lnTo>
                    <a:pt x="347" y="6"/>
                  </a:lnTo>
                  <a:lnTo>
                    <a:pt x="333" y="11"/>
                  </a:lnTo>
                  <a:lnTo>
                    <a:pt x="322" y="11"/>
                  </a:lnTo>
                  <a:lnTo>
                    <a:pt x="311" y="13"/>
                  </a:lnTo>
                  <a:lnTo>
                    <a:pt x="305" y="13"/>
                  </a:lnTo>
                  <a:lnTo>
                    <a:pt x="305" y="15"/>
                  </a:lnTo>
                  <a:lnTo>
                    <a:pt x="283" y="118"/>
                  </a:lnTo>
                  <a:lnTo>
                    <a:pt x="0" y="353"/>
                  </a:lnTo>
                  <a:lnTo>
                    <a:pt x="347" y="362"/>
                  </a:lnTo>
                  <a:lnTo>
                    <a:pt x="522" y="6"/>
                  </a:lnTo>
                  <a:close/>
                </a:path>
              </a:pathLst>
            </a:custGeom>
            <a:solidFill>
              <a:srgbClr val="C24D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4849" name="Freeform 78"/>
            <p:cNvSpPr>
              <a:spLocks/>
            </p:cNvSpPr>
            <p:nvPr/>
          </p:nvSpPr>
          <p:spPr bwMode="auto">
            <a:xfrm>
              <a:off x="2915" y="2016"/>
              <a:ext cx="660" cy="795"/>
            </a:xfrm>
            <a:custGeom>
              <a:avLst/>
              <a:gdLst>
                <a:gd name="T0" fmla="*/ 0 w 560"/>
                <a:gd name="T1" fmla="*/ 710 h 630"/>
                <a:gd name="T2" fmla="*/ 200 w 560"/>
                <a:gd name="T3" fmla="*/ 606 h 630"/>
                <a:gd name="T4" fmla="*/ 158 w 560"/>
                <a:gd name="T5" fmla="*/ 539 h 630"/>
                <a:gd name="T6" fmla="*/ 158 w 560"/>
                <a:gd name="T7" fmla="*/ 535 h 630"/>
                <a:gd name="T8" fmla="*/ 158 w 560"/>
                <a:gd name="T9" fmla="*/ 529 h 630"/>
                <a:gd name="T10" fmla="*/ 163 w 560"/>
                <a:gd name="T11" fmla="*/ 515 h 630"/>
                <a:gd name="T12" fmla="*/ 173 w 560"/>
                <a:gd name="T13" fmla="*/ 498 h 630"/>
                <a:gd name="T14" fmla="*/ 178 w 560"/>
                <a:gd name="T15" fmla="*/ 485 h 630"/>
                <a:gd name="T16" fmla="*/ 185 w 560"/>
                <a:gd name="T17" fmla="*/ 472 h 630"/>
                <a:gd name="T18" fmla="*/ 200 w 560"/>
                <a:gd name="T19" fmla="*/ 457 h 630"/>
                <a:gd name="T20" fmla="*/ 212 w 560"/>
                <a:gd name="T21" fmla="*/ 442 h 630"/>
                <a:gd name="T22" fmla="*/ 227 w 560"/>
                <a:gd name="T23" fmla="*/ 424 h 630"/>
                <a:gd name="T24" fmla="*/ 250 w 560"/>
                <a:gd name="T25" fmla="*/ 403 h 630"/>
                <a:gd name="T26" fmla="*/ 278 w 560"/>
                <a:gd name="T27" fmla="*/ 381 h 630"/>
                <a:gd name="T28" fmla="*/ 304 w 560"/>
                <a:gd name="T29" fmla="*/ 357 h 630"/>
                <a:gd name="T30" fmla="*/ 332 w 560"/>
                <a:gd name="T31" fmla="*/ 329 h 630"/>
                <a:gd name="T32" fmla="*/ 367 w 560"/>
                <a:gd name="T33" fmla="*/ 299 h 630"/>
                <a:gd name="T34" fmla="*/ 404 w 560"/>
                <a:gd name="T35" fmla="*/ 273 h 630"/>
                <a:gd name="T36" fmla="*/ 443 w 560"/>
                <a:gd name="T37" fmla="*/ 245 h 630"/>
                <a:gd name="T38" fmla="*/ 477 w 560"/>
                <a:gd name="T39" fmla="*/ 215 h 630"/>
                <a:gd name="T40" fmla="*/ 521 w 560"/>
                <a:gd name="T41" fmla="*/ 184 h 630"/>
                <a:gd name="T42" fmla="*/ 559 w 560"/>
                <a:gd name="T43" fmla="*/ 154 h 630"/>
                <a:gd name="T44" fmla="*/ 598 w 560"/>
                <a:gd name="T45" fmla="*/ 130 h 630"/>
                <a:gd name="T46" fmla="*/ 632 w 560"/>
                <a:gd name="T47" fmla="*/ 100 h 630"/>
                <a:gd name="T48" fmla="*/ 667 w 560"/>
                <a:gd name="T49" fmla="*/ 77 h 630"/>
                <a:gd name="T50" fmla="*/ 698 w 560"/>
                <a:gd name="T51" fmla="*/ 53 h 630"/>
                <a:gd name="T52" fmla="*/ 725 w 560"/>
                <a:gd name="T53" fmla="*/ 37 h 630"/>
                <a:gd name="T54" fmla="*/ 744 w 560"/>
                <a:gd name="T55" fmla="*/ 19 h 630"/>
                <a:gd name="T56" fmla="*/ 763 w 560"/>
                <a:gd name="T57" fmla="*/ 10 h 630"/>
                <a:gd name="T58" fmla="*/ 775 w 560"/>
                <a:gd name="T59" fmla="*/ 0 h 630"/>
                <a:gd name="T60" fmla="*/ 778 w 560"/>
                <a:gd name="T61" fmla="*/ 0 h 630"/>
                <a:gd name="T62" fmla="*/ 486 w 560"/>
                <a:gd name="T63" fmla="*/ 1003 h 630"/>
                <a:gd name="T64" fmla="*/ 0 w 560"/>
                <a:gd name="T65" fmla="*/ 710 h 630"/>
                <a:gd name="T66" fmla="*/ 0 w 560"/>
                <a:gd name="T67" fmla="*/ 710 h 63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60"/>
                <a:gd name="T103" fmla="*/ 0 h 630"/>
                <a:gd name="T104" fmla="*/ 560 w 560"/>
                <a:gd name="T105" fmla="*/ 630 h 63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60" h="630">
                  <a:moveTo>
                    <a:pt x="0" y="446"/>
                  </a:moveTo>
                  <a:lnTo>
                    <a:pt x="144" y="380"/>
                  </a:lnTo>
                  <a:lnTo>
                    <a:pt x="114" y="338"/>
                  </a:lnTo>
                  <a:lnTo>
                    <a:pt x="114" y="336"/>
                  </a:lnTo>
                  <a:lnTo>
                    <a:pt x="114" y="332"/>
                  </a:lnTo>
                  <a:lnTo>
                    <a:pt x="117" y="323"/>
                  </a:lnTo>
                  <a:lnTo>
                    <a:pt x="125" y="313"/>
                  </a:lnTo>
                  <a:lnTo>
                    <a:pt x="128" y="304"/>
                  </a:lnTo>
                  <a:lnTo>
                    <a:pt x="133" y="296"/>
                  </a:lnTo>
                  <a:lnTo>
                    <a:pt x="144" y="287"/>
                  </a:lnTo>
                  <a:lnTo>
                    <a:pt x="153" y="277"/>
                  </a:lnTo>
                  <a:lnTo>
                    <a:pt x="164" y="266"/>
                  </a:lnTo>
                  <a:lnTo>
                    <a:pt x="180" y="253"/>
                  </a:lnTo>
                  <a:lnTo>
                    <a:pt x="200" y="239"/>
                  </a:lnTo>
                  <a:lnTo>
                    <a:pt x="219" y="224"/>
                  </a:lnTo>
                  <a:lnTo>
                    <a:pt x="239" y="207"/>
                  </a:lnTo>
                  <a:lnTo>
                    <a:pt x="264" y="188"/>
                  </a:lnTo>
                  <a:lnTo>
                    <a:pt x="291" y="171"/>
                  </a:lnTo>
                  <a:lnTo>
                    <a:pt x="319" y="154"/>
                  </a:lnTo>
                  <a:lnTo>
                    <a:pt x="344" y="135"/>
                  </a:lnTo>
                  <a:lnTo>
                    <a:pt x="375" y="116"/>
                  </a:lnTo>
                  <a:lnTo>
                    <a:pt x="402" y="97"/>
                  </a:lnTo>
                  <a:lnTo>
                    <a:pt x="430" y="82"/>
                  </a:lnTo>
                  <a:lnTo>
                    <a:pt x="455" y="63"/>
                  </a:lnTo>
                  <a:lnTo>
                    <a:pt x="480" y="48"/>
                  </a:lnTo>
                  <a:lnTo>
                    <a:pt x="502" y="33"/>
                  </a:lnTo>
                  <a:lnTo>
                    <a:pt x="522" y="23"/>
                  </a:lnTo>
                  <a:lnTo>
                    <a:pt x="535" y="12"/>
                  </a:lnTo>
                  <a:lnTo>
                    <a:pt x="549" y="6"/>
                  </a:lnTo>
                  <a:lnTo>
                    <a:pt x="558" y="0"/>
                  </a:lnTo>
                  <a:lnTo>
                    <a:pt x="560" y="0"/>
                  </a:lnTo>
                  <a:lnTo>
                    <a:pt x="350" y="630"/>
                  </a:lnTo>
                  <a:lnTo>
                    <a:pt x="0" y="446"/>
                  </a:lnTo>
                  <a:close/>
                </a:path>
              </a:pathLst>
            </a:custGeom>
            <a:solidFill>
              <a:srgbClr val="C24D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grpSp>
          <p:nvGrpSpPr>
            <p:cNvPr id="34850" name="Group 79"/>
            <p:cNvGrpSpPr>
              <a:grpSpLocks/>
            </p:cNvGrpSpPr>
            <p:nvPr/>
          </p:nvGrpSpPr>
          <p:grpSpPr bwMode="auto">
            <a:xfrm>
              <a:off x="365" y="628"/>
              <a:ext cx="5299" cy="3692"/>
              <a:chOff x="365" y="628"/>
              <a:chExt cx="5299" cy="3692"/>
            </a:xfrm>
          </p:grpSpPr>
          <p:sp>
            <p:nvSpPr>
              <p:cNvPr id="34892" name="Freeform 80"/>
              <p:cNvSpPr>
                <a:spLocks/>
              </p:cNvSpPr>
              <p:nvPr/>
            </p:nvSpPr>
            <p:spPr bwMode="auto">
              <a:xfrm>
                <a:off x="4347" y="776"/>
                <a:ext cx="611" cy="620"/>
              </a:xfrm>
              <a:custGeom>
                <a:avLst/>
                <a:gdLst>
                  <a:gd name="T0" fmla="*/ 188 w 519"/>
                  <a:gd name="T1" fmla="*/ 0 h 492"/>
                  <a:gd name="T2" fmla="*/ 185 w 519"/>
                  <a:gd name="T3" fmla="*/ 0 h 492"/>
                  <a:gd name="T4" fmla="*/ 185 w 519"/>
                  <a:gd name="T5" fmla="*/ 13 h 492"/>
                  <a:gd name="T6" fmla="*/ 180 w 519"/>
                  <a:gd name="T7" fmla="*/ 30 h 492"/>
                  <a:gd name="T8" fmla="*/ 180 w 519"/>
                  <a:gd name="T9" fmla="*/ 49 h 492"/>
                  <a:gd name="T10" fmla="*/ 178 w 519"/>
                  <a:gd name="T11" fmla="*/ 60 h 492"/>
                  <a:gd name="T12" fmla="*/ 173 w 519"/>
                  <a:gd name="T13" fmla="*/ 73 h 492"/>
                  <a:gd name="T14" fmla="*/ 173 w 519"/>
                  <a:gd name="T15" fmla="*/ 87 h 492"/>
                  <a:gd name="T16" fmla="*/ 173 w 519"/>
                  <a:gd name="T17" fmla="*/ 100 h 492"/>
                  <a:gd name="T18" fmla="*/ 165 w 519"/>
                  <a:gd name="T19" fmla="*/ 110 h 492"/>
                  <a:gd name="T20" fmla="*/ 165 w 519"/>
                  <a:gd name="T21" fmla="*/ 123 h 492"/>
                  <a:gd name="T22" fmla="*/ 162 w 519"/>
                  <a:gd name="T23" fmla="*/ 136 h 492"/>
                  <a:gd name="T24" fmla="*/ 158 w 519"/>
                  <a:gd name="T25" fmla="*/ 151 h 492"/>
                  <a:gd name="T26" fmla="*/ 150 w 519"/>
                  <a:gd name="T27" fmla="*/ 158 h 492"/>
                  <a:gd name="T28" fmla="*/ 142 w 519"/>
                  <a:gd name="T29" fmla="*/ 170 h 492"/>
                  <a:gd name="T30" fmla="*/ 131 w 519"/>
                  <a:gd name="T31" fmla="*/ 184 h 492"/>
                  <a:gd name="T32" fmla="*/ 119 w 519"/>
                  <a:gd name="T33" fmla="*/ 200 h 492"/>
                  <a:gd name="T34" fmla="*/ 104 w 519"/>
                  <a:gd name="T35" fmla="*/ 214 h 492"/>
                  <a:gd name="T36" fmla="*/ 93 w 519"/>
                  <a:gd name="T37" fmla="*/ 231 h 492"/>
                  <a:gd name="T38" fmla="*/ 80 w 519"/>
                  <a:gd name="T39" fmla="*/ 244 h 492"/>
                  <a:gd name="T40" fmla="*/ 69 w 519"/>
                  <a:gd name="T41" fmla="*/ 261 h 492"/>
                  <a:gd name="T42" fmla="*/ 54 w 519"/>
                  <a:gd name="T43" fmla="*/ 275 h 492"/>
                  <a:gd name="T44" fmla="*/ 39 w 519"/>
                  <a:gd name="T45" fmla="*/ 285 h 492"/>
                  <a:gd name="T46" fmla="*/ 26 w 519"/>
                  <a:gd name="T47" fmla="*/ 299 h 492"/>
                  <a:gd name="T48" fmla="*/ 19 w 519"/>
                  <a:gd name="T49" fmla="*/ 311 h 492"/>
                  <a:gd name="T50" fmla="*/ 5 w 519"/>
                  <a:gd name="T51" fmla="*/ 325 h 492"/>
                  <a:gd name="T52" fmla="*/ 0 w 519"/>
                  <a:gd name="T53" fmla="*/ 331 h 492"/>
                  <a:gd name="T54" fmla="*/ 5 w 519"/>
                  <a:gd name="T55" fmla="*/ 331 h 492"/>
                  <a:gd name="T56" fmla="*/ 19 w 519"/>
                  <a:gd name="T57" fmla="*/ 335 h 492"/>
                  <a:gd name="T58" fmla="*/ 26 w 519"/>
                  <a:gd name="T59" fmla="*/ 335 h 492"/>
                  <a:gd name="T60" fmla="*/ 42 w 519"/>
                  <a:gd name="T61" fmla="*/ 342 h 492"/>
                  <a:gd name="T62" fmla="*/ 58 w 519"/>
                  <a:gd name="T63" fmla="*/ 344 h 492"/>
                  <a:gd name="T64" fmla="*/ 78 w 519"/>
                  <a:gd name="T65" fmla="*/ 353 h 492"/>
                  <a:gd name="T66" fmla="*/ 88 w 519"/>
                  <a:gd name="T67" fmla="*/ 355 h 492"/>
                  <a:gd name="T68" fmla="*/ 104 w 519"/>
                  <a:gd name="T69" fmla="*/ 362 h 492"/>
                  <a:gd name="T70" fmla="*/ 124 w 519"/>
                  <a:gd name="T71" fmla="*/ 368 h 492"/>
                  <a:gd name="T72" fmla="*/ 139 w 519"/>
                  <a:gd name="T73" fmla="*/ 378 h 492"/>
                  <a:gd name="T74" fmla="*/ 154 w 519"/>
                  <a:gd name="T75" fmla="*/ 386 h 492"/>
                  <a:gd name="T76" fmla="*/ 170 w 519"/>
                  <a:gd name="T77" fmla="*/ 392 h 492"/>
                  <a:gd name="T78" fmla="*/ 180 w 519"/>
                  <a:gd name="T79" fmla="*/ 402 h 492"/>
                  <a:gd name="T80" fmla="*/ 197 w 519"/>
                  <a:gd name="T81" fmla="*/ 413 h 492"/>
                  <a:gd name="T82" fmla="*/ 214 w 519"/>
                  <a:gd name="T83" fmla="*/ 428 h 492"/>
                  <a:gd name="T84" fmla="*/ 238 w 519"/>
                  <a:gd name="T85" fmla="*/ 450 h 492"/>
                  <a:gd name="T86" fmla="*/ 258 w 519"/>
                  <a:gd name="T87" fmla="*/ 470 h 492"/>
                  <a:gd name="T88" fmla="*/ 277 w 519"/>
                  <a:gd name="T89" fmla="*/ 493 h 492"/>
                  <a:gd name="T90" fmla="*/ 288 w 519"/>
                  <a:gd name="T91" fmla="*/ 507 h 492"/>
                  <a:gd name="T92" fmla="*/ 299 w 519"/>
                  <a:gd name="T93" fmla="*/ 523 h 492"/>
                  <a:gd name="T94" fmla="*/ 307 w 519"/>
                  <a:gd name="T95" fmla="*/ 531 h 492"/>
                  <a:gd name="T96" fmla="*/ 312 w 519"/>
                  <a:gd name="T97" fmla="*/ 537 h 492"/>
                  <a:gd name="T98" fmla="*/ 288 w 519"/>
                  <a:gd name="T99" fmla="*/ 567 h 492"/>
                  <a:gd name="T100" fmla="*/ 307 w 519"/>
                  <a:gd name="T101" fmla="*/ 781 h 492"/>
                  <a:gd name="T102" fmla="*/ 719 w 519"/>
                  <a:gd name="T103" fmla="*/ 301 h 492"/>
                  <a:gd name="T104" fmla="*/ 487 w 519"/>
                  <a:gd name="T105" fmla="*/ 91 h 492"/>
                  <a:gd name="T106" fmla="*/ 188 w 519"/>
                  <a:gd name="T107" fmla="*/ 0 h 492"/>
                  <a:gd name="T108" fmla="*/ 188 w 519"/>
                  <a:gd name="T109" fmla="*/ 0 h 49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519"/>
                  <a:gd name="T166" fmla="*/ 0 h 492"/>
                  <a:gd name="T167" fmla="*/ 519 w 519"/>
                  <a:gd name="T168" fmla="*/ 492 h 492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519" h="492">
                    <a:moveTo>
                      <a:pt x="136" y="0"/>
                    </a:moveTo>
                    <a:lnTo>
                      <a:pt x="133" y="0"/>
                    </a:lnTo>
                    <a:lnTo>
                      <a:pt x="133" y="8"/>
                    </a:lnTo>
                    <a:lnTo>
                      <a:pt x="130" y="19"/>
                    </a:lnTo>
                    <a:lnTo>
                      <a:pt x="130" y="31"/>
                    </a:lnTo>
                    <a:lnTo>
                      <a:pt x="128" y="38"/>
                    </a:lnTo>
                    <a:lnTo>
                      <a:pt x="125" y="46"/>
                    </a:lnTo>
                    <a:lnTo>
                      <a:pt x="125" y="55"/>
                    </a:lnTo>
                    <a:lnTo>
                      <a:pt x="125" y="63"/>
                    </a:lnTo>
                    <a:lnTo>
                      <a:pt x="119" y="69"/>
                    </a:lnTo>
                    <a:lnTo>
                      <a:pt x="119" y="78"/>
                    </a:lnTo>
                    <a:lnTo>
                      <a:pt x="117" y="86"/>
                    </a:lnTo>
                    <a:lnTo>
                      <a:pt x="114" y="95"/>
                    </a:lnTo>
                    <a:lnTo>
                      <a:pt x="108" y="99"/>
                    </a:lnTo>
                    <a:lnTo>
                      <a:pt x="103" y="107"/>
                    </a:lnTo>
                    <a:lnTo>
                      <a:pt x="94" y="116"/>
                    </a:lnTo>
                    <a:lnTo>
                      <a:pt x="86" y="126"/>
                    </a:lnTo>
                    <a:lnTo>
                      <a:pt x="75" y="135"/>
                    </a:lnTo>
                    <a:lnTo>
                      <a:pt x="67" y="145"/>
                    </a:lnTo>
                    <a:lnTo>
                      <a:pt x="58" y="154"/>
                    </a:lnTo>
                    <a:lnTo>
                      <a:pt x="50" y="164"/>
                    </a:lnTo>
                    <a:lnTo>
                      <a:pt x="39" y="173"/>
                    </a:lnTo>
                    <a:lnTo>
                      <a:pt x="28" y="179"/>
                    </a:lnTo>
                    <a:lnTo>
                      <a:pt x="19" y="188"/>
                    </a:lnTo>
                    <a:lnTo>
                      <a:pt x="14" y="196"/>
                    </a:lnTo>
                    <a:lnTo>
                      <a:pt x="3" y="205"/>
                    </a:lnTo>
                    <a:lnTo>
                      <a:pt x="0" y="209"/>
                    </a:lnTo>
                    <a:lnTo>
                      <a:pt x="3" y="209"/>
                    </a:lnTo>
                    <a:lnTo>
                      <a:pt x="14" y="211"/>
                    </a:lnTo>
                    <a:lnTo>
                      <a:pt x="19" y="211"/>
                    </a:lnTo>
                    <a:lnTo>
                      <a:pt x="31" y="215"/>
                    </a:lnTo>
                    <a:lnTo>
                      <a:pt x="42" y="217"/>
                    </a:lnTo>
                    <a:lnTo>
                      <a:pt x="56" y="222"/>
                    </a:lnTo>
                    <a:lnTo>
                      <a:pt x="64" y="224"/>
                    </a:lnTo>
                    <a:lnTo>
                      <a:pt x="75" y="228"/>
                    </a:lnTo>
                    <a:lnTo>
                      <a:pt x="89" y="232"/>
                    </a:lnTo>
                    <a:lnTo>
                      <a:pt x="100" y="238"/>
                    </a:lnTo>
                    <a:lnTo>
                      <a:pt x="111" y="243"/>
                    </a:lnTo>
                    <a:lnTo>
                      <a:pt x="122" y="247"/>
                    </a:lnTo>
                    <a:lnTo>
                      <a:pt x="130" y="253"/>
                    </a:lnTo>
                    <a:lnTo>
                      <a:pt x="142" y="260"/>
                    </a:lnTo>
                    <a:lnTo>
                      <a:pt x="155" y="270"/>
                    </a:lnTo>
                    <a:lnTo>
                      <a:pt x="172" y="283"/>
                    </a:lnTo>
                    <a:lnTo>
                      <a:pt x="186" y="296"/>
                    </a:lnTo>
                    <a:lnTo>
                      <a:pt x="200" y="310"/>
                    </a:lnTo>
                    <a:lnTo>
                      <a:pt x="208" y="319"/>
                    </a:lnTo>
                    <a:lnTo>
                      <a:pt x="216" y="329"/>
                    </a:lnTo>
                    <a:lnTo>
                      <a:pt x="222" y="334"/>
                    </a:lnTo>
                    <a:lnTo>
                      <a:pt x="225" y="338"/>
                    </a:lnTo>
                    <a:lnTo>
                      <a:pt x="208" y="357"/>
                    </a:lnTo>
                    <a:lnTo>
                      <a:pt x="222" y="492"/>
                    </a:lnTo>
                    <a:lnTo>
                      <a:pt x="519" y="190"/>
                    </a:lnTo>
                    <a:lnTo>
                      <a:pt x="352" y="57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C24D4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93" name="Freeform 81"/>
              <p:cNvSpPr>
                <a:spLocks/>
              </p:cNvSpPr>
              <p:nvPr/>
            </p:nvSpPr>
            <p:spPr bwMode="auto">
              <a:xfrm>
                <a:off x="5026" y="1291"/>
                <a:ext cx="570" cy="460"/>
              </a:xfrm>
              <a:custGeom>
                <a:avLst/>
                <a:gdLst>
                  <a:gd name="T0" fmla="*/ 335 w 483"/>
                  <a:gd name="T1" fmla="*/ 0 h 365"/>
                  <a:gd name="T2" fmla="*/ 340 w 483"/>
                  <a:gd name="T3" fmla="*/ 6 h 365"/>
                  <a:gd name="T4" fmla="*/ 348 w 483"/>
                  <a:gd name="T5" fmla="*/ 13 h 365"/>
                  <a:gd name="T6" fmla="*/ 363 w 483"/>
                  <a:gd name="T7" fmla="*/ 26 h 365"/>
                  <a:gd name="T8" fmla="*/ 374 w 483"/>
                  <a:gd name="T9" fmla="*/ 40 h 365"/>
                  <a:gd name="T10" fmla="*/ 394 w 483"/>
                  <a:gd name="T11" fmla="*/ 60 h 365"/>
                  <a:gd name="T12" fmla="*/ 405 w 483"/>
                  <a:gd name="T13" fmla="*/ 76 h 365"/>
                  <a:gd name="T14" fmla="*/ 428 w 483"/>
                  <a:gd name="T15" fmla="*/ 100 h 365"/>
                  <a:gd name="T16" fmla="*/ 448 w 483"/>
                  <a:gd name="T17" fmla="*/ 121 h 365"/>
                  <a:gd name="T18" fmla="*/ 471 w 483"/>
                  <a:gd name="T19" fmla="*/ 145 h 365"/>
                  <a:gd name="T20" fmla="*/ 490 w 483"/>
                  <a:gd name="T21" fmla="*/ 170 h 365"/>
                  <a:gd name="T22" fmla="*/ 510 w 483"/>
                  <a:gd name="T23" fmla="*/ 197 h 365"/>
                  <a:gd name="T24" fmla="*/ 533 w 483"/>
                  <a:gd name="T25" fmla="*/ 224 h 365"/>
                  <a:gd name="T26" fmla="*/ 553 w 483"/>
                  <a:gd name="T27" fmla="*/ 248 h 365"/>
                  <a:gd name="T28" fmla="*/ 568 w 483"/>
                  <a:gd name="T29" fmla="*/ 279 h 365"/>
                  <a:gd name="T30" fmla="*/ 588 w 483"/>
                  <a:gd name="T31" fmla="*/ 305 h 365"/>
                  <a:gd name="T32" fmla="*/ 603 w 483"/>
                  <a:gd name="T33" fmla="*/ 331 h 365"/>
                  <a:gd name="T34" fmla="*/ 614 w 483"/>
                  <a:gd name="T35" fmla="*/ 359 h 365"/>
                  <a:gd name="T36" fmla="*/ 623 w 483"/>
                  <a:gd name="T37" fmla="*/ 383 h 365"/>
                  <a:gd name="T38" fmla="*/ 634 w 483"/>
                  <a:gd name="T39" fmla="*/ 410 h 365"/>
                  <a:gd name="T40" fmla="*/ 642 w 483"/>
                  <a:gd name="T41" fmla="*/ 432 h 365"/>
                  <a:gd name="T42" fmla="*/ 649 w 483"/>
                  <a:gd name="T43" fmla="*/ 456 h 365"/>
                  <a:gd name="T44" fmla="*/ 653 w 483"/>
                  <a:gd name="T45" fmla="*/ 476 h 365"/>
                  <a:gd name="T46" fmla="*/ 657 w 483"/>
                  <a:gd name="T47" fmla="*/ 500 h 365"/>
                  <a:gd name="T48" fmla="*/ 660 w 483"/>
                  <a:gd name="T49" fmla="*/ 513 h 365"/>
                  <a:gd name="T50" fmla="*/ 664 w 483"/>
                  <a:gd name="T51" fmla="*/ 531 h 365"/>
                  <a:gd name="T52" fmla="*/ 664 w 483"/>
                  <a:gd name="T53" fmla="*/ 543 h 365"/>
                  <a:gd name="T54" fmla="*/ 668 w 483"/>
                  <a:gd name="T55" fmla="*/ 557 h 365"/>
                  <a:gd name="T56" fmla="*/ 668 w 483"/>
                  <a:gd name="T57" fmla="*/ 573 h 365"/>
                  <a:gd name="T58" fmla="*/ 673 w 483"/>
                  <a:gd name="T59" fmla="*/ 580 h 365"/>
                  <a:gd name="T60" fmla="*/ 374 w 483"/>
                  <a:gd name="T61" fmla="*/ 580 h 365"/>
                  <a:gd name="T62" fmla="*/ 0 w 483"/>
                  <a:gd name="T63" fmla="*/ 422 h 365"/>
                  <a:gd name="T64" fmla="*/ 335 w 483"/>
                  <a:gd name="T65" fmla="*/ 0 h 365"/>
                  <a:gd name="T66" fmla="*/ 335 w 483"/>
                  <a:gd name="T67" fmla="*/ 0 h 36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483"/>
                  <a:gd name="T103" fmla="*/ 0 h 365"/>
                  <a:gd name="T104" fmla="*/ 483 w 483"/>
                  <a:gd name="T105" fmla="*/ 365 h 36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483" h="365">
                    <a:moveTo>
                      <a:pt x="241" y="0"/>
                    </a:moveTo>
                    <a:lnTo>
                      <a:pt x="244" y="4"/>
                    </a:lnTo>
                    <a:lnTo>
                      <a:pt x="250" y="8"/>
                    </a:lnTo>
                    <a:lnTo>
                      <a:pt x="261" y="17"/>
                    </a:lnTo>
                    <a:lnTo>
                      <a:pt x="269" y="25"/>
                    </a:lnTo>
                    <a:lnTo>
                      <a:pt x="283" y="38"/>
                    </a:lnTo>
                    <a:lnTo>
                      <a:pt x="291" y="48"/>
                    </a:lnTo>
                    <a:lnTo>
                      <a:pt x="308" y="63"/>
                    </a:lnTo>
                    <a:lnTo>
                      <a:pt x="322" y="76"/>
                    </a:lnTo>
                    <a:lnTo>
                      <a:pt x="338" y="91"/>
                    </a:lnTo>
                    <a:lnTo>
                      <a:pt x="352" y="107"/>
                    </a:lnTo>
                    <a:lnTo>
                      <a:pt x="366" y="124"/>
                    </a:lnTo>
                    <a:lnTo>
                      <a:pt x="383" y="141"/>
                    </a:lnTo>
                    <a:lnTo>
                      <a:pt x="397" y="156"/>
                    </a:lnTo>
                    <a:lnTo>
                      <a:pt x="408" y="175"/>
                    </a:lnTo>
                    <a:lnTo>
                      <a:pt x="422" y="192"/>
                    </a:lnTo>
                    <a:lnTo>
                      <a:pt x="433" y="209"/>
                    </a:lnTo>
                    <a:lnTo>
                      <a:pt x="441" y="226"/>
                    </a:lnTo>
                    <a:lnTo>
                      <a:pt x="447" y="241"/>
                    </a:lnTo>
                    <a:lnTo>
                      <a:pt x="455" y="258"/>
                    </a:lnTo>
                    <a:lnTo>
                      <a:pt x="461" y="272"/>
                    </a:lnTo>
                    <a:lnTo>
                      <a:pt x="466" y="287"/>
                    </a:lnTo>
                    <a:lnTo>
                      <a:pt x="469" y="300"/>
                    </a:lnTo>
                    <a:lnTo>
                      <a:pt x="472" y="315"/>
                    </a:lnTo>
                    <a:lnTo>
                      <a:pt x="474" y="323"/>
                    </a:lnTo>
                    <a:lnTo>
                      <a:pt x="477" y="334"/>
                    </a:lnTo>
                    <a:lnTo>
                      <a:pt x="477" y="342"/>
                    </a:lnTo>
                    <a:lnTo>
                      <a:pt x="480" y="351"/>
                    </a:lnTo>
                    <a:lnTo>
                      <a:pt x="480" y="361"/>
                    </a:lnTo>
                    <a:lnTo>
                      <a:pt x="483" y="365"/>
                    </a:lnTo>
                    <a:lnTo>
                      <a:pt x="269" y="365"/>
                    </a:lnTo>
                    <a:lnTo>
                      <a:pt x="0" y="266"/>
                    </a:lnTo>
                    <a:lnTo>
                      <a:pt x="241" y="0"/>
                    </a:lnTo>
                    <a:close/>
                  </a:path>
                </a:pathLst>
              </a:custGeom>
              <a:solidFill>
                <a:srgbClr val="C24D4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94" name="Freeform 82"/>
              <p:cNvSpPr>
                <a:spLocks/>
              </p:cNvSpPr>
              <p:nvPr/>
            </p:nvSpPr>
            <p:spPr bwMode="auto">
              <a:xfrm>
                <a:off x="3588" y="2325"/>
                <a:ext cx="1020" cy="384"/>
              </a:xfrm>
              <a:custGeom>
                <a:avLst/>
                <a:gdLst>
                  <a:gd name="T0" fmla="*/ 1201 w 866"/>
                  <a:gd name="T1" fmla="*/ 442 h 304"/>
                  <a:gd name="T2" fmla="*/ 1197 w 866"/>
                  <a:gd name="T3" fmla="*/ 438 h 304"/>
                  <a:gd name="T4" fmla="*/ 1186 w 866"/>
                  <a:gd name="T5" fmla="*/ 438 h 304"/>
                  <a:gd name="T6" fmla="*/ 1163 w 866"/>
                  <a:gd name="T7" fmla="*/ 438 h 304"/>
                  <a:gd name="T8" fmla="*/ 1140 w 866"/>
                  <a:gd name="T9" fmla="*/ 438 h 304"/>
                  <a:gd name="T10" fmla="*/ 1125 w 866"/>
                  <a:gd name="T11" fmla="*/ 436 h 304"/>
                  <a:gd name="T12" fmla="*/ 1108 w 866"/>
                  <a:gd name="T13" fmla="*/ 436 h 304"/>
                  <a:gd name="T14" fmla="*/ 1086 w 866"/>
                  <a:gd name="T15" fmla="*/ 436 h 304"/>
                  <a:gd name="T16" fmla="*/ 1071 w 866"/>
                  <a:gd name="T17" fmla="*/ 436 h 304"/>
                  <a:gd name="T18" fmla="*/ 1052 w 866"/>
                  <a:gd name="T19" fmla="*/ 436 h 304"/>
                  <a:gd name="T20" fmla="*/ 1032 w 866"/>
                  <a:gd name="T21" fmla="*/ 436 h 304"/>
                  <a:gd name="T22" fmla="*/ 1008 w 866"/>
                  <a:gd name="T23" fmla="*/ 438 h 304"/>
                  <a:gd name="T24" fmla="*/ 989 w 866"/>
                  <a:gd name="T25" fmla="*/ 442 h 304"/>
                  <a:gd name="T26" fmla="*/ 962 w 866"/>
                  <a:gd name="T27" fmla="*/ 442 h 304"/>
                  <a:gd name="T28" fmla="*/ 939 w 866"/>
                  <a:gd name="T29" fmla="*/ 445 h 304"/>
                  <a:gd name="T30" fmla="*/ 918 w 866"/>
                  <a:gd name="T31" fmla="*/ 448 h 304"/>
                  <a:gd name="T32" fmla="*/ 894 w 866"/>
                  <a:gd name="T33" fmla="*/ 451 h 304"/>
                  <a:gd name="T34" fmla="*/ 869 w 866"/>
                  <a:gd name="T35" fmla="*/ 455 h 304"/>
                  <a:gd name="T36" fmla="*/ 848 w 866"/>
                  <a:gd name="T37" fmla="*/ 459 h 304"/>
                  <a:gd name="T38" fmla="*/ 824 w 866"/>
                  <a:gd name="T39" fmla="*/ 462 h 304"/>
                  <a:gd name="T40" fmla="*/ 809 w 866"/>
                  <a:gd name="T41" fmla="*/ 469 h 304"/>
                  <a:gd name="T42" fmla="*/ 786 w 866"/>
                  <a:gd name="T43" fmla="*/ 469 h 304"/>
                  <a:gd name="T44" fmla="*/ 770 w 866"/>
                  <a:gd name="T45" fmla="*/ 472 h 304"/>
                  <a:gd name="T46" fmla="*/ 755 w 866"/>
                  <a:gd name="T47" fmla="*/ 475 h 304"/>
                  <a:gd name="T48" fmla="*/ 743 w 866"/>
                  <a:gd name="T49" fmla="*/ 479 h 304"/>
                  <a:gd name="T50" fmla="*/ 724 w 866"/>
                  <a:gd name="T51" fmla="*/ 481 h 304"/>
                  <a:gd name="T52" fmla="*/ 720 w 866"/>
                  <a:gd name="T53" fmla="*/ 485 h 304"/>
                  <a:gd name="T54" fmla="*/ 713 w 866"/>
                  <a:gd name="T55" fmla="*/ 481 h 304"/>
                  <a:gd name="T56" fmla="*/ 697 w 866"/>
                  <a:gd name="T57" fmla="*/ 475 h 304"/>
                  <a:gd name="T58" fmla="*/ 681 w 866"/>
                  <a:gd name="T59" fmla="*/ 472 h 304"/>
                  <a:gd name="T60" fmla="*/ 670 w 866"/>
                  <a:gd name="T61" fmla="*/ 469 h 304"/>
                  <a:gd name="T62" fmla="*/ 655 w 866"/>
                  <a:gd name="T63" fmla="*/ 462 h 304"/>
                  <a:gd name="T64" fmla="*/ 640 w 866"/>
                  <a:gd name="T65" fmla="*/ 459 h 304"/>
                  <a:gd name="T66" fmla="*/ 616 w 866"/>
                  <a:gd name="T67" fmla="*/ 451 h 304"/>
                  <a:gd name="T68" fmla="*/ 594 w 866"/>
                  <a:gd name="T69" fmla="*/ 448 h 304"/>
                  <a:gd name="T70" fmla="*/ 570 w 866"/>
                  <a:gd name="T71" fmla="*/ 442 h 304"/>
                  <a:gd name="T72" fmla="*/ 544 w 866"/>
                  <a:gd name="T73" fmla="*/ 438 h 304"/>
                  <a:gd name="T74" fmla="*/ 516 w 866"/>
                  <a:gd name="T75" fmla="*/ 432 h 304"/>
                  <a:gd name="T76" fmla="*/ 485 w 866"/>
                  <a:gd name="T77" fmla="*/ 432 h 304"/>
                  <a:gd name="T78" fmla="*/ 455 w 866"/>
                  <a:gd name="T79" fmla="*/ 424 h 304"/>
                  <a:gd name="T80" fmla="*/ 424 w 866"/>
                  <a:gd name="T81" fmla="*/ 424 h 304"/>
                  <a:gd name="T82" fmla="*/ 390 w 866"/>
                  <a:gd name="T83" fmla="*/ 421 h 304"/>
                  <a:gd name="T84" fmla="*/ 356 w 866"/>
                  <a:gd name="T85" fmla="*/ 421 h 304"/>
                  <a:gd name="T86" fmla="*/ 317 w 866"/>
                  <a:gd name="T87" fmla="*/ 421 h 304"/>
                  <a:gd name="T88" fmla="*/ 282 w 866"/>
                  <a:gd name="T89" fmla="*/ 421 h 304"/>
                  <a:gd name="T90" fmla="*/ 243 w 866"/>
                  <a:gd name="T91" fmla="*/ 421 h 304"/>
                  <a:gd name="T92" fmla="*/ 208 w 866"/>
                  <a:gd name="T93" fmla="*/ 421 h 304"/>
                  <a:gd name="T94" fmla="*/ 173 w 866"/>
                  <a:gd name="T95" fmla="*/ 424 h 304"/>
                  <a:gd name="T96" fmla="*/ 147 w 866"/>
                  <a:gd name="T97" fmla="*/ 428 h 304"/>
                  <a:gd name="T98" fmla="*/ 112 w 866"/>
                  <a:gd name="T99" fmla="*/ 428 h 304"/>
                  <a:gd name="T100" fmla="*/ 86 w 866"/>
                  <a:gd name="T101" fmla="*/ 432 h 304"/>
                  <a:gd name="T102" fmla="*/ 62 w 866"/>
                  <a:gd name="T103" fmla="*/ 432 h 304"/>
                  <a:gd name="T104" fmla="*/ 44 w 866"/>
                  <a:gd name="T105" fmla="*/ 436 h 304"/>
                  <a:gd name="T106" fmla="*/ 24 w 866"/>
                  <a:gd name="T107" fmla="*/ 438 h 304"/>
                  <a:gd name="T108" fmla="*/ 13 w 866"/>
                  <a:gd name="T109" fmla="*/ 438 h 304"/>
                  <a:gd name="T110" fmla="*/ 0 w 866"/>
                  <a:gd name="T111" fmla="*/ 442 h 304"/>
                  <a:gd name="T112" fmla="*/ 232 w 866"/>
                  <a:gd name="T113" fmla="*/ 0 h 304"/>
                  <a:gd name="T114" fmla="*/ 1201 w 866"/>
                  <a:gd name="T115" fmla="*/ 364 h 304"/>
                  <a:gd name="T116" fmla="*/ 1201 w 866"/>
                  <a:gd name="T117" fmla="*/ 442 h 304"/>
                  <a:gd name="T118" fmla="*/ 1201 w 866"/>
                  <a:gd name="T119" fmla="*/ 442 h 304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866"/>
                  <a:gd name="T181" fmla="*/ 0 h 304"/>
                  <a:gd name="T182" fmla="*/ 866 w 866"/>
                  <a:gd name="T183" fmla="*/ 304 h 304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866" h="304">
                    <a:moveTo>
                      <a:pt x="866" y="277"/>
                    </a:moveTo>
                    <a:lnTo>
                      <a:pt x="863" y="275"/>
                    </a:lnTo>
                    <a:lnTo>
                      <a:pt x="855" y="275"/>
                    </a:lnTo>
                    <a:lnTo>
                      <a:pt x="838" y="275"/>
                    </a:lnTo>
                    <a:lnTo>
                      <a:pt x="822" y="275"/>
                    </a:lnTo>
                    <a:lnTo>
                      <a:pt x="811" y="273"/>
                    </a:lnTo>
                    <a:lnTo>
                      <a:pt x="799" y="273"/>
                    </a:lnTo>
                    <a:lnTo>
                      <a:pt x="783" y="273"/>
                    </a:lnTo>
                    <a:lnTo>
                      <a:pt x="772" y="273"/>
                    </a:lnTo>
                    <a:lnTo>
                      <a:pt x="758" y="273"/>
                    </a:lnTo>
                    <a:lnTo>
                      <a:pt x="744" y="273"/>
                    </a:lnTo>
                    <a:lnTo>
                      <a:pt x="727" y="275"/>
                    </a:lnTo>
                    <a:lnTo>
                      <a:pt x="713" y="277"/>
                    </a:lnTo>
                    <a:lnTo>
                      <a:pt x="694" y="277"/>
                    </a:lnTo>
                    <a:lnTo>
                      <a:pt x="677" y="279"/>
                    </a:lnTo>
                    <a:lnTo>
                      <a:pt x="661" y="281"/>
                    </a:lnTo>
                    <a:lnTo>
                      <a:pt x="644" y="283"/>
                    </a:lnTo>
                    <a:lnTo>
                      <a:pt x="627" y="285"/>
                    </a:lnTo>
                    <a:lnTo>
                      <a:pt x="611" y="287"/>
                    </a:lnTo>
                    <a:lnTo>
                      <a:pt x="594" y="290"/>
                    </a:lnTo>
                    <a:lnTo>
                      <a:pt x="583" y="294"/>
                    </a:lnTo>
                    <a:lnTo>
                      <a:pt x="566" y="294"/>
                    </a:lnTo>
                    <a:lnTo>
                      <a:pt x="555" y="296"/>
                    </a:lnTo>
                    <a:lnTo>
                      <a:pt x="544" y="298"/>
                    </a:lnTo>
                    <a:lnTo>
                      <a:pt x="536" y="300"/>
                    </a:lnTo>
                    <a:lnTo>
                      <a:pt x="522" y="302"/>
                    </a:lnTo>
                    <a:lnTo>
                      <a:pt x="519" y="304"/>
                    </a:lnTo>
                    <a:lnTo>
                      <a:pt x="514" y="302"/>
                    </a:lnTo>
                    <a:lnTo>
                      <a:pt x="503" y="298"/>
                    </a:lnTo>
                    <a:lnTo>
                      <a:pt x="491" y="296"/>
                    </a:lnTo>
                    <a:lnTo>
                      <a:pt x="483" y="294"/>
                    </a:lnTo>
                    <a:lnTo>
                      <a:pt x="472" y="290"/>
                    </a:lnTo>
                    <a:lnTo>
                      <a:pt x="461" y="287"/>
                    </a:lnTo>
                    <a:lnTo>
                      <a:pt x="444" y="283"/>
                    </a:lnTo>
                    <a:lnTo>
                      <a:pt x="428" y="281"/>
                    </a:lnTo>
                    <a:lnTo>
                      <a:pt x="411" y="277"/>
                    </a:lnTo>
                    <a:lnTo>
                      <a:pt x="392" y="275"/>
                    </a:lnTo>
                    <a:lnTo>
                      <a:pt x="372" y="271"/>
                    </a:lnTo>
                    <a:lnTo>
                      <a:pt x="350" y="271"/>
                    </a:lnTo>
                    <a:lnTo>
                      <a:pt x="328" y="266"/>
                    </a:lnTo>
                    <a:lnTo>
                      <a:pt x="306" y="266"/>
                    </a:lnTo>
                    <a:lnTo>
                      <a:pt x="281" y="264"/>
                    </a:lnTo>
                    <a:lnTo>
                      <a:pt x="256" y="264"/>
                    </a:lnTo>
                    <a:lnTo>
                      <a:pt x="228" y="264"/>
                    </a:lnTo>
                    <a:lnTo>
                      <a:pt x="203" y="264"/>
                    </a:lnTo>
                    <a:lnTo>
                      <a:pt x="175" y="264"/>
                    </a:lnTo>
                    <a:lnTo>
                      <a:pt x="150" y="264"/>
                    </a:lnTo>
                    <a:lnTo>
                      <a:pt x="125" y="266"/>
                    </a:lnTo>
                    <a:lnTo>
                      <a:pt x="106" y="268"/>
                    </a:lnTo>
                    <a:lnTo>
                      <a:pt x="81" y="268"/>
                    </a:lnTo>
                    <a:lnTo>
                      <a:pt x="62" y="271"/>
                    </a:lnTo>
                    <a:lnTo>
                      <a:pt x="45" y="271"/>
                    </a:lnTo>
                    <a:lnTo>
                      <a:pt x="31" y="273"/>
                    </a:lnTo>
                    <a:lnTo>
                      <a:pt x="17" y="275"/>
                    </a:lnTo>
                    <a:lnTo>
                      <a:pt x="9" y="275"/>
                    </a:lnTo>
                    <a:lnTo>
                      <a:pt x="0" y="277"/>
                    </a:lnTo>
                    <a:lnTo>
                      <a:pt x="167" y="0"/>
                    </a:lnTo>
                    <a:lnTo>
                      <a:pt x="866" y="228"/>
                    </a:lnTo>
                    <a:lnTo>
                      <a:pt x="866" y="277"/>
                    </a:lnTo>
                    <a:close/>
                  </a:path>
                </a:pathLst>
              </a:custGeom>
              <a:solidFill>
                <a:srgbClr val="A64D4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95" name="Freeform 83"/>
              <p:cNvSpPr>
                <a:spLocks/>
              </p:cNvSpPr>
              <p:nvPr/>
            </p:nvSpPr>
            <p:spPr bwMode="auto">
              <a:xfrm>
                <a:off x="2373" y="3070"/>
                <a:ext cx="1277" cy="354"/>
              </a:xfrm>
              <a:custGeom>
                <a:avLst/>
                <a:gdLst>
                  <a:gd name="T0" fmla="*/ 1504 w 1084"/>
                  <a:gd name="T1" fmla="*/ 349 h 281"/>
                  <a:gd name="T2" fmla="*/ 920 w 1084"/>
                  <a:gd name="T3" fmla="*/ 446 h 281"/>
                  <a:gd name="T4" fmla="*/ 0 w 1084"/>
                  <a:gd name="T5" fmla="*/ 379 h 281"/>
                  <a:gd name="T6" fmla="*/ 376 w 1084"/>
                  <a:gd name="T7" fmla="*/ 0 h 281"/>
                  <a:gd name="T8" fmla="*/ 1504 w 1084"/>
                  <a:gd name="T9" fmla="*/ 349 h 281"/>
                  <a:gd name="T10" fmla="*/ 1504 w 1084"/>
                  <a:gd name="T11" fmla="*/ 349 h 28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84"/>
                  <a:gd name="T19" fmla="*/ 0 h 281"/>
                  <a:gd name="T20" fmla="*/ 1084 w 1084"/>
                  <a:gd name="T21" fmla="*/ 281 h 28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84" h="281">
                    <a:moveTo>
                      <a:pt x="1084" y="220"/>
                    </a:moveTo>
                    <a:lnTo>
                      <a:pt x="663" y="281"/>
                    </a:lnTo>
                    <a:lnTo>
                      <a:pt x="0" y="239"/>
                    </a:lnTo>
                    <a:lnTo>
                      <a:pt x="271" y="0"/>
                    </a:lnTo>
                    <a:lnTo>
                      <a:pt x="1084" y="220"/>
                    </a:lnTo>
                    <a:close/>
                  </a:path>
                </a:pathLst>
              </a:custGeom>
              <a:solidFill>
                <a:srgbClr val="A64D4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96" name="Freeform 84"/>
              <p:cNvSpPr>
                <a:spLocks/>
              </p:cNvSpPr>
              <p:nvPr/>
            </p:nvSpPr>
            <p:spPr bwMode="auto">
              <a:xfrm>
                <a:off x="1542" y="3628"/>
                <a:ext cx="1121" cy="253"/>
              </a:xfrm>
              <a:custGeom>
                <a:avLst/>
                <a:gdLst>
                  <a:gd name="T0" fmla="*/ 1321 w 951"/>
                  <a:gd name="T1" fmla="*/ 301 h 201"/>
                  <a:gd name="T2" fmla="*/ 856 w 951"/>
                  <a:gd name="T3" fmla="*/ 318 h 201"/>
                  <a:gd name="T4" fmla="*/ 0 w 951"/>
                  <a:gd name="T5" fmla="*/ 318 h 201"/>
                  <a:gd name="T6" fmla="*/ 100 w 951"/>
                  <a:gd name="T7" fmla="*/ 0 h 201"/>
                  <a:gd name="T8" fmla="*/ 1172 w 951"/>
                  <a:gd name="T9" fmla="*/ 204 h 201"/>
                  <a:gd name="T10" fmla="*/ 1321 w 951"/>
                  <a:gd name="T11" fmla="*/ 301 h 201"/>
                  <a:gd name="T12" fmla="*/ 1321 w 951"/>
                  <a:gd name="T13" fmla="*/ 301 h 20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51"/>
                  <a:gd name="T22" fmla="*/ 0 h 201"/>
                  <a:gd name="T23" fmla="*/ 951 w 951"/>
                  <a:gd name="T24" fmla="*/ 201 h 20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51" h="201">
                    <a:moveTo>
                      <a:pt x="951" y="190"/>
                    </a:moveTo>
                    <a:lnTo>
                      <a:pt x="616" y="201"/>
                    </a:lnTo>
                    <a:lnTo>
                      <a:pt x="0" y="201"/>
                    </a:lnTo>
                    <a:lnTo>
                      <a:pt x="72" y="0"/>
                    </a:lnTo>
                    <a:lnTo>
                      <a:pt x="843" y="129"/>
                    </a:lnTo>
                    <a:lnTo>
                      <a:pt x="951" y="190"/>
                    </a:lnTo>
                    <a:close/>
                  </a:path>
                </a:pathLst>
              </a:custGeom>
              <a:solidFill>
                <a:srgbClr val="A64D4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97" name="Freeform 85"/>
              <p:cNvSpPr>
                <a:spLocks/>
              </p:cNvSpPr>
              <p:nvPr/>
            </p:nvSpPr>
            <p:spPr bwMode="auto">
              <a:xfrm>
                <a:off x="365" y="628"/>
                <a:ext cx="5299" cy="3692"/>
              </a:xfrm>
              <a:custGeom>
                <a:avLst/>
                <a:gdLst>
                  <a:gd name="T0" fmla="*/ 78 w 4497"/>
                  <a:gd name="T1" fmla="*/ 4471 h 2926"/>
                  <a:gd name="T2" fmla="*/ 239 w 4497"/>
                  <a:gd name="T3" fmla="*/ 4188 h 2926"/>
                  <a:gd name="T4" fmla="*/ 343 w 4497"/>
                  <a:gd name="T5" fmla="*/ 4060 h 2926"/>
                  <a:gd name="T6" fmla="*/ 516 w 4497"/>
                  <a:gd name="T7" fmla="*/ 4050 h 2926"/>
                  <a:gd name="T8" fmla="*/ 814 w 4497"/>
                  <a:gd name="T9" fmla="*/ 4047 h 2926"/>
                  <a:gd name="T10" fmla="*/ 990 w 4497"/>
                  <a:gd name="T11" fmla="*/ 4047 h 2926"/>
                  <a:gd name="T12" fmla="*/ 1049 w 4497"/>
                  <a:gd name="T13" fmla="*/ 3818 h 2926"/>
                  <a:gd name="T14" fmla="*/ 1152 w 4497"/>
                  <a:gd name="T15" fmla="*/ 3480 h 2926"/>
                  <a:gd name="T16" fmla="*/ 1214 w 4497"/>
                  <a:gd name="T17" fmla="*/ 3313 h 2926"/>
                  <a:gd name="T18" fmla="*/ 1410 w 4497"/>
                  <a:gd name="T19" fmla="*/ 3279 h 2926"/>
                  <a:gd name="T20" fmla="*/ 1856 w 4497"/>
                  <a:gd name="T21" fmla="*/ 3255 h 2926"/>
                  <a:gd name="T22" fmla="*/ 2185 w 4497"/>
                  <a:gd name="T23" fmla="*/ 3259 h 2926"/>
                  <a:gd name="T24" fmla="*/ 2242 w 4497"/>
                  <a:gd name="T25" fmla="*/ 3066 h 2926"/>
                  <a:gd name="T26" fmla="*/ 2392 w 4497"/>
                  <a:gd name="T27" fmla="*/ 2664 h 2926"/>
                  <a:gd name="T28" fmla="*/ 2523 w 4497"/>
                  <a:gd name="T29" fmla="*/ 2414 h 2926"/>
                  <a:gd name="T30" fmla="*/ 3402 w 4497"/>
                  <a:gd name="T31" fmla="*/ 2428 h 2926"/>
                  <a:gd name="T32" fmla="*/ 3587 w 4497"/>
                  <a:gd name="T33" fmla="*/ 2020 h 2926"/>
                  <a:gd name="T34" fmla="*/ 3806 w 4497"/>
                  <a:gd name="T35" fmla="*/ 1664 h 2926"/>
                  <a:gd name="T36" fmla="*/ 3922 w 4497"/>
                  <a:gd name="T37" fmla="*/ 1604 h 2926"/>
                  <a:gd name="T38" fmla="*/ 4175 w 4497"/>
                  <a:gd name="T39" fmla="*/ 1667 h 2926"/>
                  <a:gd name="T40" fmla="*/ 4407 w 4497"/>
                  <a:gd name="T41" fmla="*/ 1754 h 2926"/>
                  <a:gd name="T42" fmla="*/ 4548 w 4497"/>
                  <a:gd name="T43" fmla="*/ 1613 h 2926"/>
                  <a:gd name="T44" fmla="*/ 4942 w 4497"/>
                  <a:gd name="T45" fmla="*/ 999 h 2926"/>
                  <a:gd name="T46" fmla="*/ 5262 w 4497"/>
                  <a:gd name="T47" fmla="*/ 583 h 2926"/>
                  <a:gd name="T48" fmla="*/ 5293 w 4497"/>
                  <a:gd name="T49" fmla="*/ 478 h 2926"/>
                  <a:gd name="T50" fmla="*/ 5123 w 4497"/>
                  <a:gd name="T51" fmla="*/ 351 h 2926"/>
                  <a:gd name="T52" fmla="*/ 4923 w 4497"/>
                  <a:gd name="T53" fmla="*/ 250 h 2926"/>
                  <a:gd name="T54" fmla="*/ 4976 w 4497"/>
                  <a:gd name="T55" fmla="*/ 212 h 2926"/>
                  <a:gd name="T56" fmla="*/ 5466 w 4497"/>
                  <a:gd name="T57" fmla="*/ 129 h 2926"/>
                  <a:gd name="T58" fmla="*/ 6032 w 4497"/>
                  <a:gd name="T59" fmla="*/ 24 h 2926"/>
                  <a:gd name="T60" fmla="*/ 6183 w 4497"/>
                  <a:gd name="T61" fmla="*/ 85 h 2926"/>
                  <a:gd name="T62" fmla="*/ 6239 w 4497"/>
                  <a:gd name="T63" fmla="*/ 722 h 2926"/>
                  <a:gd name="T64" fmla="*/ 6198 w 4497"/>
                  <a:gd name="T65" fmla="*/ 1269 h 2926"/>
                  <a:gd name="T66" fmla="*/ 6149 w 4497"/>
                  <a:gd name="T67" fmla="*/ 1398 h 2926"/>
                  <a:gd name="T68" fmla="*/ 6048 w 4497"/>
                  <a:gd name="T69" fmla="*/ 1242 h 2926"/>
                  <a:gd name="T70" fmla="*/ 5866 w 4497"/>
                  <a:gd name="T71" fmla="*/ 1033 h 2926"/>
                  <a:gd name="T72" fmla="*/ 5751 w 4497"/>
                  <a:gd name="T73" fmla="*/ 997 h 2926"/>
                  <a:gd name="T74" fmla="*/ 5486 w 4497"/>
                  <a:gd name="T75" fmla="*/ 1471 h 2926"/>
                  <a:gd name="T76" fmla="*/ 5130 w 4497"/>
                  <a:gd name="T77" fmla="*/ 2252 h 2926"/>
                  <a:gd name="T78" fmla="*/ 4974 w 4497"/>
                  <a:gd name="T79" fmla="*/ 2573 h 2926"/>
                  <a:gd name="T80" fmla="*/ 4707 w 4497"/>
                  <a:gd name="T81" fmla="*/ 2474 h 2926"/>
                  <a:gd name="T82" fmla="*/ 4253 w 4497"/>
                  <a:gd name="T83" fmla="*/ 2347 h 2926"/>
                  <a:gd name="T84" fmla="*/ 4056 w 4497"/>
                  <a:gd name="T85" fmla="*/ 2317 h 2926"/>
                  <a:gd name="T86" fmla="*/ 3979 w 4497"/>
                  <a:gd name="T87" fmla="*/ 2761 h 2926"/>
                  <a:gd name="T88" fmla="*/ 3894 w 4497"/>
                  <a:gd name="T89" fmla="*/ 3253 h 2926"/>
                  <a:gd name="T90" fmla="*/ 3871 w 4497"/>
                  <a:gd name="T91" fmla="*/ 3431 h 2926"/>
                  <a:gd name="T92" fmla="*/ 3582 w 4497"/>
                  <a:gd name="T93" fmla="*/ 3363 h 2926"/>
                  <a:gd name="T94" fmla="*/ 3100 w 4497"/>
                  <a:gd name="T95" fmla="*/ 3283 h 2926"/>
                  <a:gd name="T96" fmla="*/ 2827 w 4497"/>
                  <a:gd name="T97" fmla="*/ 3262 h 2926"/>
                  <a:gd name="T98" fmla="*/ 2801 w 4497"/>
                  <a:gd name="T99" fmla="*/ 3417 h 2926"/>
                  <a:gd name="T100" fmla="*/ 2750 w 4497"/>
                  <a:gd name="T101" fmla="*/ 3782 h 2926"/>
                  <a:gd name="T102" fmla="*/ 2708 w 4497"/>
                  <a:gd name="T103" fmla="*/ 4063 h 2926"/>
                  <a:gd name="T104" fmla="*/ 2523 w 4497"/>
                  <a:gd name="T105" fmla="*/ 4054 h 2926"/>
                  <a:gd name="T106" fmla="*/ 1976 w 4497"/>
                  <a:gd name="T107" fmla="*/ 3982 h 2926"/>
                  <a:gd name="T108" fmla="*/ 1606 w 4497"/>
                  <a:gd name="T109" fmla="*/ 3972 h 2926"/>
                  <a:gd name="T110" fmla="*/ 1572 w 4497"/>
                  <a:gd name="T111" fmla="*/ 4057 h 2926"/>
                  <a:gd name="T112" fmla="*/ 1606 w 4497"/>
                  <a:gd name="T113" fmla="*/ 4366 h 2926"/>
                  <a:gd name="T114" fmla="*/ 1599 w 4497"/>
                  <a:gd name="T115" fmla="*/ 4609 h 292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4497"/>
                  <a:gd name="T175" fmla="*/ 0 h 2926"/>
                  <a:gd name="T176" fmla="*/ 4497 w 4497"/>
                  <a:gd name="T177" fmla="*/ 2926 h 292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4497" h="2926">
                    <a:moveTo>
                      <a:pt x="0" y="2912"/>
                    </a:moveTo>
                    <a:lnTo>
                      <a:pt x="0" y="2907"/>
                    </a:lnTo>
                    <a:lnTo>
                      <a:pt x="3" y="2903"/>
                    </a:lnTo>
                    <a:lnTo>
                      <a:pt x="6" y="2897"/>
                    </a:lnTo>
                    <a:lnTo>
                      <a:pt x="14" y="2886"/>
                    </a:lnTo>
                    <a:lnTo>
                      <a:pt x="20" y="2874"/>
                    </a:lnTo>
                    <a:lnTo>
                      <a:pt x="28" y="2859"/>
                    </a:lnTo>
                    <a:lnTo>
                      <a:pt x="36" y="2842"/>
                    </a:lnTo>
                    <a:lnTo>
                      <a:pt x="47" y="2827"/>
                    </a:lnTo>
                    <a:lnTo>
                      <a:pt x="56" y="2808"/>
                    </a:lnTo>
                    <a:lnTo>
                      <a:pt x="67" y="2789"/>
                    </a:lnTo>
                    <a:lnTo>
                      <a:pt x="81" y="2768"/>
                    </a:lnTo>
                    <a:lnTo>
                      <a:pt x="92" y="2749"/>
                    </a:lnTo>
                    <a:lnTo>
                      <a:pt x="103" y="2728"/>
                    </a:lnTo>
                    <a:lnTo>
                      <a:pt x="117" y="2711"/>
                    </a:lnTo>
                    <a:lnTo>
                      <a:pt x="128" y="2692"/>
                    </a:lnTo>
                    <a:lnTo>
                      <a:pt x="142" y="2677"/>
                    </a:lnTo>
                    <a:lnTo>
                      <a:pt x="150" y="2658"/>
                    </a:lnTo>
                    <a:lnTo>
                      <a:pt x="161" y="2643"/>
                    </a:lnTo>
                    <a:lnTo>
                      <a:pt x="172" y="2630"/>
                    </a:lnTo>
                    <a:lnTo>
                      <a:pt x="183" y="2618"/>
                    </a:lnTo>
                    <a:lnTo>
                      <a:pt x="192" y="2605"/>
                    </a:lnTo>
                    <a:lnTo>
                      <a:pt x="203" y="2594"/>
                    </a:lnTo>
                    <a:lnTo>
                      <a:pt x="211" y="2584"/>
                    </a:lnTo>
                    <a:lnTo>
                      <a:pt x="219" y="2578"/>
                    </a:lnTo>
                    <a:lnTo>
                      <a:pt x="225" y="2569"/>
                    </a:lnTo>
                    <a:lnTo>
                      <a:pt x="231" y="2565"/>
                    </a:lnTo>
                    <a:lnTo>
                      <a:pt x="236" y="2558"/>
                    </a:lnTo>
                    <a:lnTo>
                      <a:pt x="242" y="2554"/>
                    </a:lnTo>
                    <a:lnTo>
                      <a:pt x="247" y="2550"/>
                    </a:lnTo>
                    <a:lnTo>
                      <a:pt x="253" y="2550"/>
                    </a:lnTo>
                    <a:lnTo>
                      <a:pt x="256" y="2548"/>
                    </a:lnTo>
                    <a:lnTo>
                      <a:pt x="269" y="2548"/>
                    </a:lnTo>
                    <a:lnTo>
                      <a:pt x="278" y="2546"/>
                    </a:lnTo>
                    <a:lnTo>
                      <a:pt x="292" y="2546"/>
                    </a:lnTo>
                    <a:lnTo>
                      <a:pt x="305" y="2546"/>
                    </a:lnTo>
                    <a:lnTo>
                      <a:pt x="322" y="2546"/>
                    </a:lnTo>
                    <a:lnTo>
                      <a:pt x="339" y="2546"/>
                    </a:lnTo>
                    <a:lnTo>
                      <a:pt x="355" y="2546"/>
                    </a:lnTo>
                    <a:lnTo>
                      <a:pt x="372" y="2544"/>
                    </a:lnTo>
                    <a:lnTo>
                      <a:pt x="394" y="2544"/>
                    </a:lnTo>
                    <a:lnTo>
                      <a:pt x="416" y="2544"/>
                    </a:lnTo>
                    <a:lnTo>
                      <a:pt x="439" y="2544"/>
                    </a:lnTo>
                    <a:lnTo>
                      <a:pt x="458" y="2544"/>
                    </a:lnTo>
                    <a:lnTo>
                      <a:pt x="483" y="2544"/>
                    </a:lnTo>
                    <a:lnTo>
                      <a:pt x="502" y="2542"/>
                    </a:lnTo>
                    <a:lnTo>
                      <a:pt x="522" y="2542"/>
                    </a:lnTo>
                    <a:lnTo>
                      <a:pt x="544" y="2542"/>
                    </a:lnTo>
                    <a:lnTo>
                      <a:pt x="566" y="2542"/>
                    </a:lnTo>
                    <a:lnTo>
                      <a:pt x="586" y="2542"/>
                    </a:lnTo>
                    <a:lnTo>
                      <a:pt x="605" y="2542"/>
                    </a:lnTo>
                    <a:lnTo>
                      <a:pt x="624" y="2542"/>
                    </a:lnTo>
                    <a:lnTo>
                      <a:pt x="641" y="2542"/>
                    </a:lnTo>
                    <a:lnTo>
                      <a:pt x="655" y="2542"/>
                    </a:lnTo>
                    <a:lnTo>
                      <a:pt x="669" y="2542"/>
                    </a:lnTo>
                    <a:lnTo>
                      <a:pt x="680" y="2542"/>
                    </a:lnTo>
                    <a:lnTo>
                      <a:pt x="694" y="2542"/>
                    </a:lnTo>
                    <a:lnTo>
                      <a:pt x="708" y="2542"/>
                    </a:lnTo>
                    <a:lnTo>
                      <a:pt x="713" y="2544"/>
                    </a:lnTo>
                    <a:lnTo>
                      <a:pt x="713" y="2542"/>
                    </a:lnTo>
                    <a:lnTo>
                      <a:pt x="713" y="2537"/>
                    </a:lnTo>
                    <a:lnTo>
                      <a:pt x="713" y="2529"/>
                    </a:lnTo>
                    <a:lnTo>
                      <a:pt x="719" y="2518"/>
                    </a:lnTo>
                    <a:lnTo>
                      <a:pt x="722" y="2506"/>
                    </a:lnTo>
                    <a:lnTo>
                      <a:pt x="724" y="2493"/>
                    </a:lnTo>
                    <a:lnTo>
                      <a:pt x="730" y="2476"/>
                    </a:lnTo>
                    <a:lnTo>
                      <a:pt x="738" y="2459"/>
                    </a:lnTo>
                    <a:lnTo>
                      <a:pt x="744" y="2438"/>
                    </a:lnTo>
                    <a:lnTo>
                      <a:pt x="749" y="2419"/>
                    </a:lnTo>
                    <a:lnTo>
                      <a:pt x="755" y="2398"/>
                    </a:lnTo>
                    <a:lnTo>
                      <a:pt x="763" y="2377"/>
                    </a:lnTo>
                    <a:lnTo>
                      <a:pt x="769" y="2353"/>
                    </a:lnTo>
                    <a:lnTo>
                      <a:pt x="777" y="2330"/>
                    </a:lnTo>
                    <a:lnTo>
                      <a:pt x="785" y="2307"/>
                    </a:lnTo>
                    <a:lnTo>
                      <a:pt x="794" y="2288"/>
                    </a:lnTo>
                    <a:lnTo>
                      <a:pt x="799" y="2265"/>
                    </a:lnTo>
                    <a:lnTo>
                      <a:pt x="808" y="2246"/>
                    </a:lnTo>
                    <a:lnTo>
                      <a:pt x="813" y="2224"/>
                    </a:lnTo>
                    <a:lnTo>
                      <a:pt x="821" y="2205"/>
                    </a:lnTo>
                    <a:lnTo>
                      <a:pt x="830" y="2186"/>
                    </a:lnTo>
                    <a:lnTo>
                      <a:pt x="835" y="2169"/>
                    </a:lnTo>
                    <a:lnTo>
                      <a:pt x="841" y="2155"/>
                    </a:lnTo>
                    <a:lnTo>
                      <a:pt x="849" y="2142"/>
                    </a:lnTo>
                    <a:lnTo>
                      <a:pt x="852" y="2127"/>
                    </a:lnTo>
                    <a:lnTo>
                      <a:pt x="858" y="2115"/>
                    </a:lnTo>
                    <a:lnTo>
                      <a:pt x="860" y="2104"/>
                    </a:lnTo>
                    <a:lnTo>
                      <a:pt x="866" y="2098"/>
                    </a:lnTo>
                    <a:lnTo>
                      <a:pt x="871" y="2085"/>
                    </a:lnTo>
                    <a:lnTo>
                      <a:pt x="874" y="2083"/>
                    </a:lnTo>
                    <a:lnTo>
                      <a:pt x="874" y="2081"/>
                    </a:lnTo>
                    <a:lnTo>
                      <a:pt x="880" y="2081"/>
                    </a:lnTo>
                    <a:lnTo>
                      <a:pt x="885" y="2079"/>
                    </a:lnTo>
                    <a:lnTo>
                      <a:pt x="896" y="2076"/>
                    </a:lnTo>
                    <a:lnTo>
                      <a:pt x="905" y="2074"/>
                    </a:lnTo>
                    <a:lnTo>
                      <a:pt x="919" y="2072"/>
                    </a:lnTo>
                    <a:lnTo>
                      <a:pt x="932" y="2070"/>
                    </a:lnTo>
                    <a:lnTo>
                      <a:pt x="952" y="2070"/>
                    </a:lnTo>
                    <a:lnTo>
                      <a:pt x="971" y="2066"/>
                    </a:lnTo>
                    <a:lnTo>
                      <a:pt x="993" y="2062"/>
                    </a:lnTo>
                    <a:lnTo>
                      <a:pt x="1016" y="2060"/>
                    </a:lnTo>
                    <a:lnTo>
                      <a:pt x="1043" y="2057"/>
                    </a:lnTo>
                    <a:lnTo>
                      <a:pt x="1071" y="2053"/>
                    </a:lnTo>
                    <a:lnTo>
                      <a:pt x="1102" y="2051"/>
                    </a:lnTo>
                    <a:lnTo>
                      <a:pt x="1132" y="2049"/>
                    </a:lnTo>
                    <a:lnTo>
                      <a:pt x="1165" y="2049"/>
                    </a:lnTo>
                    <a:lnTo>
                      <a:pt x="1196" y="2047"/>
                    </a:lnTo>
                    <a:lnTo>
                      <a:pt x="1232" y="2045"/>
                    </a:lnTo>
                    <a:lnTo>
                      <a:pt x="1268" y="2045"/>
                    </a:lnTo>
                    <a:lnTo>
                      <a:pt x="1304" y="2045"/>
                    </a:lnTo>
                    <a:lnTo>
                      <a:pt x="1337" y="2045"/>
                    </a:lnTo>
                    <a:lnTo>
                      <a:pt x="1373" y="2045"/>
                    </a:lnTo>
                    <a:lnTo>
                      <a:pt x="1404" y="2045"/>
                    </a:lnTo>
                    <a:lnTo>
                      <a:pt x="1437" y="2045"/>
                    </a:lnTo>
                    <a:lnTo>
                      <a:pt x="1465" y="2045"/>
                    </a:lnTo>
                    <a:lnTo>
                      <a:pt x="1493" y="2045"/>
                    </a:lnTo>
                    <a:lnTo>
                      <a:pt x="1515" y="2045"/>
                    </a:lnTo>
                    <a:lnTo>
                      <a:pt x="1537" y="2047"/>
                    </a:lnTo>
                    <a:lnTo>
                      <a:pt x="1554" y="2047"/>
                    </a:lnTo>
                    <a:lnTo>
                      <a:pt x="1565" y="2047"/>
                    </a:lnTo>
                    <a:lnTo>
                      <a:pt x="1573" y="2047"/>
                    </a:lnTo>
                    <a:lnTo>
                      <a:pt x="1579" y="2049"/>
                    </a:lnTo>
                    <a:lnTo>
                      <a:pt x="1579" y="2047"/>
                    </a:lnTo>
                    <a:lnTo>
                      <a:pt x="1579" y="2041"/>
                    </a:lnTo>
                    <a:lnTo>
                      <a:pt x="1579" y="2030"/>
                    </a:lnTo>
                    <a:lnTo>
                      <a:pt x="1584" y="2019"/>
                    </a:lnTo>
                    <a:lnTo>
                      <a:pt x="1590" y="2005"/>
                    </a:lnTo>
                    <a:lnTo>
                      <a:pt x="1595" y="1988"/>
                    </a:lnTo>
                    <a:lnTo>
                      <a:pt x="1598" y="1969"/>
                    </a:lnTo>
                    <a:lnTo>
                      <a:pt x="1609" y="1950"/>
                    </a:lnTo>
                    <a:lnTo>
                      <a:pt x="1615" y="1926"/>
                    </a:lnTo>
                    <a:lnTo>
                      <a:pt x="1623" y="1903"/>
                    </a:lnTo>
                    <a:lnTo>
                      <a:pt x="1634" y="1878"/>
                    </a:lnTo>
                    <a:lnTo>
                      <a:pt x="1645" y="1854"/>
                    </a:lnTo>
                    <a:lnTo>
                      <a:pt x="1654" y="1827"/>
                    </a:lnTo>
                    <a:lnTo>
                      <a:pt x="1665" y="1802"/>
                    </a:lnTo>
                    <a:lnTo>
                      <a:pt x="1676" y="1774"/>
                    </a:lnTo>
                    <a:lnTo>
                      <a:pt x="1690" y="1751"/>
                    </a:lnTo>
                    <a:lnTo>
                      <a:pt x="1701" y="1723"/>
                    </a:lnTo>
                    <a:lnTo>
                      <a:pt x="1709" y="1698"/>
                    </a:lnTo>
                    <a:lnTo>
                      <a:pt x="1723" y="1673"/>
                    </a:lnTo>
                    <a:lnTo>
                      <a:pt x="1734" y="1654"/>
                    </a:lnTo>
                    <a:lnTo>
                      <a:pt x="1745" y="1630"/>
                    </a:lnTo>
                    <a:lnTo>
                      <a:pt x="1759" y="1611"/>
                    </a:lnTo>
                    <a:lnTo>
                      <a:pt x="1770" y="1592"/>
                    </a:lnTo>
                    <a:lnTo>
                      <a:pt x="1781" y="1577"/>
                    </a:lnTo>
                    <a:lnTo>
                      <a:pt x="1790" y="1561"/>
                    </a:lnTo>
                    <a:lnTo>
                      <a:pt x="1801" y="1546"/>
                    </a:lnTo>
                    <a:lnTo>
                      <a:pt x="1806" y="1535"/>
                    </a:lnTo>
                    <a:lnTo>
                      <a:pt x="1815" y="1525"/>
                    </a:lnTo>
                    <a:lnTo>
                      <a:pt x="1817" y="1516"/>
                    </a:lnTo>
                    <a:lnTo>
                      <a:pt x="1823" y="1512"/>
                    </a:lnTo>
                    <a:lnTo>
                      <a:pt x="1826" y="1508"/>
                    </a:lnTo>
                    <a:lnTo>
                      <a:pt x="1828" y="1508"/>
                    </a:lnTo>
                    <a:lnTo>
                      <a:pt x="2425" y="1590"/>
                    </a:lnTo>
                    <a:lnTo>
                      <a:pt x="2425" y="1588"/>
                    </a:lnTo>
                    <a:lnTo>
                      <a:pt x="2428" y="1582"/>
                    </a:lnTo>
                    <a:lnTo>
                      <a:pt x="2430" y="1571"/>
                    </a:lnTo>
                    <a:lnTo>
                      <a:pt x="2436" y="1558"/>
                    </a:lnTo>
                    <a:lnTo>
                      <a:pt x="2441" y="1542"/>
                    </a:lnTo>
                    <a:lnTo>
                      <a:pt x="2450" y="1525"/>
                    </a:lnTo>
                    <a:lnTo>
                      <a:pt x="2458" y="1503"/>
                    </a:lnTo>
                    <a:lnTo>
                      <a:pt x="2469" y="1484"/>
                    </a:lnTo>
                    <a:lnTo>
                      <a:pt x="2480" y="1457"/>
                    </a:lnTo>
                    <a:lnTo>
                      <a:pt x="2491" y="1434"/>
                    </a:lnTo>
                    <a:lnTo>
                      <a:pt x="2505" y="1406"/>
                    </a:lnTo>
                    <a:lnTo>
                      <a:pt x="2519" y="1379"/>
                    </a:lnTo>
                    <a:lnTo>
                      <a:pt x="2533" y="1349"/>
                    </a:lnTo>
                    <a:lnTo>
                      <a:pt x="2550" y="1324"/>
                    </a:lnTo>
                    <a:lnTo>
                      <a:pt x="2564" y="1294"/>
                    </a:lnTo>
                    <a:lnTo>
                      <a:pt x="2583" y="1269"/>
                    </a:lnTo>
                    <a:lnTo>
                      <a:pt x="2600" y="1239"/>
                    </a:lnTo>
                    <a:lnTo>
                      <a:pt x="2613" y="1214"/>
                    </a:lnTo>
                    <a:lnTo>
                      <a:pt x="2630" y="1188"/>
                    </a:lnTo>
                    <a:lnTo>
                      <a:pt x="2650" y="1163"/>
                    </a:lnTo>
                    <a:lnTo>
                      <a:pt x="2666" y="1140"/>
                    </a:lnTo>
                    <a:lnTo>
                      <a:pt x="2680" y="1117"/>
                    </a:lnTo>
                    <a:lnTo>
                      <a:pt x="2697" y="1095"/>
                    </a:lnTo>
                    <a:lnTo>
                      <a:pt x="2713" y="1079"/>
                    </a:lnTo>
                    <a:lnTo>
                      <a:pt x="2724" y="1059"/>
                    </a:lnTo>
                    <a:lnTo>
                      <a:pt x="2741" y="1045"/>
                    </a:lnTo>
                    <a:lnTo>
                      <a:pt x="2749" y="1032"/>
                    </a:lnTo>
                    <a:lnTo>
                      <a:pt x="2760" y="1019"/>
                    </a:lnTo>
                    <a:lnTo>
                      <a:pt x="2769" y="1011"/>
                    </a:lnTo>
                    <a:lnTo>
                      <a:pt x="2774" y="1005"/>
                    </a:lnTo>
                    <a:lnTo>
                      <a:pt x="2780" y="1000"/>
                    </a:lnTo>
                    <a:lnTo>
                      <a:pt x="2785" y="1000"/>
                    </a:lnTo>
                    <a:lnTo>
                      <a:pt x="2802" y="1002"/>
                    </a:lnTo>
                    <a:lnTo>
                      <a:pt x="2810" y="1005"/>
                    </a:lnTo>
                    <a:lnTo>
                      <a:pt x="2824" y="1007"/>
                    </a:lnTo>
                    <a:lnTo>
                      <a:pt x="2838" y="1009"/>
                    </a:lnTo>
                    <a:lnTo>
                      <a:pt x="2855" y="1013"/>
                    </a:lnTo>
                    <a:lnTo>
                      <a:pt x="2871" y="1015"/>
                    </a:lnTo>
                    <a:lnTo>
                      <a:pt x="2888" y="1019"/>
                    </a:lnTo>
                    <a:lnTo>
                      <a:pt x="2905" y="1024"/>
                    </a:lnTo>
                    <a:lnTo>
                      <a:pt x="2927" y="1028"/>
                    </a:lnTo>
                    <a:lnTo>
                      <a:pt x="2946" y="1032"/>
                    </a:lnTo>
                    <a:lnTo>
                      <a:pt x="2966" y="1036"/>
                    </a:lnTo>
                    <a:lnTo>
                      <a:pt x="2985" y="1043"/>
                    </a:lnTo>
                    <a:lnTo>
                      <a:pt x="3007" y="1047"/>
                    </a:lnTo>
                    <a:lnTo>
                      <a:pt x="3027" y="1051"/>
                    </a:lnTo>
                    <a:lnTo>
                      <a:pt x="3046" y="1057"/>
                    </a:lnTo>
                    <a:lnTo>
                      <a:pt x="3063" y="1064"/>
                    </a:lnTo>
                    <a:lnTo>
                      <a:pt x="3082" y="1070"/>
                    </a:lnTo>
                    <a:lnTo>
                      <a:pt x="3099" y="1076"/>
                    </a:lnTo>
                    <a:lnTo>
                      <a:pt x="3118" y="1081"/>
                    </a:lnTo>
                    <a:lnTo>
                      <a:pt x="3132" y="1087"/>
                    </a:lnTo>
                    <a:lnTo>
                      <a:pt x="3149" y="1093"/>
                    </a:lnTo>
                    <a:lnTo>
                      <a:pt x="3160" y="1098"/>
                    </a:lnTo>
                    <a:lnTo>
                      <a:pt x="3174" y="1102"/>
                    </a:lnTo>
                    <a:lnTo>
                      <a:pt x="3182" y="1106"/>
                    </a:lnTo>
                    <a:lnTo>
                      <a:pt x="3193" y="1110"/>
                    </a:lnTo>
                    <a:lnTo>
                      <a:pt x="3204" y="1114"/>
                    </a:lnTo>
                    <a:lnTo>
                      <a:pt x="3210" y="1117"/>
                    </a:lnTo>
                    <a:lnTo>
                      <a:pt x="3210" y="1112"/>
                    </a:lnTo>
                    <a:lnTo>
                      <a:pt x="3218" y="1104"/>
                    </a:lnTo>
                    <a:lnTo>
                      <a:pt x="3226" y="1087"/>
                    </a:lnTo>
                    <a:lnTo>
                      <a:pt x="3240" y="1068"/>
                    </a:lnTo>
                    <a:lnTo>
                      <a:pt x="3257" y="1043"/>
                    </a:lnTo>
                    <a:lnTo>
                      <a:pt x="3276" y="1013"/>
                    </a:lnTo>
                    <a:lnTo>
                      <a:pt x="3299" y="981"/>
                    </a:lnTo>
                    <a:lnTo>
                      <a:pt x="3324" y="947"/>
                    </a:lnTo>
                    <a:lnTo>
                      <a:pt x="3349" y="907"/>
                    </a:lnTo>
                    <a:lnTo>
                      <a:pt x="3379" y="869"/>
                    </a:lnTo>
                    <a:lnTo>
                      <a:pt x="3404" y="827"/>
                    </a:lnTo>
                    <a:lnTo>
                      <a:pt x="3437" y="787"/>
                    </a:lnTo>
                    <a:lnTo>
                      <a:pt x="3465" y="747"/>
                    </a:lnTo>
                    <a:lnTo>
                      <a:pt x="3498" y="704"/>
                    </a:lnTo>
                    <a:lnTo>
                      <a:pt x="3529" y="666"/>
                    </a:lnTo>
                    <a:lnTo>
                      <a:pt x="3559" y="628"/>
                    </a:lnTo>
                    <a:lnTo>
                      <a:pt x="3584" y="592"/>
                    </a:lnTo>
                    <a:lnTo>
                      <a:pt x="3615" y="558"/>
                    </a:lnTo>
                    <a:lnTo>
                      <a:pt x="3640" y="527"/>
                    </a:lnTo>
                    <a:lnTo>
                      <a:pt x="3668" y="497"/>
                    </a:lnTo>
                    <a:lnTo>
                      <a:pt x="3690" y="470"/>
                    </a:lnTo>
                    <a:lnTo>
                      <a:pt x="3715" y="444"/>
                    </a:lnTo>
                    <a:lnTo>
                      <a:pt x="3737" y="421"/>
                    </a:lnTo>
                    <a:lnTo>
                      <a:pt x="3759" y="402"/>
                    </a:lnTo>
                    <a:lnTo>
                      <a:pt x="3776" y="383"/>
                    </a:lnTo>
                    <a:lnTo>
                      <a:pt x="3790" y="366"/>
                    </a:lnTo>
                    <a:lnTo>
                      <a:pt x="3806" y="353"/>
                    </a:lnTo>
                    <a:lnTo>
                      <a:pt x="3817" y="343"/>
                    </a:lnTo>
                    <a:lnTo>
                      <a:pt x="3826" y="332"/>
                    </a:lnTo>
                    <a:lnTo>
                      <a:pt x="3834" y="328"/>
                    </a:lnTo>
                    <a:lnTo>
                      <a:pt x="3837" y="324"/>
                    </a:lnTo>
                    <a:lnTo>
                      <a:pt x="3842" y="324"/>
                    </a:lnTo>
                    <a:lnTo>
                      <a:pt x="3837" y="320"/>
                    </a:lnTo>
                    <a:lnTo>
                      <a:pt x="3828" y="313"/>
                    </a:lnTo>
                    <a:lnTo>
                      <a:pt x="3820" y="307"/>
                    </a:lnTo>
                    <a:lnTo>
                      <a:pt x="3812" y="300"/>
                    </a:lnTo>
                    <a:lnTo>
                      <a:pt x="3803" y="294"/>
                    </a:lnTo>
                    <a:lnTo>
                      <a:pt x="3795" y="288"/>
                    </a:lnTo>
                    <a:lnTo>
                      <a:pt x="3781" y="277"/>
                    </a:lnTo>
                    <a:lnTo>
                      <a:pt x="3770" y="271"/>
                    </a:lnTo>
                    <a:lnTo>
                      <a:pt x="3759" y="262"/>
                    </a:lnTo>
                    <a:lnTo>
                      <a:pt x="3745" y="254"/>
                    </a:lnTo>
                    <a:lnTo>
                      <a:pt x="3731" y="243"/>
                    </a:lnTo>
                    <a:lnTo>
                      <a:pt x="3717" y="235"/>
                    </a:lnTo>
                    <a:lnTo>
                      <a:pt x="3704" y="229"/>
                    </a:lnTo>
                    <a:lnTo>
                      <a:pt x="3690" y="220"/>
                    </a:lnTo>
                    <a:lnTo>
                      <a:pt x="3673" y="210"/>
                    </a:lnTo>
                    <a:lnTo>
                      <a:pt x="3656" y="201"/>
                    </a:lnTo>
                    <a:lnTo>
                      <a:pt x="3640" y="195"/>
                    </a:lnTo>
                    <a:lnTo>
                      <a:pt x="3626" y="188"/>
                    </a:lnTo>
                    <a:lnTo>
                      <a:pt x="3609" y="182"/>
                    </a:lnTo>
                    <a:lnTo>
                      <a:pt x="3595" y="176"/>
                    </a:lnTo>
                    <a:lnTo>
                      <a:pt x="3579" y="169"/>
                    </a:lnTo>
                    <a:lnTo>
                      <a:pt x="3570" y="167"/>
                    </a:lnTo>
                    <a:lnTo>
                      <a:pt x="3554" y="161"/>
                    </a:lnTo>
                    <a:lnTo>
                      <a:pt x="3546" y="157"/>
                    </a:lnTo>
                    <a:lnTo>
                      <a:pt x="3534" y="155"/>
                    </a:lnTo>
                    <a:lnTo>
                      <a:pt x="3529" y="150"/>
                    </a:lnTo>
                    <a:lnTo>
                      <a:pt x="3518" y="146"/>
                    </a:lnTo>
                    <a:lnTo>
                      <a:pt x="3515" y="146"/>
                    </a:lnTo>
                    <a:lnTo>
                      <a:pt x="3521" y="144"/>
                    </a:lnTo>
                    <a:lnTo>
                      <a:pt x="3529" y="142"/>
                    </a:lnTo>
                    <a:lnTo>
                      <a:pt x="3546" y="140"/>
                    </a:lnTo>
                    <a:lnTo>
                      <a:pt x="3562" y="136"/>
                    </a:lnTo>
                    <a:lnTo>
                      <a:pt x="3584" y="133"/>
                    </a:lnTo>
                    <a:lnTo>
                      <a:pt x="3609" y="129"/>
                    </a:lnTo>
                    <a:lnTo>
                      <a:pt x="3637" y="127"/>
                    </a:lnTo>
                    <a:lnTo>
                      <a:pt x="3665" y="121"/>
                    </a:lnTo>
                    <a:lnTo>
                      <a:pt x="3698" y="117"/>
                    </a:lnTo>
                    <a:lnTo>
                      <a:pt x="3734" y="110"/>
                    </a:lnTo>
                    <a:lnTo>
                      <a:pt x="3770" y="106"/>
                    </a:lnTo>
                    <a:lnTo>
                      <a:pt x="3809" y="98"/>
                    </a:lnTo>
                    <a:lnTo>
                      <a:pt x="3851" y="93"/>
                    </a:lnTo>
                    <a:lnTo>
                      <a:pt x="3892" y="85"/>
                    </a:lnTo>
                    <a:lnTo>
                      <a:pt x="3937" y="81"/>
                    </a:lnTo>
                    <a:lnTo>
                      <a:pt x="3978" y="72"/>
                    </a:lnTo>
                    <a:lnTo>
                      <a:pt x="4023" y="66"/>
                    </a:lnTo>
                    <a:lnTo>
                      <a:pt x="4067" y="59"/>
                    </a:lnTo>
                    <a:lnTo>
                      <a:pt x="4111" y="51"/>
                    </a:lnTo>
                    <a:lnTo>
                      <a:pt x="4153" y="43"/>
                    </a:lnTo>
                    <a:lnTo>
                      <a:pt x="4195" y="38"/>
                    </a:lnTo>
                    <a:lnTo>
                      <a:pt x="4236" y="32"/>
                    </a:lnTo>
                    <a:lnTo>
                      <a:pt x="4275" y="26"/>
                    </a:lnTo>
                    <a:lnTo>
                      <a:pt x="4308" y="19"/>
                    </a:lnTo>
                    <a:lnTo>
                      <a:pt x="4344" y="15"/>
                    </a:lnTo>
                    <a:lnTo>
                      <a:pt x="4369" y="11"/>
                    </a:lnTo>
                    <a:lnTo>
                      <a:pt x="4397" y="7"/>
                    </a:lnTo>
                    <a:lnTo>
                      <a:pt x="4417" y="2"/>
                    </a:lnTo>
                    <a:lnTo>
                      <a:pt x="4430" y="0"/>
                    </a:lnTo>
                    <a:lnTo>
                      <a:pt x="4439" y="0"/>
                    </a:lnTo>
                    <a:lnTo>
                      <a:pt x="4444" y="0"/>
                    </a:lnTo>
                    <a:lnTo>
                      <a:pt x="4444" y="4"/>
                    </a:lnTo>
                    <a:lnTo>
                      <a:pt x="4444" y="15"/>
                    </a:lnTo>
                    <a:lnTo>
                      <a:pt x="4447" y="30"/>
                    </a:lnTo>
                    <a:lnTo>
                      <a:pt x="4453" y="53"/>
                    </a:lnTo>
                    <a:lnTo>
                      <a:pt x="4455" y="81"/>
                    </a:lnTo>
                    <a:lnTo>
                      <a:pt x="4458" y="112"/>
                    </a:lnTo>
                    <a:lnTo>
                      <a:pt x="4464" y="146"/>
                    </a:lnTo>
                    <a:lnTo>
                      <a:pt x="4469" y="186"/>
                    </a:lnTo>
                    <a:lnTo>
                      <a:pt x="4475" y="226"/>
                    </a:lnTo>
                    <a:lnTo>
                      <a:pt x="4480" y="271"/>
                    </a:lnTo>
                    <a:lnTo>
                      <a:pt x="4483" y="315"/>
                    </a:lnTo>
                    <a:lnTo>
                      <a:pt x="4489" y="362"/>
                    </a:lnTo>
                    <a:lnTo>
                      <a:pt x="4489" y="406"/>
                    </a:lnTo>
                    <a:lnTo>
                      <a:pt x="4494" y="453"/>
                    </a:lnTo>
                    <a:lnTo>
                      <a:pt x="4494" y="497"/>
                    </a:lnTo>
                    <a:lnTo>
                      <a:pt x="4497" y="542"/>
                    </a:lnTo>
                    <a:lnTo>
                      <a:pt x="4494" y="582"/>
                    </a:lnTo>
                    <a:lnTo>
                      <a:pt x="4491" y="620"/>
                    </a:lnTo>
                    <a:lnTo>
                      <a:pt x="4489" y="654"/>
                    </a:lnTo>
                    <a:lnTo>
                      <a:pt x="4483" y="689"/>
                    </a:lnTo>
                    <a:lnTo>
                      <a:pt x="4480" y="719"/>
                    </a:lnTo>
                    <a:lnTo>
                      <a:pt x="4475" y="747"/>
                    </a:lnTo>
                    <a:lnTo>
                      <a:pt x="4469" y="774"/>
                    </a:lnTo>
                    <a:lnTo>
                      <a:pt x="4464" y="797"/>
                    </a:lnTo>
                    <a:lnTo>
                      <a:pt x="4458" y="818"/>
                    </a:lnTo>
                    <a:lnTo>
                      <a:pt x="4455" y="837"/>
                    </a:lnTo>
                    <a:lnTo>
                      <a:pt x="4450" y="852"/>
                    </a:lnTo>
                    <a:lnTo>
                      <a:pt x="4444" y="867"/>
                    </a:lnTo>
                    <a:lnTo>
                      <a:pt x="4439" y="876"/>
                    </a:lnTo>
                    <a:lnTo>
                      <a:pt x="4439" y="884"/>
                    </a:lnTo>
                    <a:lnTo>
                      <a:pt x="4439" y="888"/>
                    </a:lnTo>
                    <a:lnTo>
                      <a:pt x="4439" y="890"/>
                    </a:lnTo>
                    <a:lnTo>
                      <a:pt x="4433" y="886"/>
                    </a:lnTo>
                    <a:lnTo>
                      <a:pt x="4428" y="878"/>
                    </a:lnTo>
                    <a:lnTo>
                      <a:pt x="4425" y="871"/>
                    </a:lnTo>
                    <a:lnTo>
                      <a:pt x="4419" y="867"/>
                    </a:lnTo>
                    <a:lnTo>
                      <a:pt x="4414" y="859"/>
                    </a:lnTo>
                    <a:lnTo>
                      <a:pt x="4408" y="850"/>
                    </a:lnTo>
                    <a:lnTo>
                      <a:pt x="4400" y="840"/>
                    </a:lnTo>
                    <a:lnTo>
                      <a:pt x="4394" y="829"/>
                    </a:lnTo>
                    <a:lnTo>
                      <a:pt x="4383" y="818"/>
                    </a:lnTo>
                    <a:lnTo>
                      <a:pt x="4378" y="808"/>
                    </a:lnTo>
                    <a:lnTo>
                      <a:pt x="4367" y="793"/>
                    </a:lnTo>
                    <a:lnTo>
                      <a:pt x="4356" y="780"/>
                    </a:lnTo>
                    <a:lnTo>
                      <a:pt x="4344" y="770"/>
                    </a:lnTo>
                    <a:lnTo>
                      <a:pt x="4333" y="757"/>
                    </a:lnTo>
                    <a:lnTo>
                      <a:pt x="4319" y="742"/>
                    </a:lnTo>
                    <a:lnTo>
                      <a:pt x="4308" y="728"/>
                    </a:lnTo>
                    <a:lnTo>
                      <a:pt x="4294" y="713"/>
                    </a:lnTo>
                    <a:lnTo>
                      <a:pt x="4278" y="700"/>
                    </a:lnTo>
                    <a:lnTo>
                      <a:pt x="4264" y="685"/>
                    </a:lnTo>
                    <a:lnTo>
                      <a:pt x="4250" y="673"/>
                    </a:lnTo>
                    <a:lnTo>
                      <a:pt x="4236" y="660"/>
                    </a:lnTo>
                    <a:lnTo>
                      <a:pt x="4225" y="649"/>
                    </a:lnTo>
                    <a:lnTo>
                      <a:pt x="4211" y="637"/>
                    </a:lnTo>
                    <a:lnTo>
                      <a:pt x="4200" y="628"/>
                    </a:lnTo>
                    <a:lnTo>
                      <a:pt x="4189" y="618"/>
                    </a:lnTo>
                    <a:lnTo>
                      <a:pt x="4184" y="611"/>
                    </a:lnTo>
                    <a:lnTo>
                      <a:pt x="4170" y="601"/>
                    </a:lnTo>
                    <a:lnTo>
                      <a:pt x="4167" y="596"/>
                    </a:lnTo>
                    <a:lnTo>
                      <a:pt x="4164" y="599"/>
                    </a:lnTo>
                    <a:lnTo>
                      <a:pt x="4159" y="605"/>
                    </a:lnTo>
                    <a:lnTo>
                      <a:pt x="4153" y="613"/>
                    </a:lnTo>
                    <a:lnTo>
                      <a:pt x="4142" y="626"/>
                    </a:lnTo>
                    <a:lnTo>
                      <a:pt x="4131" y="641"/>
                    </a:lnTo>
                    <a:lnTo>
                      <a:pt x="4117" y="662"/>
                    </a:lnTo>
                    <a:lnTo>
                      <a:pt x="4100" y="683"/>
                    </a:lnTo>
                    <a:lnTo>
                      <a:pt x="4086" y="711"/>
                    </a:lnTo>
                    <a:lnTo>
                      <a:pt x="4064" y="738"/>
                    </a:lnTo>
                    <a:lnTo>
                      <a:pt x="4045" y="770"/>
                    </a:lnTo>
                    <a:lnTo>
                      <a:pt x="4023" y="804"/>
                    </a:lnTo>
                    <a:lnTo>
                      <a:pt x="4000" y="842"/>
                    </a:lnTo>
                    <a:lnTo>
                      <a:pt x="3975" y="882"/>
                    </a:lnTo>
                    <a:lnTo>
                      <a:pt x="3951" y="924"/>
                    </a:lnTo>
                    <a:lnTo>
                      <a:pt x="3923" y="969"/>
                    </a:lnTo>
                    <a:lnTo>
                      <a:pt x="3898" y="1017"/>
                    </a:lnTo>
                    <a:lnTo>
                      <a:pt x="3870" y="1066"/>
                    </a:lnTo>
                    <a:lnTo>
                      <a:pt x="3842" y="1117"/>
                    </a:lnTo>
                    <a:lnTo>
                      <a:pt x="3815" y="1167"/>
                    </a:lnTo>
                    <a:lnTo>
                      <a:pt x="3790" y="1220"/>
                    </a:lnTo>
                    <a:lnTo>
                      <a:pt x="3765" y="1269"/>
                    </a:lnTo>
                    <a:lnTo>
                      <a:pt x="3740" y="1320"/>
                    </a:lnTo>
                    <a:lnTo>
                      <a:pt x="3715" y="1368"/>
                    </a:lnTo>
                    <a:lnTo>
                      <a:pt x="3695" y="1415"/>
                    </a:lnTo>
                    <a:lnTo>
                      <a:pt x="3676" y="1457"/>
                    </a:lnTo>
                    <a:lnTo>
                      <a:pt x="3654" y="1497"/>
                    </a:lnTo>
                    <a:lnTo>
                      <a:pt x="3640" y="1531"/>
                    </a:lnTo>
                    <a:lnTo>
                      <a:pt x="3626" y="1563"/>
                    </a:lnTo>
                    <a:lnTo>
                      <a:pt x="3615" y="1586"/>
                    </a:lnTo>
                    <a:lnTo>
                      <a:pt x="3607" y="1605"/>
                    </a:lnTo>
                    <a:lnTo>
                      <a:pt x="3601" y="1618"/>
                    </a:lnTo>
                    <a:lnTo>
                      <a:pt x="3601" y="1622"/>
                    </a:lnTo>
                    <a:lnTo>
                      <a:pt x="3595" y="1620"/>
                    </a:lnTo>
                    <a:lnTo>
                      <a:pt x="3582" y="1616"/>
                    </a:lnTo>
                    <a:lnTo>
                      <a:pt x="3570" y="1611"/>
                    </a:lnTo>
                    <a:lnTo>
                      <a:pt x="3559" y="1607"/>
                    </a:lnTo>
                    <a:lnTo>
                      <a:pt x="3546" y="1601"/>
                    </a:lnTo>
                    <a:lnTo>
                      <a:pt x="3529" y="1597"/>
                    </a:lnTo>
                    <a:lnTo>
                      <a:pt x="3509" y="1590"/>
                    </a:lnTo>
                    <a:lnTo>
                      <a:pt x="3490" y="1584"/>
                    </a:lnTo>
                    <a:lnTo>
                      <a:pt x="3468" y="1577"/>
                    </a:lnTo>
                    <a:lnTo>
                      <a:pt x="3443" y="1569"/>
                    </a:lnTo>
                    <a:lnTo>
                      <a:pt x="3418" y="1563"/>
                    </a:lnTo>
                    <a:lnTo>
                      <a:pt x="3390" y="1554"/>
                    </a:lnTo>
                    <a:lnTo>
                      <a:pt x="3362" y="1546"/>
                    </a:lnTo>
                    <a:lnTo>
                      <a:pt x="3332" y="1539"/>
                    </a:lnTo>
                    <a:lnTo>
                      <a:pt x="3299" y="1531"/>
                    </a:lnTo>
                    <a:lnTo>
                      <a:pt x="3263" y="1523"/>
                    </a:lnTo>
                    <a:lnTo>
                      <a:pt x="3226" y="1512"/>
                    </a:lnTo>
                    <a:lnTo>
                      <a:pt x="3193" y="1503"/>
                    </a:lnTo>
                    <a:lnTo>
                      <a:pt x="3157" y="1497"/>
                    </a:lnTo>
                    <a:lnTo>
                      <a:pt x="3127" y="1489"/>
                    </a:lnTo>
                    <a:lnTo>
                      <a:pt x="3093" y="1480"/>
                    </a:lnTo>
                    <a:lnTo>
                      <a:pt x="3063" y="1474"/>
                    </a:lnTo>
                    <a:lnTo>
                      <a:pt x="3032" y="1465"/>
                    </a:lnTo>
                    <a:lnTo>
                      <a:pt x="3007" y="1461"/>
                    </a:lnTo>
                    <a:lnTo>
                      <a:pt x="2982" y="1457"/>
                    </a:lnTo>
                    <a:lnTo>
                      <a:pt x="2963" y="1453"/>
                    </a:lnTo>
                    <a:lnTo>
                      <a:pt x="2946" y="1449"/>
                    </a:lnTo>
                    <a:lnTo>
                      <a:pt x="2932" y="1446"/>
                    </a:lnTo>
                    <a:lnTo>
                      <a:pt x="2927" y="1444"/>
                    </a:lnTo>
                    <a:lnTo>
                      <a:pt x="2924" y="1444"/>
                    </a:lnTo>
                    <a:lnTo>
                      <a:pt x="2921" y="1446"/>
                    </a:lnTo>
                    <a:lnTo>
                      <a:pt x="2921" y="1455"/>
                    </a:lnTo>
                    <a:lnTo>
                      <a:pt x="2916" y="1468"/>
                    </a:lnTo>
                    <a:lnTo>
                      <a:pt x="2913" y="1484"/>
                    </a:lnTo>
                    <a:lnTo>
                      <a:pt x="2907" y="1508"/>
                    </a:lnTo>
                    <a:lnTo>
                      <a:pt x="2902" y="1533"/>
                    </a:lnTo>
                    <a:lnTo>
                      <a:pt x="2896" y="1561"/>
                    </a:lnTo>
                    <a:lnTo>
                      <a:pt x="2894" y="1592"/>
                    </a:lnTo>
                    <a:lnTo>
                      <a:pt x="2885" y="1626"/>
                    </a:lnTo>
                    <a:lnTo>
                      <a:pt x="2880" y="1662"/>
                    </a:lnTo>
                    <a:lnTo>
                      <a:pt x="2871" y="1696"/>
                    </a:lnTo>
                    <a:lnTo>
                      <a:pt x="2866" y="1734"/>
                    </a:lnTo>
                    <a:lnTo>
                      <a:pt x="2858" y="1770"/>
                    </a:lnTo>
                    <a:lnTo>
                      <a:pt x="2849" y="1808"/>
                    </a:lnTo>
                    <a:lnTo>
                      <a:pt x="2846" y="1842"/>
                    </a:lnTo>
                    <a:lnTo>
                      <a:pt x="2841" y="1878"/>
                    </a:lnTo>
                    <a:lnTo>
                      <a:pt x="2830" y="1909"/>
                    </a:lnTo>
                    <a:lnTo>
                      <a:pt x="2824" y="1939"/>
                    </a:lnTo>
                    <a:lnTo>
                      <a:pt x="2821" y="1967"/>
                    </a:lnTo>
                    <a:lnTo>
                      <a:pt x="2816" y="1994"/>
                    </a:lnTo>
                    <a:lnTo>
                      <a:pt x="2810" y="2017"/>
                    </a:lnTo>
                    <a:lnTo>
                      <a:pt x="2805" y="2043"/>
                    </a:lnTo>
                    <a:lnTo>
                      <a:pt x="2802" y="2062"/>
                    </a:lnTo>
                    <a:lnTo>
                      <a:pt x="2799" y="2081"/>
                    </a:lnTo>
                    <a:lnTo>
                      <a:pt x="2797" y="2095"/>
                    </a:lnTo>
                    <a:lnTo>
                      <a:pt x="2794" y="2112"/>
                    </a:lnTo>
                    <a:lnTo>
                      <a:pt x="2791" y="2123"/>
                    </a:lnTo>
                    <a:lnTo>
                      <a:pt x="2791" y="2136"/>
                    </a:lnTo>
                    <a:lnTo>
                      <a:pt x="2788" y="2142"/>
                    </a:lnTo>
                    <a:lnTo>
                      <a:pt x="2788" y="2150"/>
                    </a:lnTo>
                    <a:lnTo>
                      <a:pt x="2788" y="2153"/>
                    </a:lnTo>
                    <a:lnTo>
                      <a:pt x="2788" y="2155"/>
                    </a:lnTo>
                    <a:lnTo>
                      <a:pt x="2785" y="2155"/>
                    </a:lnTo>
                    <a:lnTo>
                      <a:pt x="2774" y="2153"/>
                    </a:lnTo>
                    <a:lnTo>
                      <a:pt x="2763" y="2148"/>
                    </a:lnTo>
                    <a:lnTo>
                      <a:pt x="2747" y="2146"/>
                    </a:lnTo>
                    <a:lnTo>
                      <a:pt x="2724" y="2140"/>
                    </a:lnTo>
                    <a:lnTo>
                      <a:pt x="2702" y="2136"/>
                    </a:lnTo>
                    <a:lnTo>
                      <a:pt x="2674" y="2131"/>
                    </a:lnTo>
                    <a:lnTo>
                      <a:pt x="2647" y="2127"/>
                    </a:lnTo>
                    <a:lnTo>
                      <a:pt x="2613" y="2119"/>
                    </a:lnTo>
                    <a:lnTo>
                      <a:pt x="2580" y="2112"/>
                    </a:lnTo>
                    <a:lnTo>
                      <a:pt x="2544" y="2106"/>
                    </a:lnTo>
                    <a:lnTo>
                      <a:pt x="2508" y="2100"/>
                    </a:lnTo>
                    <a:lnTo>
                      <a:pt x="2472" y="2093"/>
                    </a:lnTo>
                    <a:lnTo>
                      <a:pt x="2436" y="2089"/>
                    </a:lnTo>
                    <a:lnTo>
                      <a:pt x="2400" y="2081"/>
                    </a:lnTo>
                    <a:lnTo>
                      <a:pt x="2367" y="2076"/>
                    </a:lnTo>
                    <a:lnTo>
                      <a:pt x="2328" y="2072"/>
                    </a:lnTo>
                    <a:lnTo>
                      <a:pt x="2297" y="2068"/>
                    </a:lnTo>
                    <a:lnTo>
                      <a:pt x="2264" y="2064"/>
                    </a:lnTo>
                    <a:lnTo>
                      <a:pt x="2233" y="2062"/>
                    </a:lnTo>
                    <a:lnTo>
                      <a:pt x="2203" y="2057"/>
                    </a:lnTo>
                    <a:lnTo>
                      <a:pt x="2175" y="2055"/>
                    </a:lnTo>
                    <a:lnTo>
                      <a:pt x="2147" y="2053"/>
                    </a:lnTo>
                    <a:lnTo>
                      <a:pt x="2128" y="2053"/>
                    </a:lnTo>
                    <a:lnTo>
                      <a:pt x="2103" y="2049"/>
                    </a:lnTo>
                    <a:lnTo>
                      <a:pt x="2086" y="2049"/>
                    </a:lnTo>
                    <a:lnTo>
                      <a:pt x="2067" y="2049"/>
                    </a:lnTo>
                    <a:lnTo>
                      <a:pt x="2056" y="2049"/>
                    </a:lnTo>
                    <a:lnTo>
                      <a:pt x="2042" y="2049"/>
                    </a:lnTo>
                    <a:lnTo>
                      <a:pt x="2036" y="2049"/>
                    </a:lnTo>
                    <a:lnTo>
                      <a:pt x="2031" y="2049"/>
                    </a:lnTo>
                    <a:lnTo>
                      <a:pt x="2028" y="2049"/>
                    </a:lnTo>
                    <a:lnTo>
                      <a:pt x="2028" y="2053"/>
                    </a:lnTo>
                    <a:lnTo>
                      <a:pt x="2025" y="2060"/>
                    </a:lnTo>
                    <a:lnTo>
                      <a:pt x="2025" y="2070"/>
                    </a:lnTo>
                    <a:lnTo>
                      <a:pt x="2023" y="2081"/>
                    </a:lnTo>
                    <a:lnTo>
                      <a:pt x="2023" y="2093"/>
                    </a:lnTo>
                    <a:lnTo>
                      <a:pt x="2020" y="2110"/>
                    </a:lnTo>
                    <a:lnTo>
                      <a:pt x="2020" y="2127"/>
                    </a:lnTo>
                    <a:lnTo>
                      <a:pt x="2017" y="2146"/>
                    </a:lnTo>
                    <a:lnTo>
                      <a:pt x="2011" y="2165"/>
                    </a:lnTo>
                    <a:lnTo>
                      <a:pt x="2009" y="2186"/>
                    </a:lnTo>
                    <a:lnTo>
                      <a:pt x="2006" y="2210"/>
                    </a:lnTo>
                    <a:lnTo>
                      <a:pt x="2003" y="2231"/>
                    </a:lnTo>
                    <a:lnTo>
                      <a:pt x="2000" y="2254"/>
                    </a:lnTo>
                    <a:lnTo>
                      <a:pt x="1998" y="2279"/>
                    </a:lnTo>
                    <a:lnTo>
                      <a:pt x="1998" y="2303"/>
                    </a:lnTo>
                    <a:lnTo>
                      <a:pt x="1992" y="2326"/>
                    </a:lnTo>
                    <a:lnTo>
                      <a:pt x="1987" y="2351"/>
                    </a:lnTo>
                    <a:lnTo>
                      <a:pt x="1981" y="2375"/>
                    </a:lnTo>
                    <a:lnTo>
                      <a:pt x="1978" y="2400"/>
                    </a:lnTo>
                    <a:lnTo>
                      <a:pt x="1973" y="2421"/>
                    </a:lnTo>
                    <a:lnTo>
                      <a:pt x="1973" y="2442"/>
                    </a:lnTo>
                    <a:lnTo>
                      <a:pt x="1967" y="2463"/>
                    </a:lnTo>
                    <a:lnTo>
                      <a:pt x="1967" y="2484"/>
                    </a:lnTo>
                    <a:lnTo>
                      <a:pt x="1962" y="2499"/>
                    </a:lnTo>
                    <a:lnTo>
                      <a:pt x="1959" y="2516"/>
                    </a:lnTo>
                    <a:lnTo>
                      <a:pt x="1956" y="2531"/>
                    </a:lnTo>
                    <a:lnTo>
                      <a:pt x="1956" y="2544"/>
                    </a:lnTo>
                    <a:lnTo>
                      <a:pt x="1950" y="2552"/>
                    </a:lnTo>
                    <a:lnTo>
                      <a:pt x="1950" y="2561"/>
                    </a:lnTo>
                    <a:lnTo>
                      <a:pt x="1950" y="2565"/>
                    </a:lnTo>
                    <a:lnTo>
                      <a:pt x="1950" y="2567"/>
                    </a:lnTo>
                    <a:lnTo>
                      <a:pt x="1945" y="2565"/>
                    </a:lnTo>
                    <a:lnTo>
                      <a:pt x="1937" y="2565"/>
                    </a:lnTo>
                    <a:lnTo>
                      <a:pt x="1923" y="2561"/>
                    </a:lnTo>
                    <a:lnTo>
                      <a:pt x="1903" y="2558"/>
                    </a:lnTo>
                    <a:lnTo>
                      <a:pt x="1876" y="2554"/>
                    </a:lnTo>
                    <a:lnTo>
                      <a:pt x="1851" y="2550"/>
                    </a:lnTo>
                    <a:lnTo>
                      <a:pt x="1817" y="2546"/>
                    </a:lnTo>
                    <a:lnTo>
                      <a:pt x="1784" y="2542"/>
                    </a:lnTo>
                    <a:lnTo>
                      <a:pt x="1745" y="2535"/>
                    </a:lnTo>
                    <a:lnTo>
                      <a:pt x="1709" y="2531"/>
                    </a:lnTo>
                    <a:lnTo>
                      <a:pt x="1668" y="2527"/>
                    </a:lnTo>
                    <a:lnTo>
                      <a:pt x="1626" y="2523"/>
                    </a:lnTo>
                    <a:lnTo>
                      <a:pt x="1584" y="2516"/>
                    </a:lnTo>
                    <a:lnTo>
                      <a:pt x="1543" y="2512"/>
                    </a:lnTo>
                    <a:lnTo>
                      <a:pt x="1504" y="2508"/>
                    </a:lnTo>
                    <a:lnTo>
                      <a:pt x="1465" y="2506"/>
                    </a:lnTo>
                    <a:lnTo>
                      <a:pt x="1423" y="2501"/>
                    </a:lnTo>
                    <a:lnTo>
                      <a:pt x="1387" y="2499"/>
                    </a:lnTo>
                    <a:lnTo>
                      <a:pt x="1351" y="2495"/>
                    </a:lnTo>
                    <a:lnTo>
                      <a:pt x="1324" y="2495"/>
                    </a:lnTo>
                    <a:lnTo>
                      <a:pt x="1290" y="2495"/>
                    </a:lnTo>
                    <a:lnTo>
                      <a:pt x="1263" y="2495"/>
                    </a:lnTo>
                    <a:lnTo>
                      <a:pt x="1238" y="2495"/>
                    </a:lnTo>
                    <a:lnTo>
                      <a:pt x="1215" y="2495"/>
                    </a:lnTo>
                    <a:lnTo>
                      <a:pt x="1193" y="2495"/>
                    </a:lnTo>
                    <a:lnTo>
                      <a:pt x="1174" y="2495"/>
                    </a:lnTo>
                    <a:lnTo>
                      <a:pt x="1157" y="2495"/>
                    </a:lnTo>
                    <a:lnTo>
                      <a:pt x="1146" y="2497"/>
                    </a:lnTo>
                    <a:lnTo>
                      <a:pt x="1135" y="2497"/>
                    </a:lnTo>
                    <a:lnTo>
                      <a:pt x="1129" y="2499"/>
                    </a:lnTo>
                    <a:lnTo>
                      <a:pt x="1124" y="2499"/>
                    </a:lnTo>
                    <a:lnTo>
                      <a:pt x="1124" y="2506"/>
                    </a:lnTo>
                    <a:lnTo>
                      <a:pt x="1124" y="2512"/>
                    </a:lnTo>
                    <a:lnTo>
                      <a:pt x="1127" y="2523"/>
                    </a:lnTo>
                    <a:lnTo>
                      <a:pt x="1127" y="2533"/>
                    </a:lnTo>
                    <a:lnTo>
                      <a:pt x="1132" y="2548"/>
                    </a:lnTo>
                    <a:lnTo>
                      <a:pt x="1132" y="2563"/>
                    </a:lnTo>
                    <a:lnTo>
                      <a:pt x="1138" y="2580"/>
                    </a:lnTo>
                    <a:lnTo>
                      <a:pt x="1138" y="2597"/>
                    </a:lnTo>
                    <a:lnTo>
                      <a:pt x="1140" y="2618"/>
                    </a:lnTo>
                    <a:lnTo>
                      <a:pt x="1143" y="2639"/>
                    </a:lnTo>
                    <a:lnTo>
                      <a:pt x="1146" y="2660"/>
                    </a:lnTo>
                    <a:lnTo>
                      <a:pt x="1149" y="2681"/>
                    </a:lnTo>
                    <a:lnTo>
                      <a:pt x="1152" y="2700"/>
                    </a:lnTo>
                    <a:lnTo>
                      <a:pt x="1152" y="2721"/>
                    </a:lnTo>
                    <a:lnTo>
                      <a:pt x="1157" y="2742"/>
                    </a:lnTo>
                    <a:lnTo>
                      <a:pt x="1157" y="2761"/>
                    </a:lnTo>
                    <a:lnTo>
                      <a:pt x="1157" y="2780"/>
                    </a:lnTo>
                    <a:lnTo>
                      <a:pt x="1157" y="2797"/>
                    </a:lnTo>
                    <a:lnTo>
                      <a:pt x="1157" y="2814"/>
                    </a:lnTo>
                    <a:lnTo>
                      <a:pt x="1157" y="2831"/>
                    </a:lnTo>
                    <a:lnTo>
                      <a:pt x="1157" y="2846"/>
                    </a:lnTo>
                    <a:lnTo>
                      <a:pt x="1154" y="2861"/>
                    </a:lnTo>
                    <a:lnTo>
                      <a:pt x="1154" y="2874"/>
                    </a:lnTo>
                    <a:lnTo>
                      <a:pt x="1152" y="2884"/>
                    </a:lnTo>
                    <a:lnTo>
                      <a:pt x="1152" y="2895"/>
                    </a:lnTo>
                    <a:lnTo>
                      <a:pt x="1152" y="2903"/>
                    </a:lnTo>
                    <a:lnTo>
                      <a:pt x="1152" y="2912"/>
                    </a:lnTo>
                    <a:lnTo>
                      <a:pt x="1149" y="2922"/>
                    </a:lnTo>
                    <a:lnTo>
                      <a:pt x="1149" y="2926"/>
                    </a:lnTo>
                    <a:lnTo>
                      <a:pt x="0" y="2912"/>
                    </a:lnTo>
                    <a:close/>
                  </a:path>
                </a:pathLst>
              </a:custGeom>
              <a:solidFill>
                <a:srgbClr val="F3505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</p:grpSp>
        <p:grpSp>
          <p:nvGrpSpPr>
            <p:cNvPr id="34851" name="Group 86"/>
            <p:cNvGrpSpPr>
              <a:grpSpLocks/>
            </p:cNvGrpSpPr>
            <p:nvPr/>
          </p:nvGrpSpPr>
          <p:grpSpPr bwMode="auto">
            <a:xfrm>
              <a:off x="384" y="768"/>
              <a:ext cx="4411" cy="3274"/>
              <a:chOff x="384" y="768"/>
              <a:chExt cx="4411" cy="3274"/>
            </a:xfrm>
          </p:grpSpPr>
          <p:sp>
            <p:nvSpPr>
              <p:cNvPr id="34852" name="Text Box 87"/>
              <p:cNvSpPr txBox="1">
                <a:spLocks noChangeArrowheads="1"/>
              </p:cNvSpPr>
              <p:nvPr/>
            </p:nvSpPr>
            <p:spPr bwMode="auto">
              <a:xfrm>
                <a:off x="1776" y="3600"/>
                <a:ext cx="528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kumimoji="0" lang="zh-TW" altLang="en-US" sz="4000" b="1">
                  <a:solidFill>
                    <a:schemeClr val="tx2"/>
                  </a:solidFill>
                  <a:latin typeface="MS UI Gothic" pitchFamily="34" charset="-128"/>
                  <a:ea typeface="MS UI Gothic" pitchFamily="34" charset="-128"/>
                </a:endParaRPr>
              </a:p>
            </p:txBody>
          </p:sp>
          <p:sp>
            <p:nvSpPr>
              <p:cNvPr id="34853" name="Freeform 88"/>
              <p:cNvSpPr>
                <a:spLocks/>
              </p:cNvSpPr>
              <p:nvPr/>
            </p:nvSpPr>
            <p:spPr bwMode="auto">
              <a:xfrm>
                <a:off x="384" y="3453"/>
                <a:ext cx="175" cy="93"/>
              </a:xfrm>
              <a:custGeom>
                <a:avLst/>
                <a:gdLst>
                  <a:gd name="T0" fmla="*/ 97 w 175"/>
                  <a:gd name="T1" fmla="*/ 0 h 93"/>
                  <a:gd name="T2" fmla="*/ 44 w 175"/>
                  <a:gd name="T3" fmla="*/ 23 h 93"/>
                  <a:gd name="T4" fmla="*/ 0 w 175"/>
                  <a:gd name="T5" fmla="*/ 68 h 93"/>
                  <a:gd name="T6" fmla="*/ 72 w 175"/>
                  <a:gd name="T7" fmla="*/ 91 h 93"/>
                  <a:gd name="T8" fmla="*/ 175 w 175"/>
                  <a:gd name="T9" fmla="*/ 93 h 93"/>
                  <a:gd name="T10" fmla="*/ 97 w 175"/>
                  <a:gd name="T11" fmla="*/ 0 h 93"/>
                  <a:gd name="T12" fmla="*/ 97 w 175"/>
                  <a:gd name="T13" fmla="*/ 0 h 9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5"/>
                  <a:gd name="T22" fmla="*/ 0 h 93"/>
                  <a:gd name="T23" fmla="*/ 175 w 175"/>
                  <a:gd name="T24" fmla="*/ 93 h 9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5" h="93">
                    <a:moveTo>
                      <a:pt x="97" y="0"/>
                    </a:moveTo>
                    <a:lnTo>
                      <a:pt x="44" y="23"/>
                    </a:lnTo>
                    <a:lnTo>
                      <a:pt x="0" y="68"/>
                    </a:lnTo>
                    <a:lnTo>
                      <a:pt x="72" y="91"/>
                    </a:lnTo>
                    <a:lnTo>
                      <a:pt x="175" y="93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E680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54" name="Freeform 89"/>
              <p:cNvSpPr>
                <a:spLocks/>
              </p:cNvSpPr>
              <p:nvPr/>
            </p:nvSpPr>
            <p:spPr bwMode="auto">
              <a:xfrm>
                <a:off x="384" y="3453"/>
                <a:ext cx="352" cy="163"/>
              </a:xfrm>
              <a:custGeom>
                <a:avLst/>
                <a:gdLst>
                  <a:gd name="T0" fmla="*/ 119 w 352"/>
                  <a:gd name="T1" fmla="*/ 0 h 163"/>
                  <a:gd name="T2" fmla="*/ 114 w 352"/>
                  <a:gd name="T3" fmla="*/ 0 h 163"/>
                  <a:gd name="T4" fmla="*/ 108 w 352"/>
                  <a:gd name="T5" fmla="*/ 2 h 163"/>
                  <a:gd name="T6" fmla="*/ 94 w 352"/>
                  <a:gd name="T7" fmla="*/ 6 h 163"/>
                  <a:gd name="T8" fmla="*/ 80 w 352"/>
                  <a:gd name="T9" fmla="*/ 13 h 163"/>
                  <a:gd name="T10" fmla="*/ 67 w 352"/>
                  <a:gd name="T11" fmla="*/ 21 h 163"/>
                  <a:gd name="T12" fmla="*/ 53 w 352"/>
                  <a:gd name="T13" fmla="*/ 30 h 163"/>
                  <a:gd name="T14" fmla="*/ 42 w 352"/>
                  <a:gd name="T15" fmla="*/ 38 h 163"/>
                  <a:gd name="T16" fmla="*/ 39 w 352"/>
                  <a:gd name="T17" fmla="*/ 40 h 163"/>
                  <a:gd name="T18" fmla="*/ 86 w 352"/>
                  <a:gd name="T19" fmla="*/ 68 h 163"/>
                  <a:gd name="T20" fmla="*/ 22 w 352"/>
                  <a:gd name="T21" fmla="*/ 51 h 163"/>
                  <a:gd name="T22" fmla="*/ 0 w 352"/>
                  <a:gd name="T23" fmla="*/ 68 h 163"/>
                  <a:gd name="T24" fmla="*/ 80 w 352"/>
                  <a:gd name="T25" fmla="*/ 104 h 163"/>
                  <a:gd name="T26" fmla="*/ 111 w 352"/>
                  <a:gd name="T27" fmla="*/ 99 h 163"/>
                  <a:gd name="T28" fmla="*/ 114 w 352"/>
                  <a:gd name="T29" fmla="*/ 99 h 163"/>
                  <a:gd name="T30" fmla="*/ 122 w 352"/>
                  <a:gd name="T31" fmla="*/ 106 h 163"/>
                  <a:gd name="T32" fmla="*/ 130 w 352"/>
                  <a:gd name="T33" fmla="*/ 116 h 163"/>
                  <a:gd name="T34" fmla="*/ 144 w 352"/>
                  <a:gd name="T35" fmla="*/ 129 h 163"/>
                  <a:gd name="T36" fmla="*/ 155 w 352"/>
                  <a:gd name="T37" fmla="*/ 139 h 163"/>
                  <a:gd name="T38" fmla="*/ 169 w 352"/>
                  <a:gd name="T39" fmla="*/ 148 h 163"/>
                  <a:gd name="T40" fmla="*/ 178 w 352"/>
                  <a:gd name="T41" fmla="*/ 154 h 163"/>
                  <a:gd name="T42" fmla="*/ 180 w 352"/>
                  <a:gd name="T43" fmla="*/ 156 h 163"/>
                  <a:gd name="T44" fmla="*/ 255 w 352"/>
                  <a:gd name="T45" fmla="*/ 163 h 163"/>
                  <a:gd name="T46" fmla="*/ 352 w 352"/>
                  <a:gd name="T47" fmla="*/ 163 h 163"/>
                  <a:gd name="T48" fmla="*/ 352 w 352"/>
                  <a:gd name="T49" fmla="*/ 161 h 163"/>
                  <a:gd name="T50" fmla="*/ 352 w 352"/>
                  <a:gd name="T51" fmla="*/ 152 h 163"/>
                  <a:gd name="T52" fmla="*/ 350 w 352"/>
                  <a:gd name="T53" fmla="*/ 144 h 163"/>
                  <a:gd name="T54" fmla="*/ 341 w 352"/>
                  <a:gd name="T55" fmla="*/ 135 h 163"/>
                  <a:gd name="T56" fmla="*/ 330 w 352"/>
                  <a:gd name="T57" fmla="*/ 131 h 163"/>
                  <a:gd name="T58" fmla="*/ 319 w 352"/>
                  <a:gd name="T59" fmla="*/ 127 h 163"/>
                  <a:gd name="T60" fmla="*/ 308 w 352"/>
                  <a:gd name="T61" fmla="*/ 123 h 163"/>
                  <a:gd name="T62" fmla="*/ 294 w 352"/>
                  <a:gd name="T63" fmla="*/ 118 h 163"/>
                  <a:gd name="T64" fmla="*/ 280 w 352"/>
                  <a:gd name="T65" fmla="*/ 114 h 163"/>
                  <a:gd name="T66" fmla="*/ 266 w 352"/>
                  <a:gd name="T67" fmla="*/ 108 h 163"/>
                  <a:gd name="T68" fmla="*/ 255 w 352"/>
                  <a:gd name="T69" fmla="*/ 99 h 163"/>
                  <a:gd name="T70" fmla="*/ 244 w 352"/>
                  <a:gd name="T71" fmla="*/ 93 h 163"/>
                  <a:gd name="T72" fmla="*/ 233 w 352"/>
                  <a:gd name="T73" fmla="*/ 82 h 163"/>
                  <a:gd name="T74" fmla="*/ 225 w 352"/>
                  <a:gd name="T75" fmla="*/ 72 h 163"/>
                  <a:gd name="T76" fmla="*/ 219 w 352"/>
                  <a:gd name="T77" fmla="*/ 61 h 163"/>
                  <a:gd name="T78" fmla="*/ 216 w 352"/>
                  <a:gd name="T79" fmla="*/ 53 h 163"/>
                  <a:gd name="T80" fmla="*/ 214 w 352"/>
                  <a:gd name="T81" fmla="*/ 44 h 163"/>
                  <a:gd name="T82" fmla="*/ 214 w 352"/>
                  <a:gd name="T83" fmla="*/ 38 h 163"/>
                  <a:gd name="T84" fmla="*/ 214 w 352"/>
                  <a:gd name="T85" fmla="*/ 32 h 163"/>
                  <a:gd name="T86" fmla="*/ 119 w 352"/>
                  <a:gd name="T87" fmla="*/ 0 h 163"/>
                  <a:gd name="T88" fmla="*/ 119 w 352"/>
                  <a:gd name="T89" fmla="*/ 0 h 163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352"/>
                  <a:gd name="T136" fmla="*/ 0 h 163"/>
                  <a:gd name="T137" fmla="*/ 352 w 352"/>
                  <a:gd name="T138" fmla="*/ 163 h 163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352" h="163">
                    <a:moveTo>
                      <a:pt x="119" y="0"/>
                    </a:moveTo>
                    <a:lnTo>
                      <a:pt x="114" y="0"/>
                    </a:lnTo>
                    <a:lnTo>
                      <a:pt x="108" y="2"/>
                    </a:lnTo>
                    <a:lnTo>
                      <a:pt x="94" y="6"/>
                    </a:lnTo>
                    <a:lnTo>
                      <a:pt x="80" y="13"/>
                    </a:lnTo>
                    <a:lnTo>
                      <a:pt x="67" y="21"/>
                    </a:lnTo>
                    <a:lnTo>
                      <a:pt x="53" y="30"/>
                    </a:lnTo>
                    <a:lnTo>
                      <a:pt x="42" y="38"/>
                    </a:lnTo>
                    <a:lnTo>
                      <a:pt x="39" y="40"/>
                    </a:lnTo>
                    <a:lnTo>
                      <a:pt x="86" y="68"/>
                    </a:lnTo>
                    <a:lnTo>
                      <a:pt x="22" y="51"/>
                    </a:lnTo>
                    <a:lnTo>
                      <a:pt x="0" y="68"/>
                    </a:lnTo>
                    <a:lnTo>
                      <a:pt x="80" y="104"/>
                    </a:lnTo>
                    <a:lnTo>
                      <a:pt x="111" y="99"/>
                    </a:lnTo>
                    <a:lnTo>
                      <a:pt x="114" y="99"/>
                    </a:lnTo>
                    <a:lnTo>
                      <a:pt x="122" y="106"/>
                    </a:lnTo>
                    <a:lnTo>
                      <a:pt x="130" y="116"/>
                    </a:lnTo>
                    <a:lnTo>
                      <a:pt x="144" y="129"/>
                    </a:lnTo>
                    <a:lnTo>
                      <a:pt x="155" y="139"/>
                    </a:lnTo>
                    <a:lnTo>
                      <a:pt x="169" y="148"/>
                    </a:lnTo>
                    <a:lnTo>
                      <a:pt x="178" y="154"/>
                    </a:lnTo>
                    <a:lnTo>
                      <a:pt x="180" y="156"/>
                    </a:lnTo>
                    <a:lnTo>
                      <a:pt x="255" y="163"/>
                    </a:lnTo>
                    <a:lnTo>
                      <a:pt x="352" y="163"/>
                    </a:lnTo>
                    <a:lnTo>
                      <a:pt x="352" y="161"/>
                    </a:lnTo>
                    <a:lnTo>
                      <a:pt x="352" y="152"/>
                    </a:lnTo>
                    <a:lnTo>
                      <a:pt x="350" y="144"/>
                    </a:lnTo>
                    <a:lnTo>
                      <a:pt x="341" y="135"/>
                    </a:lnTo>
                    <a:lnTo>
                      <a:pt x="330" y="131"/>
                    </a:lnTo>
                    <a:lnTo>
                      <a:pt x="319" y="127"/>
                    </a:lnTo>
                    <a:lnTo>
                      <a:pt x="308" y="123"/>
                    </a:lnTo>
                    <a:lnTo>
                      <a:pt x="294" y="118"/>
                    </a:lnTo>
                    <a:lnTo>
                      <a:pt x="280" y="114"/>
                    </a:lnTo>
                    <a:lnTo>
                      <a:pt x="266" y="108"/>
                    </a:lnTo>
                    <a:lnTo>
                      <a:pt x="255" y="99"/>
                    </a:lnTo>
                    <a:lnTo>
                      <a:pt x="244" y="93"/>
                    </a:lnTo>
                    <a:lnTo>
                      <a:pt x="233" y="82"/>
                    </a:lnTo>
                    <a:lnTo>
                      <a:pt x="225" y="72"/>
                    </a:lnTo>
                    <a:lnTo>
                      <a:pt x="219" y="61"/>
                    </a:lnTo>
                    <a:lnTo>
                      <a:pt x="216" y="53"/>
                    </a:lnTo>
                    <a:lnTo>
                      <a:pt x="214" y="44"/>
                    </a:lnTo>
                    <a:lnTo>
                      <a:pt x="214" y="38"/>
                    </a:lnTo>
                    <a:lnTo>
                      <a:pt x="214" y="32"/>
                    </a:lnTo>
                    <a:lnTo>
                      <a:pt x="119" y="0"/>
                    </a:lnTo>
                    <a:close/>
                  </a:path>
                </a:pathLst>
              </a:custGeom>
              <a:solidFill>
                <a:srgbClr val="913E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55" name="Freeform 90"/>
              <p:cNvSpPr>
                <a:spLocks/>
              </p:cNvSpPr>
              <p:nvPr/>
            </p:nvSpPr>
            <p:spPr bwMode="auto">
              <a:xfrm>
                <a:off x="417" y="2611"/>
                <a:ext cx="1240" cy="912"/>
              </a:xfrm>
              <a:custGeom>
                <a:avLst/>
                <a:gdLst>
                  <a:gd name="T0" fmla="*/ 555 w 1240"/>
                  <a:gd name="T1" fmla="*/ 55 h 912"/>
                  <a:gd name="T2" fmla="*/ 624 w 1240"/>
                  <a:gd name="T3" fmla="*/ 66 h 912"/>
                  <a:gd name="T4" fmla="*/ 716 w 1240"/>
                  <a:gd name="T5" fmla="*/ 70 h 912"/>
                  <a:gd name="T6" fmla="*/ 799 w 1240"/>
                  <a:gd name="T7" fmla="*/ 55 h 912"/>
                  <a:gd name="T8" fmla="*/ 871 w 1240"/>
                  <a:gd name="T9" fmla="*/ 36 h 912"/>
                  <a:gd name="T10" fmla="*/ 913 w 1240"/>
                  <a:gd name="T11" fmla="*/ 28 h 912"/>
                  <a:gd name="T12" fmla="*/ 980 w 1240"/>
                  <a:gd name="T13" fmla="*/ 64 h 912"/>
                  <a:gd name="T14" fmla="*/ 1060 w 1240"/>
                  <a:gd name="T15" fmla="*/ 117 h 912"/>
                  <a:gd name="T16" fmla="*/ 1140 w 1240"/>
                  <a:gd name="T17" fmla="*/ 178 h 912"/>
                  <a:gd name="T18" fmla="*/ 1196 w 1240"/>
                  <a:gd name="T19" fmla="*/ 237 h 912"/>
                  <a:gd name="T20" fmla="*/ 1232 w 1240"/>
                  <a:gd name="T21" fmla="*/ 280 h 912"/>
                  <a:gd name="T22" fmla="*/ 1232 w 1240"/>
                  <a:gd name="T23" fmla="*/ 299 h 912"/>
                  <a:gd name="T24" fmla="*/ 1207 w 1240"/>
                  <a:gd name="T25" fmla="*/ 349 h 912"/>
                  <a:gd name="T26" fmla="*/ 1171 w 1240"/>
                  <a:gd name="T27" fmla="*/ 417 h 912"/>
                  <a:gd name="T28" fmla="*/ 1140 w 1240"/>
                  <a:gd name="T29" fmla="*/ 482 h 912"/>
                  <a:gd name="T30" fmla="*/ 1121 w 1240"/>
                  <a:gd name="T31" fmla="*/ 525 h 912"/>
                  <a:gd name="T32" fmla="*/ 1115 w 1240"/>
                  <a:gd name="T33" fmla="*/ 556 h 912"/>
                  <a:gd name="T34" fmla="*/ 1071 w 1240"/>
                  <a:gd name="T35" fmla="*/ 561 h 912"/>
                  <a:gd name="T36" fmla="*/ 1010 w 1240"/>
                  <a:gd name="T37" fmla="*/ 569 h 912"/>
                  <a:gd name="T38" fmla="*/ 946 w 1240"/>
                  <a:gd name="T39" fmla="*/ 573 h 912"/>
                  <a:gd name="T40" fmla="*/ 885 w 1240"/>
                  <a:gd name="T41" fmla="*/ 569 h 912"/>
                  <a:gd name="T42" fmla="*/ 866 w 1240"/>
                  <a:gd name="T43" fmla="*/ 559 h 912"/>
                  <a:gd name="T44" fmla="*/ 885 w 1240"/>
                  <a:gd name="T45" fmla="*/ 523 h 912"/>
                  <a:gd name="T46" fmla="*/ 910 w 1240"/>
                  <a:gd name="T47" fmla="*/ 482 h 912"/>
                  <a:gd name="T48" fmla="*/ 930 w 1240"/>
                  <a:gd name="T49" fmla="*/ 430 h 912"/>
                  <a:gd name="T50" fmla="*/ 952 w 1240"/>
                  <a:gd name="T51" fmla="*/ 385 h 912"/>
                  <a:gd name="T52" fmla="*/ 727 w 1240"/>
                  <a:gd name="T53" fmla="*/ 320 h 912"/>
                  <a:gd name="T54" fmla="*/ 702 w 1240"/>
                  <a:gd name="T55" fmla="*/ 347 h 912"/>
                  <a:gd name="T56" fmla="*/ 661 w 1240"/>
                  <a:gd name="T57" fmla="*/ 400 h 912"/>
                  <a:gd name="T58" fmla="*/ 608 w 1240"/>
                  <a:gd name="T59" fmla="*/ 472 h 912"/>
                  <a:gd name="T60" fmla="*/ 541 w 1240"/>
                  <a:gd name="T61" fmla="*/ 554 h 912"/>
                  <a:gd name="T62" fmla="*/ 472 w 1240"/>
                  <a:gd name="T63" fmla="*/ 641 h 912"/>
                  <a:gd name="T64" fmla="*/ 403 w 1240"/>
                  <a:gd name="T65" fmla="*/ 734 h 912"/>
                  <a:gd name="T66" fmla="*/ 330 w 1240"/>
                  <a:gd name="T67" fmla="*/ 814 h 912"/>
                  <a:gd name="T68" fmla="*/ 278 w 1240"/>
                  <a:gd name="T69" fmla="*/ 876 h 912"/>
                  <a:gd name="T70" fmla="*/ 247 w 1240"/>
                  <a:gd name="T71" fmla="*/ 907 h 912"/>
                  <a:gd name="T72" fmla="*/ 192 w 1240"/>
                  <a:gd name="T73" fmla="*/ 912 h 912"/>
                  <a:gd name="T74" fmla="*/ 136 w 1240"/>
                  <a:gd name="T75" fmla="*/ 905 h 912"/>
                  <a:gd name="T76" fmla="*/ 75 w 1240"/>
                  <a:gd name="T77" fmla="*/ 891 h 912"/>
                  <a:gd name="T78" fmla="*/ 20 w 1240"/>
                  <a:gd name="T79" fmla="*/ 878 h 912"/>
                  <a:gd name="T80" fmla="*/ 59 w 1240"/>
                  <a:gd name="T81" fmla="*/ 791 h 912"/>
                  <a:gd name="T82" fmla="*/ 100 w 1240"/>
                  <a:gd name="T83" fmla="*/ 740 h 912"/>
                  <a:gd name="T84" fmla="*/ 153 w 1240"/>
                  <a:gd name="T85" fmla="*/ 664 h 912"/>
                  <a:gd name="T86" fmla="*/ 214 w 1240"/>
                  <a:gd name="T87" fmla="*/ 576 h 912"/>
                  <a:gd name="T88" fmla="*/ 272 w 1240"/>
                  <a:gd name="T89" fmla="*/ 480 h 912"/>
                  <a:gd name="T90" fmla="*/ 322 w 1240"/>
                  <a:gd name="T91" fmla="*/ 387 h 912"/>
                  <a:gd name="T92" fmla="*/ 355 w 1240"/>
                  <a:gd name="T93" fmla="*/ 303 h 912"/>
                  <a:gd name="T94" fmla="*/ 369 w 1240"/>
                  <a:gd name="T95" fmla="*/ 229 h 912"/>
                  <a:gd name="T96" fmla="*/ 378 w 1240"/>
                  <a:gd name="T97" fmla="*/ 170 h 912"/>
                  <a:gd name="T98" fmla="*/ 391 w 1240"/>
                  <a:gd name="T99" fmla="*/ 121 h 912"/>
                  <a:gd name="T100" fmla="*/ 422 w 1240"/>
                  <a:gd name="T101" fmla="*/ 70 h 912"/>
                  <a:gd name="T102" fmla="*/ 461 w 1240"/>
                  <a:gd name="T103" fmla="*/ 24 h 912"/>
                  <a:gd name="T104" fmla="*/ 522 w 1240"/>
                  <a:gd name="T105" fmla="*/ 49 h 9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240"/>
                  <a:gd name="T160" fmla="*/ 0 h 912"/>
                  <a:gd name="T161" fmla="*/ 1240 w 1240"/>
                  <a:gd name="T162" fmla="*/ 912 h 9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240" h="912">
                    <a:moveTo>
                      <a:pt x="522" y="49"/>
                    </a:moveTo>
                    <a:lnTo>
                      <a:pt x="525" y="49"/>
                    </a:lnTo>
                    <a:lnTo>
                      <a:pt x="538" y="53"/>
                    </a:lnTo>
                    <a:lnTo>
                      <a:pt x="544" y="53"/>
                    </a:lnTo>
                    <a:lnTo>
                      <a:pt x="555" y="55"/>
                    </a:lnTo>
                    <a:lnTo>
                      <a:pt x="566" y="58"/>
                    </a:lnTo>
                    <a:lnTo>
                      <a:pt x="580" y="60"/>
                    </a:lnTo>
                    <a:lnTo>
                      <a:pt x="594" y="62"/>
                    </a:lnTo>
                    <a:lnTo>
                      <a:pt x="608" y="64"/>
                    </a:lnTo>
                    <a:lnTo>
                      <a:pt x="624" y="66"/>
                    </a:lnTo>
                    <a:lnTo>
                      <a:pt x="644" y="68"/>
                    </a:lnTo>
                    <a:lnTo>
                      <a:pt x="658" y="68"/>
                    </a:lnTo>
                    <a:lnTo>
                      <a:pt x="677" y="70"/>
                    </a:lnTo>
                    <a:lnTo>
                      <a:pt x="697" y="70"/>
                    </a:lnTo>
                    <a:lnTo>
                      <a:pt x="716" y="70"/>
                    </a:lnTo>
                    <a:lnTo>
                      <a:pt x="733" y="68"/>
                    </a:lnTo>
                    <a:lnTo>
                      <a:pt x="749" y="66"/>
                    </a:lnTo>
                    <a:lnTo>
                      <a:pt x="766" y="64"/>
                    </a:lnTo>
                    <a:lnTo>
                      <a:pt x="783" y="60"/>
                    </a:lnTo>
                    <a:lnTo>
                      <a:pt x="799" y="55"/>
                    </a:lnTo>
                    <a:lnTo>
                      <a:pt x="816" y="53"/>
                    </a:lnTo>
                    <a:lnTo>
                      <a:pt x="830" y="49"/>
                    </a:lnTo>
                    <a:lnTo>
                      <a:pt x="846" y="45"/>
                    </a:lnTo>
                    <a:lnTo>
                      <a:pt x="860" y="41"/>
                    </a:lnTo>
                    <a:lnTo>
                      <a:pt x="871" y="36"/>
                    </a:lnTo>
                    <a:lnTo>
                      <a:pt x="880" y="34"/>
                    </a:lnTo>
                    <a:lnTo>
                      <a:pt x="891" y="32"/>
                    </a:lnTo>
                    <a:lnTo>
                      <a:pt x="905" y="26"/>
                    </a:lnTo>
                    <a:lnTo>
                      <a:pt x="910" y="26"/>
                    </a:lnTo>
                    <a:lnTo>
                      <a:pt x="913" y="28"/>
                    </a:lnTo>
                    <a:lnTo>
                      <a:pt x="930" y="36"/>
                    </a:lnTo>
                    <a:lnTo>
                      <a:pt x="938" y="41"/>
                    </a:lnTo>
                    <a:lnTo>
                      <a:pt x="949" y="49"/>
                    </a:lnTo>
                    <a:lnTo>
                      <a:pt x="963" y="55"/>
                    </a:lnTo>
                    <a:lnTo>
                      <a:pt x="980" y="64"/>
                    </a:lnTo>
                    <a:lnTo>
                      <a:pt x="993" y="72"/>
                    </a:lnTo>
                    <a:lnTo>
                      <a:pt x="1010" y="83"/>
                    </a:lnTo>
                    <a:lnTo>
                      <a:pt x="1027" y="93"/>
                    </a:lnTo>
                    <a:lnTo>
                      <a:pt x="1046" y="106"/>
                    </a:lnTo>
                    <a:lnTo>
                      <a:pt x="1060" y="117"/>
                    </a:lnTo>
                    <a:lnTo>
                      <a:pt x="1079" y="129"/>
                    </a:lnTo>
                    <a:lnTo>
                      <a:pt x="1096" y="142"/>
                    </a:lnTo>
                    <a:lnTo>
                      <a:pt x="1115" y="155"/>
                    </a:lnTo>
                    <a:lnTo>
                      <a:pt x="1127" y="165"/>
                    </a:lnTo>
                    <a:lnTo>
                      <a:pt x="1140" y="178"/>
                    </a:lnTo>
                    <a:lnTo>
                      <a:pt x="1154" y="191"/>
                    </a:lnTo>
                    <a:lnTo>
                      <a:pt x="1165" y="203"/>
                    </a:lnTo>
                    <a:lnTo>
                      <a:pt x="1176" y="214"/>
                    </a:lnTo>
                    <a:lnTo>
                      <a:pt x="1188" y="227"/>
                    </a:lnTo>
                    <a:lnTo>
                      <a:pt x="1196" y="237"/>
                    </a:lnTo>
                    <a:lnTo>
                      <a:pt x="1207" y="248"/>
                    </a:lnTo>
                    <a:lnTo>
                      <a:pt x="1210" y="256"/>
                    </a:lnTo>
                    <a:lnTo>
                      <a:pt x="1218" y="265"/>
                    </a:lnTo>
                    <a:lnTo>
                      <a:pt x="1224" y="271"/>
                    </a:lnTo>
                    <a:lnTo>
                      <a:pt x="1232" y="280"/>
                    </a:lnTo>
                    <a:lnTo>
                      <a:pt x="1235" y="288"/>
                    </a:lnTo>
                    <a:lnTo>
                      <a:pt x="1240" y="290"/>
                    </a:lnTo>
                    <a:lnTo>
                      <a:pt x="1238" y="290"/>
                    </a:lnTo>
                    <a:lnTo>
                      <a:pt x="1235" y="294"/>
                    </a:lnTo>
                    <a:lnTo>
                      <a:pt x="1232" y="299"/>
                    </a:lnTo>
                    <a:lnTo>
                      <a:pt x="1229" y="307"/>
                    </a:lnTo>
                    <a:lnTo>
                      <a:pt x="1221" y="313"/>
                    </a:lnTo>
                    <a:lnTo>
                      <a:pt x="1215" y="326"/>
                    </a:lnTo>
                    <a:lnTo>
                      <a:pt x="1210" y="337"/>
                    </a:lnTo>
                    <a:lnTo>
                      <a:pt x="1207" y="349"/>
                    </a:lnTo>
                    <a:lnTo>
                      <a:pt x="1196" y="362"/>
                    </a:lnTo>
                    <a:lnTo>
                      <a:pt x="1190" y="375"/>
                    </a:lnTo>
                    <a:lnTo>
                      <a:pt x="1182" y="389"/>
                    </a:lnTo>
                    <a:lnTo>
                      <a:pt x="1176" y="404"/>
                    </a:lnTo>
                    <a:lnTo>
                      <a:pt x="1171" y="417"/>
                    </a:lnTo>
                    <a:lnTo>
                      <a:pt x="1163" y="432"/>
                    </a:lnTo>
                    <a:lnTo>
                      <a:pt x="1157" y="444"/>
                    </a:lnTo>
                    <a:lnTo>
                      <a:pt x="1152" y="461"/>
                    </a:lnTo>
                    <a:lnTo>
                      <a:pt x="1146" y="472"/>
                    </a:lnTo>
                    <a:lnTo>
                      <a:pt x="1140" y="482"/>
                    </a:lnTo>
                    <a:lnTo>
                      <a:pt x="1135" y="491"/>
                    </a:lnTo>
                    <a:lnTo>
                      <a:pt x="1132" y="502"/>
                    </a:lnTo>
                    <a:lnTo>
                      <a:pt x="1127" y="510"/>
                    </a:lnTo>
                    <a:lnTo>
                      <a:pt x="1124" y="518"/>
                    </a:lnTo>
                    <a:lnTo>
                      <a:pt x="1121" y="525"/>
                    </a:lnTo>
                    <a:lnTo>
                      <a:pt x="1121" y="533"/>
                    </a:lnTo>
                    <a:lnTo>
                      <a:pt x="1115" y="542"/>
                    </a:lnTo>
                    <a:lnTo>
                      <a:pt x="1115" y="550"/>
                    </a:lnTo>
                    <a:lnTo>
                      <a:pt x="1115" y="554"/>
                    </a:lnTo>
                    <a:lnTo>
                      <a:pt x="1115" y="556"/>
                    </a:lnTo>
                    <a:lnTo>
                      <a:pt x="1110" y="556"/>
                    </a:lnTo>
                    <a:lnTo>
                      <a:pt x="1099" y="559"/>
                    </a:lnTo>
                    <a:lnTo>
                      <a:pt x="1090" y="559"/>
                    </a:lnTo>
                    <a:lnTo>
                      <a:pt x="1079" y="561"/>
                    </a:lnTo>
                    <a:lnTo>
                      <a:pt x="1071" y="561"/>
                    </a:lnTo>
                    <a:lnTo>
                      <a:pt x="1060" y="565"/>
                    </a:lnTo>
                    <a:lnTo>
                      <a:pt x="1046" y="565"/>
                    </a:lnTo>
                    <a:lnTo>
                      <a:pt x="1035" y="567"/>
                    </a:lnTo>
                    <a:lnTo>
                      <a:pt x="1021" y="567"/>
                    </a:lnTo>
                    <a:lnTo>
                      <a:pt x="1010" y="569"/>
                    </a:lnTo>
                    <a:lnTo>
                      <a:pt x="996" y="571"/>
                    </a:lnTo>
                    <a:lnTo>
                      <a:pt x="985" y="571"/>
                    </a:lnTo>
                    <a:lnTo>
                      <a:pt x="971" y="573"/>
                    </a:lnTo>
                    <a:lnTo>
                      <a:pt x="960" y="576"/>
                    </a:lnTo>
                    <a:lnTo>
                      <a:pt x="946" y="573"/>
                    </a:lnTo>
                    <a:lnTo>
                      <a:pt x="935" y="573"/>
                    </a:lnTo>
                    <a:lnTo>
                      <a:pt x="924" y="571"/>
                    </a:lnTo>
                    <a:lnTo>
                      <a:pt x="916" y="571"/>
                    </a:lnTo>
                    <a:lnTo>
                      <a:pt x="899" y="571"/>
                    </a:lnTo>
                    <a:lnTo>
                      <a:pt x="885" y="569"/>
                    </a:lnTo>
                    <a:lnTo>
                      <a:pt x="874" y="567"/>
                    </a:lnTo>
                    <a:lnTo>
                      <a:pt x="869" y="565"/>
                    </a:lnTo>
                    <a:lnTo>
                      <a:pt x="863" y="565"/>
                    </a:lnTo>
                    <a:lnTo>
                      <a:pt x="863" y="563"/>
                    </a:lnTo>
                    <a:lnTo>
                      <a:pt x="866" y="559"/>
                    </a:lnTo>
                    <a:lnTo>
                      <a:pt x="869" y="550"/>
                    </a:lnTo>
                    <a:lnTo>
                      <a:pt x="874" y="542"/>
                    </a:lnTo>
                    <a:lnTo>
                      <a:pt x="877" y="535"/>
                    </a:lnTo>
                    <a:lnTo>
                      <a:pt x="880" y="529"/>
                    </a:lnTo>
                    <a:lnTo>
                      <a:pt x="885" y="523"/>
                    </a:lnTo>
                    <a:lnTo>
                      <a:pt x="891" y="514"/>
                    </a:lnTo>
                    <a:lnTo>
                      <a:pt x="894" y="506"/>
                    </a:lnTo>
                    <a:lnTo>
                      <a:pt x="899" y="499"/>
                    </a:lnTo>
                    <a:lnTo>
                      <a:pt x="905" y="491"/>
                    </a:lnTo>
                    <a:lnTo>
                      <a:pt x="910" y="482"/>
                    </a:lnTo>
                    <a:lnTo>
                      <a:pt x="913" y="472"/>
                    </a:lnTo>
                    <a:lnTo>
                      <a:pt x="919" y="461"/>
                    </a:lnTo>
                    <a:lnTo>
                      <a:pt x="921" y="451"/>
                    </a:lnTo>
                    <a:lnTo>
                      <a:pt x="927" y="440"/>
                    </a:lnTo>
                    <a:lnTo>
                      <a:pt x="930" y="430"/>
                    </a:lnTo>
                    <a:lnTo>
                      <a:pt x="935" y="421"/>
                    </a:lnTo>
                    <a:lnTo>
                      <a:pt x="941" y="411"/>
                    </a:lnTo>
                    <a:lnTo>
                      <a:pt x="946" y="402"/>
                    </a:lnTo>
                    <a:lnTo>
                      <a:pt x="949" y="394"/>
                    </a:lnTo>
                    <a:lnTo>
                      <a:pt x="952" y="385"/>
                    </a:lnTo>
                    <a:lnTo>
                      <a:pt x="955" y="377"/>
                    </a:lnTo>
                    <a:lnTo>
                      <a:pt x="960" y="373"/>
                    </a:lnTo>
                    <a:lnTo>
                      <a:pt x="963" y="364"/>
                    </a:lnTo>
                    <a:lnTo>
                      <a:pt x="966" y="362"/>
                    </a:lnTo>
                    <a:lnTo>
                      <a:pt x="727" y="320"/>
                    </a:lnTo>
                    <a:lnTo>
                      <a:pt x="724" y="322"/>
                    </a:lnTo>
                    <a:lnTo>
                      <a:pt x="719" y="330"/>
                    </a:lnTo>
                    <a:lnTo>
                      <a:pt x="713" y="334"/>
                    </a:lnTo>
                    <a:lnTo>
                      <a:pt x="708" y="341"/>
                    </a:lnTo>
                    <a:lnTo>
                      <a:pt x="702" y="347"/>
                    </a:lnTo>
                    <a:lnTo>
                      <a:pt x="697" y="356"/>
                    </a:lnTo>
                    <a:lnTo>
                      <a:pt x="688" y="364"/>
                    </a:lnTo>
                    <a:lnTo>
                      <a:pt x="677" y="375"/>
                    </a:lnTo>
                    <a:lnTo>
                      <a:pt x="669" y="387"/>
                    </a:lnTo>
                    <a:lnTo>
                      <a:pt x="661" y="400"/>
                    </a:lnTo>
                    <a:lnTo>
                      <a:pt x="649" y="413"/>
                    </a:lnTo>
                    <a:lnTo>
                      <a:pt x="638" y="425"/>
                    </a:lnTo>
                    <a:lnTo>
                      <a:pt x="627" y="440"/>
                    </a:lnTo>
                    <a:lnTo>
                      <a:pt x="619" y="457"/>
                    </a:lnTo>
                    <a:lnTo>
                      <a:pt x="608" y="472"/>
                    </a:lnTo>
                    <a:lnTo>
                      <a:pt x="594" y="487"/>
                    </a:lnTo>
                    <a:lnTo>
                      <a:pt x="583" y="504"/>
                    </a:lnTo>
                    <a:lnTo>
                      <a:pt x="569" y="521"/>
                    </a:lnTo>
                    <a:lnTo>
                      <a:pt x="555" y="537"/>
                    </a:lnTo>
                    <a:lnTo>
                      <a:pt x="541" y="554"/>
                    </a:lnTo>
                    <a:lnTo>
                      <a:pt x="527" y="571"/>
                    </a:lnTo>
                    <a:lnTo>
                      <a:pt x="516" y="590"/>
                    </a:lnTo>
                    <a:lnTo>
                      <a:pt x="502" y="607"/>
                    </a:lnTo>
                    <a:lnTo>
                      <a:pt x="486" y="626"/>
                    </a:lnTo>
                    <a:lnTo>
                      <a:pt x="472" y="641"/>
                    </a:lnTo>
                    <a:lnTo>
                      <a:pt x="458" y="660"/>
                    </a:lnTo>
                    <a:lnTo>
                      <a:pt x="444" y="679"/>
                    </a:lnTo>
                    <a:lnTo>
                      <a:pt x="430" y="696"/>
                    </a:lnTo>
                    <a:lnTo>
                      <a:pt x="416" y="715"/>
                    </a:lnTo>
                    <a:lnTo>
                      <a:pt x="403" y="734"/>
                    </a:lnTo>
                    <a:lnTo>
                      <a:pt x="386" y="749"/>
                    </a:lnTo>
                    <a:lnTo>
                      <a:pt x="372" y="768"/>
                    </a:lnTo>
                    <a:lnTo>
                      <a:pt x="358" y="783"/>
                    </a:lnTo>
                    <a:lnTo>
                      <a:pt x="347" y="800"/>
                    </a:lnTo>
                    <a:lnTo>
                      <a:pt x="330" y="814"/>
                    </a:lnTo>
                    <a:lnTo>
                      <a:pt x="319" y="829"/>
                    </a:lnTo>
                    <a:lnTo>
                      <a:pt x="305" y="842"/>
                    </a:lnTo>
                    <a:lnTo>
                      <a:pt x="297" y="857"/>
                    </a:lnTo>
                    <a:lnTo>
                      <a:pt x="286" y="865"/>
                    </a:lnTo>
                    <a:lnTo>
                      <a:pt x="278" y="876"/>
                    </a:lnTo>
                    <a:lnTo>
                      <a:pt x="267" y="884"/>
                    </a:lnTo>
                    <a:lnTo>
                      <a:pt x="261" y="893"/>
                    </a:lnTo>
                    <a:lnTo>
                      <a:pt x="250" y="903"/>
                    </a:lnTo>
                    <a:lnTo>
                      <a:pt x="250" y="907"/>
                    </a:lnTo>
                    <a:lnTo>
                      <a:pt x="247" y="907"/>
                    </a:lnTo>
                    <a:lnTo>
                      <a:pt x="242" y="910"/>
                    </a:lnTo>
                    <a:lnTo>
                      <a:pt x="233" y="910"/>
                    </a:lnTo>
                    <a:lnTo>
                      <a:pt x="222" y="912"/>
                    </a:lnTo>
                    <a:lnTo>
                      <a:pt x="206" y="912"/>
                    </a:lnTo>
                    <a:lnTo>
                      <a:pt x="192" y="912"/>
                    </a:lnTo>
                    <a:lnTo>
                      <a:pt x="181" y="910"/>
                    </a:lnTo>
                    <a:lnTo>
                      <a:pt x="170" y="910"/>
                    </a:lnTo>
                    <a:lnTo>
                      <a:pt x="161" y="910"/>
                    </a:lnTo>
                    <a:lnTo>
                      <a:pt x="150" y="907"/>
                    </a:lnTo>
                    <a:lnTo>
                      <a:pt x="136" y="905"/>
                    </a:lnTo>
                    <a:lnTo>
                      <a:pt x="125" y="903"/>
                    </a:lnTo>
                    <a:lnTo>
                      <a:pt x="111" y="899"/>
                    </a:lnTo>
                    <a:lnTo>
                      <a:pt x="100" y="897"/>
                    </a:lnTo>
                    <a:lnTo>
                      <a:pt x="86" y="895"/>
                    </a:lnTo>
                    <a:lnTo>
                      <a:pt x="75" y="891"/>
                    </a:lnTo>
                    <a:lnTo>
                      <a:pt x="61" y="888"/>
                    </a:lnTo>
                    <a:lnTo>
                      <a:pt x="50" y="886"/>
                    </a:lnTo>
                    <a:lnTo>
                      <a:pt x="39" y="882"/>
                    </a:lnTo>
                    <a:lnTo>
                      <a:pt x="31" y="880"/>
                    </a:lnTo>
                    <a:lnTo>
                      <a:pt x="20" y="878"/>
                    </a:lnTo>
                    <a:lnTo>
                      <a:pt x="14" y="876"/>
                    </a:lnTo>
                    <a:lnTo>
                      <a:pt x="6" y="874"/>
                    </a:lnTo>
                    <a:lnTo>
                      <a:pt x="0" y="874"/>
                    </a:lnTo>
                    <a:lnTo>
                      <a:pt x="56" y="795"/>
                    </a:lnTo>
                    <a:lnTo>
                      <a:pt x="59" y="791"/>
                    </a:lnTo>
                    <a:lnTo>
                      <a:pt x="67" y="781"/>
                    </a:lnTo>
                    <a:lnTo>
                      <a:pt x="72" y="772"/>
                    </a:lnTo>
                    <a:lnTo>
                      <a:pt x="81" y="764"/>
                    </a:lnTo>
                    <a:lnTo>
                      <a:pt x="89" y="753"/>
                    </a:lnTo>
                    <a:lnTo>
                      <a:pt x="100" y="740"/>
                    </a:lnTo>
                    <a:lnTo>
                      <a:pt x="109" y="726"/>
                    </a:lnTo>
                    <a:lnTo>
                      <a:pt x="120" y="713"/>
                    </a:lnTo>
                    <a:lnTo>
                      <a:pt x="131" y="698"/>
                    </a:lnTo>
                    <a:lnTo>
                      <a:pt x="142" y="683"/>
                    </a:lnTo>
                    <a:lnTo>
                      <a:pt x="153" y="664"/>
                    </a:lnTo>
                    <a:lnTo>
                      <a:pt x="167" y="650"/>
                    </a:lnTo>
                    <a:lnTo>
                      <a:pt x="175" y="630"/>
                    </a:lnTo>
                    <a:lnTo>
                      <a:pt x="192" y="614"/>
                    </a:lnTo>
                    <a:lnTo>
                      <a:pt x="200" y="595"/>
                    </a:lnTo>
                    <a:lnTo>
                      <a:pt x="214" y="576"/>
                    </a:lnTo>
                    <a:lnTo>
                      <a:pt x="225" y="556"/>
                    </a:lnTo>
                    <a:lnTo>
                      <a:pt x="239" y="537"/>
                    </a:lnTo>
                    <a:lnTo>
                      <a:pt x="250" y="518"/>
                    </a:lnTo>
                    <a:lnTo>
                      <a:pt x="261" y="499"/>
                    </a:lnTo>
                    <a:lnTo>
                      <a:pt x="272" y="480"/>
                    </a:lnTo>
                    <a:lnTo>
                      <a:pt x="286" y="463"/>
                    </a:lnTo>
                    <a:lnTo>
                      <a:pt x="294" y="442"/>
                    </a:lnTo>
                    <a:lnTo>
                      <a:pt x="305" y="425"/>
                    </a:lnTo>
                    <a:lnTo>
                      <a:pt x="314" y="406"/>
                    </a:lnTo>
                    <a:lnTo>
                      <a:pt x="322" y="387"/>
                    </a:lnTo>
                    <a:lnTo>
                      <a:pt x="330" y="370"/>
                    </a:lnTo>
                    <a:lnTo>
                      <a:pt x="339" y="354"/>
                    </a:lnTo>
                    <a:lnTo>
                      <a:pt x="347" y="337"/>
                    </a:lnTo>
                    <a:lnTo>
                      <a:pt x="353" y="320"/>
                    </a:lnTo>
                    <a:lnTo>
                      <a:pt x="355" y="303"/>
                    </a:lnTo>
                    <a:lnTo>
                      <a:pt x="358" y="288"/>
                    </a:lnTo>
                    <a:lnTo>
                      <a:pt x="361" y="271"/>
                    </a:lnTo>
                    <a:lnTo>
                      <a:pt x="366" y="258"/>
                    </a:lnTo>
                    <a:lnTo>
                      <a:pt x="366" y="244"/>
                    </a:lnTo>
                    <a:lnTo>
                      <a:pt x="369" y="229"/>
                    </a:lnTo>
                    <a:lnTo>
                      <a:pt x="372" y="218"/>
                    </a:lnTo>
                    <a:lnTo>
                      <a:pt x="372" y="206"/>
                    </a:lnTo>
                    <a:lnTo>
                      <a:pt x="372" y="193"/>
                    </a:lnTo>
                    <a:lnTo>
                      <a:pt x="375" y="180"/>
                    </a:lnTo>
                    <a:lnTo>
                      <a:pt x="378" y="170"/>
                    </a:lnTo>
                    <a:lnTo>
                      <a:pt x="380" y="161"/>
                    </a:lnTo>
                    <a:lnTo>
                      <a:pt x="383" y="148"/>
                    </a:lnTo>
                    <a:lnTo>
                      <a:pt x="386" y="138"/>
                    </a:lnTo>
                    <a:lnTo>
                      <a:pt x="386" y="129"/>
                    </a:lnTo>
                    <a:lnTo>
                      <a:pt x="391" y="121"/>
                    </a:lnTo>
                    <a:lnTo>
                      <a:pt x="397" y="110"/>
                    </a:lnTo>
                    <a:lnTo>
                      <a:pt x="403" y="100"/>
                    </a:lnTo>
                    <a:lnTo>
                      <a:pt x="405" y="91"/>
                    </a:lnTo>
                    <a:lnTo>
                      <a:pt x="416" y="81"/>
                    </a:lnTo>
                    <a:lnTo>
                      <a:pt x="422" y="70"/>
                    </a:lnTo>
                    <a:lnTo>
                      <a:pt x="430" y="60"/>
                    </a:lnTo>
                    <a:lnTo>
                      <a:pt x="439" y="49"/>
                    </a:lnTo>
                    <a:lnTo>
                      <a:pt x="447" y="41"/>
                    </a:lnTo>
                    <a:lnTo>
                      <a:pt x="452" y="32"/>
                    </a:lnTo>
                    <a:lnTo>
                      <a:pt x="461" y="24"/>
                    </a:lnTo>
                    <a:lnTo>
                      <a:pt x="466" y="17"/>
                    </a:lnTo>
                    <a:lnTo>
                      <a:pt x="472" y="11"/>
                    </a:lnTo>
                    <a:lnTo>
                      <a:pt x="483" y="3"/>
                    </a:lnTo>
                    <a:lnTo>
                      <a:pt x="486" y="0"/>
                    </a:lnTo>
                    <a:lnTo>
                      <a:pt x="522" y="49"/>
                    </a:lnTo>
                    <a:close/>
                  </a:path>
                </a:pathLst>
              </a:custGeom>
              <a:solidFill>
                <a:srgbClr val="B3B3B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56" name="Freeform 91"/>
              <p:cNvSpPr>
                <a:spLocks/>
              </p:cNvSpPr>
              <p:nvPr/>
            </p:nvSpPr>
            <p:spPr bwMode="auto">
              <a:xfrm>
                <a:off x="1965" y="1918"/>
                <a:ext cx="389" cy="241"/>
              </a:xfrm>
              <a:custGeom>
                <a:avLst/>
                <a:gdLst>
                  <a:gd name="T0" fmla="*/ 0 w 389"/>
                  <a:gd name="T1" fmla="*/ 180 h 241"/>
                  <a:gd name="T2" fmla="*/ 100 w 389"/>
                  <a:gd name="T3" fmla="*/ 114 h 241"/>
                  <a:gd name="T4" fmla="*/ 100 w 389"/>
                  <a:gd name="T5" fmla="*/ 112 h 241"/>
                  <a:gd name="T6" fmla="*/ 100 w 389"/>
                  <a:gd name="T7" fmla="*/ 110 h 241"/>
                  <a:gd name="T8" fmla="*/ 100 w 389"/>
                  <a:gd name="T9" fmla="*/ 104 h 241"/>
                  <a:gd name="T10" fmla="*/ 100 w 389"/>
                  <a:gd name="T11" fmla="*/ 95 h 241"/>
                  <a:gd name="T12" fmla="*/ 100 w 389"/>
                  <a:gd name="T13" fmla="*/ 87 h 241"/>
                  <a:gd name="T14" fmla="*/ 106 w 389"/>
                  <a:gd name="T15" fmla="*/ 76 h 241"/>
                  <a:gd name="T16" fmla="*/ 111 w 389"/>
                  <a:gd name="T17" fmla="*/ 68 h 241"/>
                  <a:gd name="T18" fmla="*/ 117 w 389"/>
                  <a:gd name="T19" fmla="*/ 59 h 241"/>
                  <a:gd name="T20" fmla="*/ 125 w 389"/>
                  <a:gd name="T21" fmla="*/ 51 h 241"/>
                  <a:gd name="T22" fmla="*/ 133 w 389"/>
                  <a:gd name="T23" fmla="*/ 44 h 241"/>
                  <a:gd name="T24" fmla="*/ 142 w 389"/>
                  <a:gd name="T25" fmla="*/ 40 h 241"/>
                  <a:gd name="T26" fmla="*/ 150 w 389"/>
                  <a:gd name="T27" fmla="*/ 38 h 241"/>
                  <a:gd name="T28" fmla="*/ 169 w 389"/>
                  <a:gd name="T29" fmla="*/ 34 h 241"/>
                  <a:gd name="T30" fmla="*/ 186 w 389"/>
                  <a:gd name="T31" fmla="*/ 32 h 241"/>
                  <a:gd name="T32" fmla="*/ 203 w 389"/>
                  <a:gd name="T33" fmla="*/ 23 h 241"/>
                  <a:gd name="T34" fmla="*/ 217 w 389"/>
                  <a:gd name="T35" fmla="*/ 15 h 241"/>
                  <a:gd name="T36" fmla="*/ 228 w 389"/>
                  <a:gd name="T37" fmla="*/ 8 h 241"/>
                  <a:gd name="T38" fmla="*/ 230 w 389"/>
                  <a:gd name="T39" fmla="*/ 6 h 241"/>
                  <a:gd name="T40" fmla="*/ 250 w 389"/>
                  <a:gd name="T41" fmla="*/ 13 h 241"/>
                  <a:gd name="T42" fmla="*/ 239 w 389"/>
                  <a:gd name="T43" fmla="*/ 27 h 241"/>
                  <a:gd name="T44" fmla="*/ 344 w 389"/>
                  <a:gd name="T45" fmla="*/ 0 h 241"/>
                  <a:gd name="T46" fmla="*/ 361 w 389"/>
                  <a:gd name="T47" fmla="*/ 13 h 241"/>
                  <a:gd name="T48" fmla="*/ 389 w 389"/>
                  <a:gd name="T49" fmla="*/ 13 h 241"/>
                  <a:gd name="T50" fmla="*/ 389 w 389"/>
                  <a:gd name="T51" fmla="*/ 53 h 241"/>
                  <a:gd name="T52" fmla="*/ 300 w 389"/>
                  <a:gd name="T53" fmla="*/ 104 h 241"/>
                  <a:gd name="T54" fmla="*/ 205 w 389"/>
                  <a:gd name="T55" fmla="*/ 135 h 241"/>
                  <a:gd name="T56" fmla="*/ 200 w 389"/>
                  <a:gd name="T57" fmla="*/ 131 h 241"/>
                  <a:gd name="T58" fmla="*/ 189 w 389"/>
                  <a:gd name="T59" fmla="*/ 129 h 241"/>
                  <a:gd name="T60" fmla="*/ 172 w 389"/>
                  <a:gd name="T61" fmla="*/ 127 h 241"/>
                  <a:gd name="T62" fmla="*/ 156 w 389"/>
                  <a:gd name="T63" fmla="*/ 129 h 241"/>
                  <a:gd name="T64" fmla="*/ 150 w 389"/>
                  <a:gd name="T65" fmla="*/ 131 h 241"/>
                  <a:gd name="T66" fmla="*/ 144 w 389"/>
                  <a:gd name="T67" fmla="*/ 135 h 241"/>
                  <a:gd name="T68" fmla="*/ 136 w 389"/>
                  <a:gd name="T69" fmla="*/ 140 h 241"/>
                  <a:gd name="T70" fmla="*/ 125 w 389"/>
                  <a:gd name="T71" fmla="*/ 148 h 241"/>
                  <a:gd name="T72" fmla="*/ 117 w 389"/>
                  <a:gd name="T73" fmla="*/ 156 h 241"/>
                  <a:gd name="T74" fmla="*/ 106 w 389"/>
                  <a:gd name="T75" fmla="*/ 165 h 241"/>
                  <a:gd name="T76" fmla="*/ 95 w 389"/>
                  <a:gd name="T77" fmla="*/ 175 h 241"/>
                  <a:gd name="T78" fmla="*/ 86 w 389"/>
                  <a:gd name="T79" fmla="*/ 186 h 241"/>
                  <a:gd name="T80" fmla="*/ 72 w 389"/>
                  <a:gd name="T81" fmla="*/ 197 h 241"/>
                  <a:gd name="T82" fmla="*/ 61 w 389"/>
                  <a:gd name="T83" fmla="*/ 205 h 241"/>
                  <a:gd name="T84" fmla="*/ 50 w 389"/>
                  <a:gd name="T85" fmla="*/ 214 h 241"/>
                  <a:gd name="T86" fmla="*/ 45 w 389"/>
                  <a:gd name="T87" fmla="*/ 222 h 241"/>
                  <a:gd name="T88" fmla="*/ 36 w 389"/>
                  <a:gd name="T89" fmla="*/ 230 h 241"/>
                  <a:gd name="T90" fmla="*/ 33 w 389"/>
                  <a:gd name="T91" fmla="*/ 235 h 241"/>
                  <a:gd name="T92" fmla="*/ 31 w 389"/>
                  <a:gd name="T93" fmla="*/ 239 h 241"/>
                  <a:gd name="T94" fmla="*/ 31 w 389"/>
                  <a:gd name="T95" fmla="*/ 241 h 241"/>
                  <a:gd name="T96" fmla="*/ 0 w 389"/>
                  <a:gd name="T97" fmla="*/ 180 h 241"/>
                  <a:gd name="T98" fmla="*/ 0 w 389"/>
                  <a:gd name="T99" fmla="*/ 180 h 241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89"/>
                  <a:gd name="T151" fmla="*/ 0 h 241"/>
                  <a:gd name="T152" fmla="*/ 389 w 389"/>
                  <a:gd name="T153" fmla="*/ 241 h 241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89" h="241">
                    <a:moveTo>
                      <a:pt x="0" y="180"/>
                    </a:moveTo>
                    <a:lnTo>
                      <a:pt x="100" y="114"/>
                    </a:lnTo>
                    <a:lnTo>
                      <a:pt x="100" y="112"/>
                    </a:lnTo>
                    <a:lnTo>
                      <a:pt x="100" y="110"/>
                    </a:lnTo>
                    <a:lnTo>
                      <a:pt x="100" y="104"/>
                    </a:lnTo>
                    <a:lnTo>
                      <a:pt x="100" y="95"/>
                    </a:lnTo>
                    <a:lnTo>
                      <a:pt x="100" y="87"/>
                    </a:lnTo>
                    <a:lnTo>
                      <a:pt x="106" y="76"/>
                    </a:lnTo>
                    <a:lnTo>
                      <a:pt x="111" y="68"/>
                    </a:lnTo>
                    <a:lnTo>
                      <a:pt x="117" y="59"/>
                    </a:lnTo>
                    <a:lnTo>
                      <a:pt x="125" y="51"/>
                    </a:lnTo>
                    <a:lnTo>
                      <a:pt x="133" y="44"/>
                    </a:lnTo>
                    <a:lnTo>
                      <a:pt x="142" y="40"/>
                    </a:lnTo>
                    <a:lnTo>
                      <a:pt x="150" y="38"/>
                    </a:lnTo>
                    <a:lnTo>
                      <a:pt x="169" y="34"/>
                    </a:lnTo>
                    <a:lnTo>
                      <a:pt x="186" y="32"/>
                    </a:lnTo>
                    <a:lnTo>
                      <a:pt x="203" y="23"/>
                    </a:lnTo>
                    <a:lnTo>
                      <a:pt x="217" y="15"/>
                    </a:lnTo>
                    <a:lnTo>
                      <a:pt x="228" y="8"/>
                    </a:lnTo>
                    <a:lnTo>
                      <a:pt x="230" y="6"/>
                    </a:lnTo>
                    <a:lnTo>
                      <a:pt x="250" y="13"/>
                    </a:lnTo>
                    <a:lnTo>
                      <a:pt x="239" y="27"/>
                    </a:lnTo>
                    <a:lnTo>
                      <a:pt x="344" y="0"/>
                    </a:lnTo>
                    <a:lnTo>
                      <a:pt x="361" y="13"/>
                    </a:lnTo>
                    <a:lnTo>
                      <a:pt x="389" y="13"/>
                    </a:lnTo>
                    <a:lnTo>
                      <a:pt x="389" y="53"/>
                    </a:lnTo>
                    <a:lnTo>
                      <a:pt x="300" y="104"/>
                    </a:lnTo>
                    <a:lnTo>
                      <a:pt x="205" y="135"/>
                    </a:lnTo>
                    <a:lnTo>
                      <a:pt x="200" y="131"/>
                    </a:lnTo>
                    <a:lnTo>
                      <a:pt x="189" y="129"/>
                    </a:lnTo>
                    <a:lnTo>
                      <a:pt x="172" y="127"/>
                    </a:lnTo>
                    <a:lnTo>
                      <a:pt x="156" y="129"/>
                    </a:lnTo>
                    <a:lnTo>
                      <a:pt x="150" y="131"/>
                    </a:lnTo>
                    <a:lnTo>
                      <a:pt x="144" y="135"/>
                    </a:lnTo>
                    <a:lnTo>
                      <a:pt x="136" y="140"/>
                    </a:lnTo>
                    <a:lnTo>
                      <a:pt x="125" y="148"/>
                    </a:lnTo>
                    <a:lnTo>
                      <a:pt x="117" y="156"/>
                    </a:lnTo>
                    <a:lnTo>
                      <a:pt x="106" y="165"/>
                    </a:lnTo>
                    <a:lnTo>
                      <a:pt x="95" y="175"/>
                    </a:lnTo>
                    <a:lnTo>
                      <a:pt x="86" y="186"/>
                    </a:lnTo>
                    <a:lnTo>
                      <a:pt x="72" y="197"/>
                    </a:lnTo>
                    <a:lnTo>
                      <a:pt x="61" y="205"/>
                    </a:lnTo>
                    <a:lnTo>
                      <a:pt x="50" y="214"/>
                    </a:lnTo>
                    <a:lnTo>
                      <a:pt x="45" y="222"/>
                    </a:lnTo>
                    <a:lnTo>
                      <a:pt x="36" y="230"/>
                    </a:lnTo>
                    <a:lnTo>
                      <a:pt x="33" y="235"/>
                    </a:lnTo>
                    <a:lnTo>
                      <a:pt x="31" y="239"/>
                    </a:lnTo>
                    <a:lnTo>
                      <a:pt x="31" y="241"/>
                    </a:lnTo>
                    <a:lnTo>
                      <a:pt x="0" y="180"/>
                    </a:lnTo>
                    <a:close/>
                  </a:path>
                </a:pathLst>
              </a:custGeom>
              <a:solidFill>
                <a:srgbClr val="F2CC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57" name="Freeform 92"/>
              <p:cNvSpPr>
                <a:spLocks/>
              </p:cNvSpPr>
              <p:nvPr/>
            </p:nvSpPr>
            <p:spPr bwMode="auto">
              <a:xfrm>
                <a:off x="4026" y="768"/>
                <a:ext cx="769" cy="192"/>
              </a:xfrm>
              <a:custGeom>
                <a:avLst/>
                <a:gdLst>
                  <a:gd name="T0" fmla="*/ 0 w 769"/>
                  <a:gd name="T1" fmla="*/ 70 h 192"/>
                  <a:gd name="T2" fmla="*/ 11 w 769"/>
                  <a:gd name="T3" fmla="*/ 67 h 192"/>
                  <a:gd name="T4" fmla="*/ 36 w 769"/>
                  <a:gd name="T5" fmla="*/ 63 h 192"/>
                  <a:gd name="T6" fmla="*/ 70 w 769"/>
                  <a:gd name="T7" fmla="*/ 61 h 192"/>
                  <a:gd name="T8" fmla="*/ 106 w 769"/>
                  <a:gd name="T9" fmla="*/ 57 h 192"/>
                  <a:gd name="T10" fmla="*/ 147 w 769"/>
                  <a:gd name="T11" fmla="*/ 53 h 192"/>
                  <a:gd name="T12" fmla="*/ 189 w 769"/>
                  <a:gd name="T13" fmla="*/ 51 h 192"/>
                  <a:gd name="T14" fmla="*/ 225 w 769"/>
                  <a:gd name="T15" fmla="*/ 48 h 192"/>
                  <a:gd name="T16" fmla="*/ 258 w 769"/>
                  <a:gd name="T17" fmla="*/ 46 h 192"/>
                  <a:gd name="T18" fmla="*/ 286 w 769"/>
                  <a:gd name="T19" fmla="*/ 44 h 192"/>
                  <a:gd name="T20" fmla="*/ 311 w 769"/>
                  <a:gd name="T21" fmla="*/ 42 h 192"/>
                  <a:gd name="T22" fmla="*/ 333 w 769"/>
                  <a:gd name="T23" fmla="*/ 40 h 192"/>
                  <a:gd name="T24" fmla="*/ 364 w 769"/>
                  <a:gd name="T25" fmla="*/ 36 h 192"/>
                  <a:gd name="T26" fmla="*/ 397 w 769"/>
                  <a:gd name="T27" fmla="*/ 27 h 192"/>
                  <a:gd name="T28" fmla="*/ 425 w 769"/>
                  <a:gd name="T29" fmla="*/ 21 h 192"/>
                  <a:gd name="T30" fmla="*/ 444 w 769"/>
                  <a:gd name="T31" fmla="*/ 13 h 192"/>
                  <a:gd name="T32" fmla="*/ 461 w 769"/>
                  <a:gd name="T33" fmla="*/ 2 h 192"/>
                  <a:gd name="T34" fmla="*/ 472 w 769"/>
                  <a:gd name="T35" fmla="*/ 2 h 192"/>
                  <a:gd name="T36" fmla="*/ 494 w 769"/>
                  <a:gd name="T37" fmla="*/ 6 h 192"/>
                  <a:gd name="T38" fmla="*/ 516 w 769"/>
                  <a:gd name="T39" fmla="*/ 10 h 192"/>
                  <a:gd name="T40" fmla="*/ 547 w 769"/>
                  <a:gd name="T41" fmla="*/ 13 h 192"/>
                  <a:gd name="T42" fmla="*/ 572 w 769"/>
                  <a:gd name="T43" fmla="*/ 10 h 192"/>
                  <a:gd name="T44" fmla="*/ 599 w 769"/>
                  <a:gd name="T45" fmla="*/ 13 h 192"/>
                  <a:gd name="T46" fmla="*/ 622 w 769"/>
                  <a:gd name="T47" fmla="*/ 15 h 192"/>
                  <a:gd name="T48" fmla="*/ 652 w 769"/>
                  <a:gd name="T49" fmla="*/ 21 h 192"/>
                  <a:gd name="T50" fmla="*/ 683 w 769"/>
                  <a:gd name="T51" fmla="*/ 32 h 192"/>
                  <a:gd name="T52" fmla="*/ 705 w 769"/>
                  <a:gd name="T53" fmla="*/ 40 h 192"/>
                  <a:gd name="T54" fmla="*/ 724 w 769"/>
                  <a:gd name="T55" fmla="*/ 51 h 192"/>
                  <a:gd name="T56" fmla="*/ 755 w 769"/>
                  <a:gd name="T57" fmla="*/ 67 h 192"/>
                  <a:gd name="T58" fmla="*/ 769 w 769"/>
                  <a:gd name="T59" fmla="*/ 76 h 192"/>
                  <a:gd name="T60" fmla="*/ 458 w 769"/>
                  <a:gd name="T61" fmla="*/ 61 h 192"/>
                  <a:gd name="T62" fmla="*/ 461 w 769"/>
                  <a:gd name="T63" fmla="*/ 89 h 192"/>
                  <a:gd name="T64" fmla="*/ 472 w 769"/>
                  <a:gd name="T65" fmla="*/ 97 h 192"/>
                  <a:gd name="T66" fmla="*/ 475 w 769"/>
                  <a:gd name="T67" fmla="*/ 108 h 192"/>
                  <a:gd name="T68" fmla="*/ 477 w 769"/>
                  <a:gd name="T69" fmla="*/ 125 h 192"/>
                  <a:gd name="T70" fmla="*/ 477 w 769"/>
                  <a:gd name="T71" fmla="*/ 139 h 192"/>
                  <a:gd name="T72" fmla="*/ 472 w 769"/>
                  <a:gd name="T73" fmla="*/ 158 h 192"/>
                  <a:gd name="T74" fmla="*/ 461 w 769"/>
                  <a:gd name="T75" fmla="*/ 163 h 192"/>
                  <a:gd name="T76" fmla="*/ 450 w 769"/>
                  <a:gd name="T77" fmla="*/ 146 h 192"/>
                  <a:gd name="T78" fmla="*/ 430 w 769"/>
                  <a:gd name="T79" fmla="*/ 131 h 192"/>
                  <a:gd name="T80" fmla="*/ 414 w 769"/>
                  <a:gd name="T81" fmla="*/ 127 h 192"/>
                  <a:gd name="T82" fmla="*/ 386 w 769"/>
                  <a:gd name="T83" fmla="*/ 122 h 192"/>
                  <a:gd name="T84" fmla="*/ 364 w 769"/>
                  <a:gd name="T85" fmla="*/ 112 h 192"/>
                  <a:gd name="T86" fmla="*/ 361 w 769"/>
                  <a:gd name="T87" fmla="*/ 97 h 192"/>
                  <a:gd name="T88" fmla="*/ 358 w 769"/>
                  <a:gd name="T89" fmla="*/ 95 h 192"/>
                  <a:gd name="T90" fmla="*/ 341 w 769"/>
                  <a:gd name="T91" fmla="*/ 97 h 192"/>
                  <a:gd name="T92" fmla="*/ 322 w 769"/>
                  <a:gd name="T93" fmla="*/ 103 h 192"/>
                  <a:gd name="T94" fmla="*/ 305 w 769"/>
                  <a:gd name="T95" fmla="*/ 112 h 192"/>
                  <a:gd name="T96" fmla="*/ 286 w 769"/>
                  <a:gd name="T97" fmla="*/ 120 h 192"/>
                  <a:gd name="T98" fmla="*/ 264 w 769"/>
                  <a:gd name="T99" fmla="*/ 131 h 192"/>
                  <a:gd name="T100" fmla="*/ 242 w 769"/>
                  <a:gd name="T101" fmla="*/ 141 h 192"/>
                  <a:gd name="T102" fmla="*/ 211 w 769"/>
                  <a:gd name="T103" fmla="*/ 152 h 192"/>
                  <a:gd name="T104" fmla="*/ 175 w 769"/>
                  <a:gd name="T105" fmla="*/ 163 h 192"/>
                  <a:gd name="T106" fmla="*/ 139 w 769"/>
                  <a:gd name="T107" fmla="*/ 171 h 192"/>
                  <a:gd name="T108" fmla="*/ 106 w 769"/>
                  <a:gd name="T109" fmla="*/ 180 h 192"/>
                  <a:gd name="T110" fmla="*/ 72 w 769"/>
                  <a:gd name="T111" fmla="*/ 186 h 192"/>
                  <a:gd name="T112" fmla="*/ 50 w 769"/>
                  <a:gd name="T113" fmla="*/ 188 h 192"/>
                  <a:gd name="T114" fmla="*/ 39 w 769"/>
                  <a:gd name="T115" fmla="*/ 192 h 192"/>
                  <a:gd name="T116" fmla="*/ 0 w 769"/>
                  <a:gd name="T117" fmla="*/ 70 h 192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769"/>
                  <a:gd name="T178" fmla="*/ 0 h 192"/>
                  <a:gd name="T179" fmla="*/ 769 w 769"/>
                  <a:gd name="T180" fmla="*/ 192 h 192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769" h="192">
                    <a:moveTo>
                      <a:pt x="0" y="70"/>
                    </a:moveTo>
                    <a:lnTo>
                      <a:pt x="0" y="70"/>
                    </a:lnTo>
                    <a:lnTo>
                      <a:pt x="6" y="70"/>
                    </a:lnTo>
                    <a:lnTo>
                      <a:pt x="11" y="67"/>
                    </a:lnTo>
                    <a:lnTo>
                      <a:pt x="25" y="65"/>
                    </a:lnTo>
                    <a:lnTo>
                      <a:pt x="36" y="63"/>
                    </a:lnTo>
                    <a:lnTo>
                      <a:pt x="53" y="61"/>
                    </a:lnTo>
                    <a:lnTo>
                      <a:pt x="70" y="61"/>
                    </a:lnTo>
                    <a:lnTo>
                      <a:pt x="89" y="59"/>
                    </a:lnTo>
                    <a:lnTo>
                      <a:pt x="106" y="57"/>
                    </a:lnTo>
                    <a:lnTo>
                      <a:pt x="128" y="55"/>
                    </a:lnTo>
                    <a:lnTo>
                      <a:pt x="147" y="53"/>
                    </a:lnTo>
                    <a:lnTo>
                      <a:pt x="169" y="53"/>
                    </a:lnTo>
                    <a:lnTo>
                      <a:pt x="189" y="51"/>
                    </a:lnTo>
                    <a:lnTo>
                      <a:pt x="208" y="48"/>
                    </a:lnTo>
                    <a:lnTo>
                      <a:pt x="225" y="48"/>
                    </a:lnTo>
                    <a:lnTo>
                      <a:pt x="244" y="48"/>
                    </a:lnTo>
                    <a:lnTo>
                      <a:pt x="258" y="46"/>
                    </a:lnTo>
                    <a:lnTo>
                      <a:pt x="272" y="46"/>
                    </a:lnTo>
                    <a:lnTo>
                      <a:pt x="286" y="44"/>
                    </a:lnTo>
                    <a:lnTo>
                      <a:pt x="300" y="44"/>
                    </a:lnTo>
                    <a:lnTo>
                      <a:pt x="311" y="42"/>
                    </a:lnTo>
                    <a:lnTo>
                      <a:pt x="322" y="42"/>
                    </a:lnTo>
                    <a:lnTo>
                      <a:pt x="333" y="40"/>
                    </a:lnTo>
                    <a:lnTo>
                      <a:pt x="347" y="40"/>
                    </a:lnTo>
                    <a:lnTo>
                      <a:pt x="364" y="36"/>
                    </a:lnTo>
                    <a:lnTo>
                      <a:pt x="380" y="32"/>
                    </a:lnTo>
                    <a:lnTo>
                      <a:pt x="397" y="27"/>
                    </a:lnTo>
                    <a:lnTo>
                      <a:pt x="414" y="25"/>
                    </a:lnTo>
                    <a:lnTo>
                      <a:pt x="425" y="21"/>
                    </a:lnTo>
                    <a:lnTo>
                      <a:pt x="436" y="17"/>
                    </a:lnTo>
                    <a:lnTo>
                      <a:pt x="444" y="13"/>
                    </a:lnTo>
                    <a:lnTo>
                      <a:pt x="452" y="8"/>
                    </a:lnTo>
                    <a:lnTo>
                      <a:pt x="461" y="2"/>
                    </a:lnTo>
                    <a:lnTo>
                      <a:pt x="466" y="0"/>
                    </a:lnTo>
                    <a:lnTo>
                      <a:pt x="472" y="2"/>
                    </a:lnTo>
                    <a:lnTo>
                      <a:pt x="480" y="4"/>
                    </a:lnTo>
                    <a:lnTo>
                      <a:pt x="494" y="6"/>
                    </a:lnTo>
                    <a:lnTo>
                      <a:pt x="502" y="8"/>
                    </a:lnTo>
                    <a:lnTo>
                      <a:pt x="516" y="10"/>
                    </a:lnTo>
                    <a:lnTo>
                      <a:pt x="533" y="10"/>
                    </a:lnTo>
                    <a:lnTo>
                      <a:pt x="547" y="13"/>
                    </a:lnTo>
                    <a:lnTo>
                      <a:pt x="561" y="10"/>
                    </a:lnTo>
                    <a:lnTo>
                      <a:pt x="572" y="10"/>
                    </a:lnTo>
                    <a:lnTo>
                      <a:pt x="586" y="10"/>
                    </a:lnTo>
                    <a:lnTo>
                      <a:pt x="599" y="13"/>
                    </a:lnTo>
                    <a:lnTo>
                      <a:pt x="611" y="13"/>
                    </a:lnTo>
                    <a:lnTo>
                      <a:pt x="622" y="15"/>
                    </a:lnTo>
                    <a:lnTo>
                      <a:pt x="636" y="17"/>
                    </a:lnTo>
                    <a:lnTo>
                      <a:pt x="652" y="21"/>
                    </a:lnTo>
                    <a:lnTo>
                      <a:pt x="666" y="23"/>
                    </a:lnTo>
                    <a:lnTo>
                      <a:pt x="683" y="32"/>
                    </a:lnTo>
                    <a:lnTo>
                      <a:pt x="694" y="36"/>
                    </a:lnTo>
                    <a:lnTo>
                      <a:pt x="705" y="40"/>
                    </a:lnTo>
                    <a:lnTo>
                      <a:pt x="713" y="44"/>
                    </a:lnTo>
                    <a:lnTo>
                      <a:pt x="724" y="51"/>
                    </a:lnTo>
                    <a:lnTo>
                      <a:pt x="738" y="59"/>
                    </a:lnTo>
                    <a:lnTo>
                      <a:pt x="755" y="67"/>
                    </a:lnTo>
                    <a:lnTo>
                      <a:pt x="763" y="74"/>
                    </a:lnTo>
                    <a:lnTo>
                      <a:pt x="769" y="76"/>
                    </a:lnTo>
                    <a:lnTo>
                      <a:pt x="527" y="55"/>
                    </a:lnTo>
                    <a:lnTo>
                      <a:pt x="458" y="61"/>
                    </a:lnTo>
                    <a:lnTo>
                      <a:pt x="452" y="82"/>
                    </a:lnTo>
                    <a:lnTo>
                      <a:pt x="461" y="89"/>
                    </a:lnTo>
                    <a:lnTo>
                      <a:pt x="469" y="95"/>
                    </a:lnTo>
                    <a:lnTo>
                      <a:pt x="472" y="97"/>
                    </a:lnTo>
                    <a:lnTo>
                      <a:pt x="472" y="103"/>
                    </a:lnTo>
                    <a:lnTo>
                      <a:pt x="475" y="108"/>
                    </a:lnTo>
                    <a:lnTo>
                      <a:pt x="477" y="118"/>
                    </a:lnTo>
                    <a:lnTo>
                      <a:pt x="477" y="125"/>
                    </a:lnTo>
                    <a:lnTo>
                      <a:pt x="480" y="133"/>
                    </a:lnTo>
                    <a:lnTo>
                      <a:pt x="477" y="139"/>
                    </a:lnTo>
                    <a:lnTo>
                      <a:pt x="477" y="148"/>
                    </a:lnTo>
                    <a:lnTo>
                      <a:pt x="472" y="158"/>
                    </a:lnTo>
                    <a:lnTo>
                      <a:pt x="466" y="167"/>
                    </a:lnTo>
                    <a:lnTo>
                      <a:pt x="461" y="163"/>
                    </a:lnTo>
                    <a:lnTo>
                      <a:pt x="458" y="156"/>
                    </a:lnTo>
                    <a:lnTo>
                      <a:pt x="450" y="146"/>
                    </a:lnTo>
                    <a:lnTo>
                      <a:pt x="439" y="137"/>
                    </a:lnTo>
                    <a:lnTo>
                      <a:pt x="430" y="131"/>
                    </a:lnTo>
                    <a:lnTo>
                      <a:pt x="422" y="129"/>
                    </a:lnTo>
                    <a:lnTo>
                      <a:pt x="414" y="127"/>
                    </a:lnTo>
                    <a:lnTo>
                      <a:pt x="403" y="125"/>
                    </a:lnTo>
                    <a:lnTo>
                      <a:pt x="386" y="122"/>
                    </a:lnTo>
                    <a:lnTo>
                      <a:pt x="372" y="120"/>
                    </a:lnTo>
                    <a:lnTo>
                      <a:pt x="364" y="112"/>
                    </a:lnTo>
                    <a:lnTo>
                      <a:pt x="361" y="103"/>
                    </a:lnTo>
                    <a:lnTo>
                      <a:pt x="361" y="97"/>
                    </a:lnTo>
                    <a:lnTo>
                      <a:pt x="361" y="95"/>
                    </a:lnTo>
                    <a:lnTo>
                      <a:pt x="358" y="95"/>
                    </a:lnTo>
                    <a:lnTo>
                      <a:pt x="353" y="97"/>
                    </a:lnTo>
                    <a:lnTo>
                      <a:pt x="341" y="97"/>
                    </a:lnTo>
                    <a:lnTo>
                      <a:pt x="330" y="103"/>
                    </a:lnTo>
                    <a:lnTo>
                      <a:pt x="322" y="103"/>
                    </a:lnTo>
                    <a:lnTo>
                      <a:pt x="314" y="108"/>
                    </a:lnTo>
                    <a:lnTo>
                      <a:pt x="305" y="112"/>
                    </a:lnTo>
                    <a:lnTo>
                      <a:pt x="297" y="116"/>
                    </a:lnTo>
                    <a:lnTo>
                      <a:pt x="286" y="120"/>
                    </a:lnTo>
                    <a:lnTo>
                      <a:pt x="275" y="125"/>
                    </a:lnTo>
                    <a:lnTo>
                      <a:pt x="264" y="131"/>
                    </a:lnTo>
                    <a:lnTo>
                      <a:pt x="255" y="137"/>
                    </a:lnTo>
                    <a:lnTo>
                      <a:pt x="242" y="141"/>
                    </a:lnTo>
                    <a:lnTo>
                      <a:pt x="225" y="148"/>
                    </a:lnTo>
                    <a:lnTo>
                      <a:pt x="211" y="152"/>
                    </a:lnTo>
                    <a:lnTo>
                      <a:pt x="194" y="158"/>
                    </a:lnTo>
                    <a:lnTo>
                      <a:pt x="175" y="163"/>
                    </a:lnTo>
                    <a:lnTo>
                      <a:pt x="158" y="167"/>
                    </a:lnTo>
                    <a:lnTo>
                      <a:pt x="139" y="171"/>
                    </a:lnTo>
                    <a:lnTo>
                      <a:pt x="122" y="177"/>
                    </a:lnTo>
                    <a:lnTo>
                      <a:pt x="106" y="180"/>
                    </a:lnTo>
                    <a:lnTo>
                      <a:pt x="89" y="182"/>
                    </a:lnTo>
                    <a:lnTo>
                      <a:pt x="72" y="186"/>
                    </a:lnTo>
                    <a:lnTo>
                      <a:pt x="61" y="188"/>
                    </a:lnTo>
                    <a:lnTo>
                      <a:pt x="50" y="188"/>
                    </a:lnTo>
                    <a:lnTo>
                      <a:pt x="45" y="190"/>
                    </a:lnTo>
                    <a:lnTo>
                      <a:pt x="39" y="192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D8968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58" name="Freeform 93"/>
              <p:cNvSpPr>
                <a:spLocks/>
              </p:cNvSpPr>
              <p:nvPr/>
            </p:nvSpPr>
            <p:spPr bwMode="auto">
              <a:xfrm>
                <a:off x="2334" y="1537"/>
                <a:ext cx="491" cy="375"/>
              </a:xfrm>
              <a:custGeom>
                <a:avLst/>
                <a:gdLst>
                  <a:gd name="T0" fmla="*/ 491 w 491"/>
                  <a:gd name="T1" fmla="*/ 68 h 375"/>
                  <a:gd name="T2" fmla="*/ 486 w 491"/>
                  <a:gd name="T3" fmla="*/ 77 h 375"/>
                  <a:gd name="T4" fmla="*/ 474 w 491"/>
                  <a:gd name="T5" fmla="*/ 96 h 375"/>
                  <a:gd name="T6" fmla="*/ 458 w 491"/>
                  <a:gd name="T7" fmla="*/ 112 h 375"/>
                  <a:gd name="T8" fmla="*/ 441 w 491"/>
                  <a:gd name="T9" fmla="*/ 123 h 375"/>
                  <a:gd name="T10" fmla="*/ 419 w 491"/>
                  <a:gd name="T11" fmla="*/ 138 h 375"/>
                  <a:gd name="T12" fmla="*/ 391 w 491"/>
                  <a:gd name="T13" fmla="*/ 151 h 375"/>
                  <a:gd name="T14" fmla="*/ 361 w 491"/>
                  <a:gd name="T15" fmla="*/ 161 h 375"/>
                  <a:gd name="T16" fmla="*/ 330 w 491"/>
                  <a:gd name="T17" fmla="*/ 174 h 375"/>
                  <a:gd name="T18" fmla="*/ 300 w 491"/>
                  <a:gd name="T19" fmla="*/ 184 h 375"/>
                  <a:gd name="T20" fmla="*/ 278 w 491"/>
                  <a:gd name="T21" fmla="*/ 193 h 375"/>
                  <a:gd name="T22" fmla="*/ 255 w 491"/>
                  <a:gd name="T23" fmla="*/ 201 h 375"/>
                  <a:gd name="T24" fmla="*/ 250 w 491"/>
                  <a:gd name="T25" fmla="*/ 208 h 375"/>
                  <a:gd name="T26" fmla="*/ 258 w 491"/>
                  <a:gd name="T27" fmla="*/ 231 h 375"/>
                  <a:gd name="T28" fmla="*/ 253 w 491"/>
                  <a:gd name="T29" fmla="*/ 250 h 375"/>
                  <a:gd name="T30" fmla="*/ 241 w 491"/>
                  <a:gd name="T31" fmla="*/ 260 h 375"/>
                  <a:gd name="T32" fmla="*/ 233 w 491"/>
                  <a:gd name="T33" fmla="*/ 271 h 375"/>
                  <a:gd name="T34" fmla="*/ 228 w 491"/>
                  <a:gd name="T35" fmla="*/ 288 h 375"/>
                  <a:gd name="T36" fmla="*/ 225 w 491"/>
                  <a:gd name="T37" fmla="*/ 305 h 375"/>
                  <a:gd name="T38" fmla="*/ 225 w 491"/>
                  <a:gd name="T39" fmla="*/ 324 h 375"/>
                  <a:gd name="T40" fmla="*/ 225 w 491"/>
                  <a:gd name="T41" fmla="*/ 337 h 375"/>
                  <a:gd name="T42" fmla="*/ 194 w 491"/>
                  <a:gd name="T43" fmla="*/ 339 h 375"/>
                  <a:gd name="T44" fmla="*/ 183 w 491"/>
                  <a:gd name="T45" fmla="*/ 269 h 375"/>
                  <a:gd name="T46" fmla="*/ 172 w 491"/>
                  <a:gd name="T47" fmla="*/ 282 h 375"/>
                  <a:gd name="T48" fmla="*/ 150 w 491"/>
                  <a:gd name="T49" fmla="*/ 296 h 375"/>
                  <a:gd name="T50" fmla="*/ 122 w 491"/>
                  <a:gd name="T51" fmla="*/ 320 h 375"/>
                  <a:gd name="T52" fmla="*/ 97 w 491"/>
                  <a:gd name="T53" fmla="*/ 339 h 375"/>
                  <a:gd name="T54" fmla="*/ 72 w 491"/>
                  <a:gd name="T55" fmla="*/ 353 h 375"/>
                  <a:gd name="T56" fmla="*/ 47 w 491"/>
                  <a:gd name="T57" fmla="*/ 370 h 375"/>
                  <a:gd name="T58" fmla="*/ 0 w 491"/>
                  <a:gd name="T59" fmla="*/ 339 h 375"/>
                  <a:gd name="T60" fmla="*/ 28 w 491"/>
                  <a:gd name="T61" fmla="*/ 254 h 375"/>
                  <a:gd name="T62" fmla="*/ 31 w 491"/>
                  <a:gd name="T63" fmla="*/ 244 h 375"/>
                  <a:gd name="T64" fmla="*/ 42 w 491"/>
                  <a:gd name="T65" fmla="*/ 231 h 375"/>
                  <a:gd name="T66" fmla="*/ 67 w 491"/>
                  <a:gd name="T67" fmla="*/ 216 h 375"/>
                  <a:gd name="T68" fmla="*/ 81 w 491"/>
                  <a:gd name="T69" fmla="*/ 208 h 375"/>
                  <a:gd name="T70" fmla="*/ 103 w 491"/>
                  <a:gd name="T71" fmla="*/ 201 h 375"/>
                  <a:gd name="T72" fmla="*/ 122 w 491"/>
                  <a:gd name="T73" fmla="*/ 193 h 375"/>
                  <a:gd name="T74" fmla="*/ 144 w 491"/>
                  <a:gd name="T75" fmla="*/ 184 h 375"/>
                  <a:gd name="T76" fmla="*/ 178 w 491"/>
                  <a:gd name="T77" fmla="*/ 174 h 375"/>
                  <a:gd name="T78" fmla="*/ 192 w 491"/>
                  <a:gd name="T79" fmla="*/ 172 h 375"/>
                  <a:gd name="T80" fmla="*/ 197 w 491"/>
                  <a:gd name="T81" fmla="*/ 165 h 375"/>
                  <a:gd name="T82" fmla="*/ 214 w 491"/>
                  <a:gd name="T83" fmla="*/ 151 h 375"/>
                  <a:gd name="T84" fmla="*/ 239 w 491"/>
                  <a:gd name="T85" fmla="*/ 129 h 375"/>
                  <a:gd name="T86" fmla="*/ 272 w 491"/>
                  <a:gd name="T87" fmla="*/ 102 h 375"/>
                  <a:gd name="T88" fmla="*/ 286 w 491"/>
                  <a:gd name="T89" fmla="*/ 83 h 375"/>
                  <a:gd name="T90" fmla="*/ 303 w 491"/>
                  <a:gd name="T91" fmla="*/ 66 h 375"/>
                  <a:gd name="T92" fmla="*/ 316 w 491"/>
                  <a:gd name="T93" fmla="*/ 49 h 375"/>
                  <a:gd name="T94" fmla="*/ 330 w 491"/>
                  <a:gd name="T95" fmla="*/ 34 h 375"/>
                  <a:gd name="T96" fmla="*/ 350 w 491"/>
                  <a:gd name="T97" fmla="*/ 9 h 375"/>
                  <a:gd name="T98" fmla="*/ 361 w 491"/>
                  <a:gd name="T99" fmla="*/ 0 h 375"/>
                  <a:gd name="T100" fmla="*/ 491 w 491"/>
                  <a:gd name="T101" fmla="*/ 68 h 375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491"/>
                  <a:gd name="T154" fmla="*/ 0 h 375"/>
                  <a:gd name="T155" fmla="*/ 491 w 491"/>
                  <a:gd name="T156" fmla="*/ 375 h 375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491" h="375">
                    <a:moveTo>
                      <a:pt x="491" y="68"/>
                    </a:moveTo>
                    <a:lnTo>
                      <a:pt x="491" y="68"/>
                    </a:lnTo>
                    <a:lnTo>
                      <a:pt x="491" y="72"/>
                    </a:lnTo>
                    <a:lnTo>
                      <a:pt x="486" y="77"/>
                    </a:lnTo>
                    <a:lnTo>
                      <a:pt x="483" y="87"/>
                    </a:lnTo>
                    <a:lnTo>
                      <a:pt x="474" y="96"/>
                    </a:lnTo>
                    <a:lnTo>
                      <a:pt x="466" y="106"/>
                    </a:lnTo>
                    <a:lnTo>
                      <a:pt x="458" y="112"/>
                    </a:lnTo>
                    <a:lnTo>
                      <a:pt x="450" y="119"/>
                    </a:lnTo>
                    <a:lnTo>
                      <a:pt x="441" y="123"/>
                    </a:lnTo>
                    <a:lnTo>
                      <a:pt x="433" y="131"/>
                    </a:lnTo>
                    <a:lnTo>
                      <a:pt x="419" y="138"/>
                    </a:lnTo>
                    <a:lnTo>
                      <a:pt x="405" y="144"/>
                    </a:lnTo>
                    <a:lnTo>
                      <a:pt x="391" y="151"/>
                    </a:lnTo>
                    <a:lnTo>
                      <a:pt x="377" y="157"/>
                    </a:lnTo>
                    <a:lnTo>
                      <a:pt x="361" y="161"/>
                    </a:lnTo>
                    <a:lnTo>
                      <a:pt x="344" y="167"/>
                    </a:lnTo>
                    <a:lnTo>
                      <a:pt x="330" y="174"/>
                    </a:lnTo>
                    <a:lnTo>
                      <a:pt x="316" y="180"/>
                    </a:lnTo>
                    <a:lnTo>
                      <a:pt x="300" y="184"/>
                    </a:lnTo>
                    <a:lnTo>
                      <a:pt x="289" y="189"/>
                    </a:lnTo>
                    <a:lnTo>
                      <a:pt x="278" y="193"/>
                    </a:lnTo>
                    <a:lnTo>
                      <a:pt x="269" y="197"/>
                    </a:lnTo>
                    <a:lnTo>
                      <a:pt x="255" y="201"/>
                    </a:lnTo>
                    <a:lnTo>
                      <a:pt x="250" y="203"/>
                    </a:lnTo>
                    <a:lnTo>
                      <a:pt x="250" y="208"/>
                    </a:lnTo>
                    <a:lnTo>
                      <a:pt x="255" y="218"/>
                    </a:lnTo>
                    <a:lnTo>
                      <a:pt x="258" y="231"/>
                    </a:lnTo>
                    <a:lnTo>
                      <a:pt x="258" y="241"/>
                    </a:lnTo>
                    <a:lnTo>
                      <a:pt x="253" y="250"/>
                    </a:lnTo>
                    <a:lnTo>
                      <a:pt x="244" y="256"/>
                    </a:lnTo>
                    <a:lnTo>
                      <a:pt x="241" y="260"/>
                    </a:lnTo>
                    <a:lnTo>
                      <a:pt x="239" y="267"/>
                    </a:lnTo>
                    <a:lnTo>
                      <a:pt x="233" y="271"/>
                    </a:lnTo>
                    <a:lnTo>
                      <a:pt x="233" y="282"/>
                    </a:lnTo>
                    <a:lnTo>
                      <a:pt x="228" y="288"/>
                    </a:lnTo>
                    <a:lnTo>
                      <a:pt x="225" y="296"/>
                    </a:lnTo>
                    <a:lnTo>
                      <a:pt x="225" y="305"/>
                    </a:lnTo>
                    <a:lnTo>
                      <a:pt x="225" y="315"/>
                    </a:lnTo>
                    <a:lnTo>
                      <a:pt x="225" y="324"/>
                    </a:lnTo>
                    <a:lnTo>
                      <a:pt x="225" y="330"/>
                    </a:lnTo>
                    <a:lnTo>
                      <a:pt x="225" y="337"/>
                    </a:lnTo>
                    <a:lnTo>
                      <a:pt x="225" y="339"/>
                    </a:lnTo>
                    <a:lnTo>
                      <a:pt x="194" y="339"/>
                    </a:lnTo>
                    <a:lnTo>
                      <a:pt x="189" y="269"/>
                    </a:lnTo>
                    <a:lnTo>
                      <a:pt x="183" y="269"/>
                    </a:lnTo>
                    <a:lnTo>
                      <a:pt x="180" y="275"/>
                    </a:lnTo>
                    <a:lnTo>
                      <a:pt x="172" y="282"/>
                    </a:lnTo>
                    <a:lnTo>
                      <a:pt x="164" y="288"/>
                    </a:lnTo>
                    <a:lnTo>
                      <a:pt x="150" y="296"/>
                    </a:lnTo>
                    <a:lnTo>
                      <a:pt x="136" y="307"/>
                    </a:lnTo>
                    <a:lnTo>
                      <a:pt x="122" y="320"/>
                    </a:lnTo>
                    <a:lnTo>
                      <a:pt x="111" y="330"/>
                    </a:lnTo>
                    <a:lnTo>
                      <a:pt x="97" y="339"/>
                    </a:lnTo>
                    <a:lnTo>
                      <a:pt x="83" y="347"/>
                    </a:lnTo>
                    <a:lnTo>
                      <a:pt x="72" y="353"/>
                    </a:lnTo>
                    <a:lnTo>
                      <a:pt x="64" y="362"/>
                    </a:lnTo>
                    <a:lnTo>
                      <a:pt x="47" y="370"/>
                    </a:lnTo>
                    <a:lnTo>
                      <a:pt x="45" y="375"/>
                    </a:lnTo>
                    <a:lnTo>
                      <a:pt x="0" y="339"/>
                    </a:lnTo>
                    <a:lnTo>
                      <a:pt x="31" y="275"/>
                    </a:lnTo>
                    <a:lnTo>
                      <a:pt x="28" y="254"/>
                    </a:lnTo>
                    <a:lnTo>
                      <a:pt x="28" y="250"/>
                    </a:lnTo>
                    <a:lnTo>
                      <a:pt x="31" y="244"/>
                    </a:lnTo>
                    <a:lnTo>
                      <a:pt x="33" y="237"/>
                    </a:lnTo>
                    <a:lnTo>
                      <a:pt x="42" y="231"/>
                    </a:lnTo>
                    <a:lnTo>
                      <a:pt x="53" y="222"/>
                    </a:lnTo>
                    <a:lnTo>
                      <a:pt x="67" y="216"/>
                    </a:lnTo>
                    <a:lnTo>
                      <a:pt x="72" y="212"/>
                    </a:lnTo>
                    <a:lnTo>
                      <a:pt x="81" y="208"/>
                    </a:lnTo>
                    <a:lnTo>
                      <a:pt x="92" y="203"/>
                    </a:lnTo>
                    <a:lnTo>
                      <a:pt x="103" y="201"/>
                    </a:lnTo>
                    <a:lnTo>
                      <a:pt x="111" y="197"/>
                    </a:lnTo>
                    <a:lnTo>
                      <a:pt x="122" y="193"/>
                    </a:lnTo>
                    <a:lnTo>
                      <a:pt x="133" y="189"/>
                    </a:lnTo>
                    <a:lnTo>
                      <a:pt x="144" y="184"/>
                    </a:lnTo>
                    <a:lnTo>
                      <a:pt x="161" y="178"/>
                    </a:lnTo>
                    <a:lnTo>
                      <a:pt x="178" y="174"/>
                    </a:lnTo>
                    <a:lnTo>
                      <a:pt x="186" y="172"/>
                    </a:lnTo>
                    <a:lnTo>
                      <a:pt x="192" y="172"/>
                    </a:lnTo>
                    <a:lnTo>
                      <a:pt x="192" y="170"/>
                    </a:lnTo>
                    <a:lnTo>
                      <a:pt x="197" y="165"/>
                    </a:lnTo>
                    <a:lnTo>
                      <a:pt x="203" y="159"/>
                    </a:lnTo>
                    <a:lnTo>
                      <a:pt x="214" y="151"/>
                    </a:lnTo>
                    <a:lnTo>
                      <a:pt x="225" y="140"/>
                    </a:lnTo>
                    <a:lnTo>
                      <a:pt x="239" y="129"/>
                    </a:lnTo>
                    <a:lnTo>
                      <a:pt x="255" y="115"/>
                    </a:lnTo>
                    <a:lnTo>
                      <a:pt x="272" y="102"/>
                    </a:lnTo>
                    <a:lnTo>
                      <a:pt x="280" y="93"/>
                    </a:lnTo>
                    <a:lnTo>
                      <a:pt x="286" y="83"/>
                    </a:lnTo>
                    <a:lnTo>
                      <a:pt x="294" y="74"/>
                    </a:lnTo>
                    <a:lnTo>
                      <a:pt x="303" y="66"/>
                    </a:lnTo>
                    <a:lnTo>
                      <a:pt x="311" y="57"/>
                    </a:lnTo>
                    <a:lnTo>
                      <a:pt x="316" y="49"/>
                    </a:lnTo>
                    <a:lnTo>
                      <a:pt x="325" y="41"/>
                    </a:lnTo>
                    <a:lnTo>
                      <a:pt x="330" y="34"/>
                    </a:lnTo>
                    <a:lnTo>
                      <a:pt x="341" y="19"/>
                    </a:lnTo>
                    <a:lnTo>
                      <a:pt x="350" y="9"/>
                    </a:lnTo>
                    <a:lnTo>
                      <a:pt x="355" y="3"/>
                    </a:lnTo>
                    <a:lnTo>
                      <a:pt x="361" y="0"/>
                    </a:lnTo>
                    <a:lnTo>
                      <a:pt x="491" y="68"/>
                    </a:lnTo>
                    <a:close/>
                  </a:path>
                </a:pathLst>
              </a:custGeom>
              <a:solidFill>
                <a:srgbClr val="D8968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59" name="Freeform 94"/>
              <p:cNvSpPr>
                <a:spLocks/>
              </p:cNvSpPr>
              <p:nvPr/>
            </p:nvSpPr>
            <p:spPr bwMode="auto">
              <a:xfrm>
                <a:off x="3005" y="1199"/>
                <a:ext cx="1102" cy="994"/>
              </a:xfrm>
              <a:custGeom>
                <a:avLst/>
                <a:gdLst>
                  <a:gd name="T0" fmla="*/ 738 w 1102"/>
                  <a:gd name="T1" fmla="*/ 28 h 994"/>
                  <a:gd name="T2" fmla="*/ 755 w 1102"/>
                  <a:gd name="T3" fmla="*/ 21 h 994"/>
                  <a:gd name="T4" fmla="*/ 774 w 1102"/>
                  <a:gd name="T5" fmla="*/ 17 h 994"/>
                  <a:gd name="T6" fmla="*/ 794 w 1102"/>
                  <a:gd name="T7" fmla="*/ 13 h 994"/>
                  <a:gd name="T8" fmla="*/ 819 w 1102"/>
                  <a:gd name="T9" fmla="*/ 9 h 994"/>
                  <a:gd name="T10" fmla="*/ 847 w 1102"/>
                  <a:gd name="T11" fmla="*/ 4 h 994"/>
                  <a:gd name="T12" fmla="*/ 874 w 1102"/>
                  <a:gd name="T13" fmla="*/ 4 h 994"/>
                  <a:gd name="T14" fmla="*/ 905 w 1102"/>
                  <a:gd name="T15" fmla="*/ 0 h 994"/>
                  <a:gd name="T16" fmla="*/ 938 w 1102"/>
                  <a:gd name="T17" fmla="*/ 0 h 994"/>
                  <a:gd name="T18" fmla="*/ 971 w 1102"/>
                  <a:gd name="T19" fmla="*/ 0 h 994"/>
                  <a:gd name="T20" fmla="*/ 1002 w 1102"/>
                  <a:gd name="T21" fmla="*/ 4 h 994"/>
                  <a:gd name="T22" fmla="*/ 1030 w 1102"/>
                  <a:gd name="T23" fmla="*/ 6 h 994"/>
                  <a:gd name="T24" fmla="*/ 1052 w 1102"/>
                  <a:gd name="T25" fmla="*/ 9 h 994"/>
                  <a:gd name="T26" fmla="*/ 1077 w 1102"/>
                  <a:gd name="T27" fmla="*/ 13 h 994"/>
                  <a:gd name="T28" fmla="*/ 1102 w 1102"/>
                  <a:gd name="T29" fmla="*/ 87 h 994"/>
                  <a:gd name="T30" fmla="*/ 880 w 1102"/>
                  <a:gd name="T31" fmla="*/ 459 h 994"/>
                  <a:gd name="T32" fmla="*/ 810 w 1102"/>
                  <a:gd name="T33" fmla="*/ 400 h 994"/>
                  <a:gd name="T34" fmla="*/ 935 w 1102"/>
                  <a:gd name="T35" fmla="*/ 199 h 994"/>
                  <a:gd name="T36" fmla="*/ 319 w 1102"/>
                  <a:gd name="T37" fmla="*/ 522 h 994"/>
                  <a:gd name="T38" fmla="*/ 0 w 1102"/>
                  <a:gd name="T39" fmla="*/ 992 h 994"/>
                  <a:gd name="T40" fmla="*/ 31 w 1102"/>
                  <a:gd name="T41" fmla="*/ 643 h 994"/>
                  <a:gd name="T42" fmla="*/ 31 w 1102"/>
                  <a:gd name="T43" fmla="*/ 624 h 994"/>
                  <a:gd name="T44" fmla="*/ 37 w 1102"/>
                  <a:gd name="T45" fmla="*/ 605 h 994"/>
                  <a:gd name="T46" fmla="*/ 45 w 1102"/>
                  <a:gd name="T47" fmla="*/ 579 h 994"/>
                  <a:gd name="T48" fmla="*/ 56 w 1102"/>
                  <a:gd name="T49" fmla="*/ 550 h 994"/>
                  <a:gd name="T50" fmla="*/ 64 w 1102"/>
                  <a:gd name="T51" fmla="*/ 520 h 994"/>
                  <a:gd name="T52" fmla="*/ 81 w 1102"/>
                  <a:gd name="T53" fmla="*/ 491 h 994"/>
                  <a:gd name="T54" fmla="*/ 95 w 1102"/>
                  <a:gd name="T55" fmla="*/ 459 h 994"/>
                  <a:gd name="T56" fmla="*/ 111 w 1102"/>
                  <a:gd name="T57" fmla="*/ 429 h 994"/>
                  <a:gd name="T58" fmla="*/ 128 w 1102"/>
                  <a:gd name="T59" fmla="*/ 400 h 994"/>
                  <a:gd name="T60" fmla="*/ 145 w 1102"/>
                  <a:gd name="T61" fmla="*/ 376 h 994"/>
                  <a:gd name="T62" fmla="*/ 161 w 1102"/>
                  <a:gd name="T63" fmla="*/ 353 h 994"/>
                  <a:gd name="T64" fmla="*/ 172 w 1102"/>
                  <a:gd name="T65" fmla="*/ 334 h 994"/>
                  <a:gd name="T66" fmla="*/ 186 w 1102"/>
                  <a:gd name="T67" fmla="*/ 319 h 994"/>
                  <a:gd name="T68" fmla="*/ 186 w 1102"/>
                  <a:gd name="T69" fmla="*/ 313 h 994"/>
                  <a:gd name="T70" fmla="*/ 181 w 1102"/>
                  <a:gd name="T71" fmla="*/ 296 h 994"/>
                  <a:gd name="T72" fmla="*/ 192 w 1102"/>
                  <a:gd name="T73" fmla="*/ 277 h 994"/>
                  <a:gd name="T74" fmla="*/ 206 w 1102"/>
                  <a:gd name="T75" fmla="*/ 262 h 994"/>
                  <a:gd name="T76" fmla="*/ 228 w 1102"/>
                  <a:gd name="T77" fmla="*/ 239 h 994"/>
                  <a:gd name="T78" fmla="*/ 561 w 1102"/>
                  <a:gd name="T79" fmla="*/ 212 h 994"/>
                  <a:gd name="T80" fmla="*/ 738 w 1102"/>
                  <a:gd name="T81" fmla="*/ 28 h 99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02"/>
                  <a:gd name="T124" fmla="*/ 0 h 994"/>
                  <a:gd name="T125" fmla="*/ 1102 w 1102"/>
                  <a:gd name="T126" fmla="*/ 994 h 99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02" h="994">
                    <a:moveTo>
                      <a:pt x="738" y="28"/>
                    </a:moveTo>
                    <a:lnTo>
                      <a:pt x="738" y="28"/>
                    </a:lnTo>
                    <a:lnTo>
                      <a:pt x="749" y="23"/>
                    </a:lnTo>
                    <a:lnTo>
                      <a:pt x="755" y="21"/>
                    </a:lnTo>
                    <a:lnTo>
                      <a:pt x="766" y="19"/>
                    </a:lnTo>
                    <a:lnTo>
                      <a:pt x="774" y="17"/>
                    </a:lnTo>
                    <a:lnTo>
                      <a:pt x="785" y="15"/>
                    </a:lnTo>
                    <a:lnTo>
                      <a:pt x="794" y="13"/>
                    </a:lnTo>
                    <a:lnTo>
                      <a:pt x="805" y="11"/>
                    </a:lnTo>
                    <a:lnTo>
                      <a:pt x="819" y="9"/>
                    </a:lnTo>
                    <a:lnTo>
                      <a:pt x="833" y="9"/>
                    </a:lnTo>
                    <a:lnTo>
                      <a:pt x="847" y="4"/>
                    </a:lnTo>
                    <a:lnTo>
                      <a:pt x="860" y="4"/>
                    </a:lnTo>
                    <a:lnTo>
                      <a:pt x="874" y="4"/>
                    </a:lnTo>
                    <a:lnTo>
                      <a:pt x="891" y="4"/>
                    </a:lnTo>
                    <a:lnTo>
                      <a:pt x="905" y="0"/>
                    </a:lnTo>
                    <a:lnTo>
                      <a:pt x="921" y="0"/>
                    </a:lnTo>
                    <a:lnTo>
                      <a:pt x="938" y="0"/>
                    </a:lnTo>
                    <a:lnTo>
                      <a:pt x="955" y="0"/>
                    </a:lnTo>
                    <a:lnTo>
                      <a:pt x="971" y="0"/>
                    </a:lnTo>
                    <a:lnTo>
                      <a:pt x="985" y="2"/>
                    </a:lnTo>
                    <a:lnTo>
                      <a:pt x="1002" y="4"/>
                    </a:lnTo>
                    <a:lnTo>
                      <a:pt x="1019" y="6"/>
                    </a:lnTo>
                    <a:lnTo>
                      <a:pt x="1030" y="6"/>
                    </a:lnTo>
                    <a:lnTo>
                      <a:pt x="1043" y="9"/>
                    </a:lnTo>
                    <a:lnTo>
                      <a:pt x="1052" y="9"/>
                    </a:lnTo>
                    <a:lnTo>
                      <a:pt x="1063" y="11"/>
                    </a:lnTo>
                    <a:lnTo>
                      <a:pt x="1077" y="13"/>
                    </a:lnTo>
                    <a:lnTo>
                      <a:pt x="1082" y="15"/>
                    </a:lnTo>
                    <a:lnTo>
                      <a:pt x="1102" y="87"/>
                    </a:lnTo>
                    <a:lnTo>
                      <a:pt x="1080" y="440"/>
                    </a:lnTo>
                    <a:lnTo>
                      <a:pt x="880" y="459"/>
                    </a:lnTo>
                    <a:lnTo>
                      <a:pt x="810" y="442"/>
                    </a:lnTo>
                    <a:lnTo>
                      <a:pt x="810" y="400"/>
                    </a:lnTo>
                    <a:lnTo>
                      <a:pt x="849" y="381"/>
                    </a:lnTo>
                    <a:lnTo>
                      <a:pt x="935" y="199"/>
                    </a:lnTo>
                    <a:lnTo>
                      <a:pt x="522" y="321"/>
                    </a:lnTo>
                    <a:lnTo>
                      <a:pt x="319" y="522"/>
                    </a:lnTo>
                    <a:lnTo>
                      <a:pt x="236" y="994"/>
                    </a:lnTo>
                    <a:lnTo>
                      <a:pt x="0" y="992"/>
                    </a:lnTo>
                    <a:lnTo>
                      <a:pt x="31" y="649"/>
                    </a:lnTo>
                    <a:lnTo>
                      <a:pt x="31" y="643"/>
                    </a:lnTo>
                    <a:lnTo>
                      <a:pt x="31" y="632"/>
                    </a:lnTo>
                    <a:lnTo>
                      <a:pt x="31" y="624"/>
                    </a:lnTo>
                    <a:lnTo>
                      <a:pt x="37" y="615"/>
                    </a:lnTo>
                    <a:lnTo>
                      <a:pt x="37" y="605"/>
                    </a:lnTo>
                    <a:lnTo>
                      <a:pt x="42" y="592"/>
                    </a:lnTo>
                    <a:lnTo>
                      <a:pt x="45" y="579"/>
                    </a:lnTo>
                    <a:lnTo>
                      <a:pt x="50" y="565"/>
                    </a:lnTo>
                    <a:lnTo>
                      <a:pt x="56" y="550"/>
                    </a:lnTo>
                    <a:lnTo>
                      <a:pt x="61" y="537"/>
                    </a:lnTo>
                    <a:lnTo>
                      <a:pt x="64" y="520"/>
                    </a:lnTo>
                    <a:lnTo>
                      <a:pt x="73" y="505"/>
                    </a:lnTo>
                    <a:lnTo>
                      <a:pt x="81" y="491"/>
                    </a:lnTo>
                    <a:lnTo>
                      <a:pt x="89" y="476"/>
                    </a:lnTo>
                    <a:lnTo>
                      <a:pt x="95" y="459"/>
                    </a:lnTo>
                    <a:lnTo>
                      <a:pt x="103" y="444"/>
                    </a:lnTo>
                    <a:lnTo>
                      <a:pt x="111" y="429"/>
                    </a:lnTo>
                    <a:lnTo>
                      <a:pt x="120" y="415"/>
                    </a:lnTo>
                    <a:lnTo>
                      <a:pt x="128" y="400"/>
                    </a:lnTo>
                    <a:lnTo>
                      <a:pt x="136" y="389"/>
                    </a:lnTo>
                    <a:lnTo>
                      <a:pt x="145" y="376"/>
                    </a:lnTo>
                    <a:lnTo>
                      <a:pt x="153" y="366"/>
                    </a:lnTo>
                    <a:lnTo>
                      <a:pt x="161" y="353"/>
                    </a:lnTo>
                    <a:lnTo>
                      <a:pt x="167" y="345"/>
                    </a:lnTo>
                    <a:lnTo>
                      <a:pt x="172" y="334"/>
                    </a:lnTo>
                    <a:lnTo>
                      <a:pt x="181" y="328"/>
                    </a:lnTo>
                    <a:lnTo>
                      <a:pt x="186" y="319"/>
                    </a:lnTo>
                    <a:lnTo>
                      <a:pt x="192" y="315"/>
                    </a:lnTo>
                    <a:lnTo>
                      <a:pt x="186" y="313"/>
                    </a:lnTo>
                    <a:lnTo>
                      <a:pt x="184" y="307"/>
                    </a:lnTo>
                    <a:lnTo>
                      <a:pt x="181" y="296"/>
                    </a:lnTo>
                    <a:lnTo>
                      <a:pt x="186" y="286"/>
                    </a:lnTo>
                    <a:lnTo>
                      <a:pt x="192" y="277"/>
                    </a:lnTo>
                    <a:lnTo>
                      <a:pt x="197" y="269"/>
                    </a:lnTo>
                    <a:lnTo>
                      <a:pt x="206" y="262"/>
                    </a:lnTo>
                    <a:lnTo>
                      <a:pt x="214" y="254"/>
                    </a:lnTo>
                    <a:lnTo>
                      <a:pt x="228" y="239"/>
                    </a:lnTo>
                    <a:lnTo>
                      <a:pt x="236" y="235"/>
                    </a:lnTo>
                    <a:lnTo>
                      <a:pt x="561" y="212"/>
                    </a:lnTo>
                    <a:lnTo>
                      <a:pt x="738" y="28"/>
                    </a:lnTo>
                    <a:close/>
                  </a:path>
                </a:pathLst>
              </a:custGeom>
              <a:solidFill>
                <a:srgbClr val="B8B8D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60" name="Freeform 95"/>
              <p:cNvSpPr>
                <a:spLocks/>
              </p:cNvSpPr>
              <p:nvPr/>
            </p:nvSpPr>
            <p:spPr bwMode="auto">
              <a:xfrm>
                <a:off x="2950" y="1208"/>
                <a:ext cx="1024" cy="1021"/>
              </a:xfrm>
              <a:custGeom>
                <a:avLst/>
                <a:gdLst>
                  <a:gd name="T0" fmla="*/ 327 w 1024"/>
                  <a:gd name="T1" fmla="*/ 957 h 1021"/>
                  <a:gd name="T2" fmla="*/ 336 w 1024"/>
                  <a:gd name="T3" fmla="*/ 917 h 1021"/>
                  <a:gd name="T4" fmla="*/ 338 w 1024"/>
                  <a:gd name="T5" fmla="*/ 854 h 1021"/>
                  <a:gd name="T6" fmla="*/ 338 w 1024"/>
                  <a:gd name="T7" fmla="*/ 763 h 1021"/>
                  <a:gd name="T8" fmla="*/ 341 w 1024"/>
                  <a:gd name="T9" fmla="*/ 676 h 1021"/>
                  <a:gd name="T10" fmla="*/ 341 w 1024"/>
                  <a:gd name="T11" fmla="*/ 619 h 1021"/>
                  <a:gd name="T12" fmla="*/ 344 w 1024"/>
                  <a:gd name="T13" fmla="*/ 606 h 1021"/>
                  <a:gd name="T14" fmla="*/ 363 w 1024"/>
                  <a:gd name="T15" fmla="*/ 568 h 1021"/>
                  <a:gd name="T16" fmla="*/ 408 w 1024"/>
                  <a:gd name="T17" fmla="*/ 507 h 1021"/>
                  <a:gd name="T18" fmla="*/ 485 w 1024"/>
                  <a:gd name="T19" fmla="*/ 437 h 1021"/>
                  <a:gd name="T20" fmla="*/ 599 w 1024"/>
                  <a:gd name="T21" fmla="*/ 367 h 1021"/>
                  <a:gd name="T22" fmla="*/ 735 w 1024"/>
                  <a:gd name="T23" fmla="*/ 310 h 1021"/>
                  <a:gd name="T24" fmla="*/ 860 w 1024"/>
                  <a:gd name="T25" fmla="*/ 272 h 1021"/>
                  <a:gd name="T26" fmla="*/ 938 w 1024"/>
                  <a:gd name="T27" fmla="*/ 249 h 1021"/>
                  <a:gd name="T28" fmla="*/ 910 w 1024"/>
                  <a:gd name="T29" fmla="*/ 351 h 1021"/>
                  <a:gd name="T30" fmla="*/ 935 w 1024"/>
                  <a:gd name="T31" fmla="*/ 317 h 1021"/>
                  <a:gd name="T32" fmla="*/ 965 w 1024"/>
                  <a:gd name="T33" fmla="*/ 274 h 1021"/>
                  <a:gd name="T34" fmla="*/ 996 w 1024"/>
                  <a:gd name="T35" fmla="*/ 228 h 1021"/>
                  <a:gd name="T36" fmla="*/ 1012 w 1024"/>
                  <a:gd name="T37" fmla="*/ 186 h 1021"/>
                  <a:gd name="T38" fmla="*/ 1021 w 1024"/>
                  <a:gd name="T39" fmla="*/ 152 h 1021"/>
                  <a:gd name="T40" fmla="*/ 1024 w 1024"/>
                  <a:gd name="T41" fmla="*/ 122 h 1021"/>
                  <a:gd name="T42" fmla="*/ 963 w 1024"/>
                  <a:gd name="T43" fmla="*/ 118 h 1021"/>
                  <a:gd name="T44" fmla="*/ 924 w 1024"/>
                  <a:gd name="T45" fmla="*/ 131 h 1021"/>
                  <a:gd name="T46" fmla="*/ 871 w 1024"/>
                  <a:gd name="T47" fmla="*/ 148 h 1021"/>
                  <a:gd name="T48" fmla="*/ 813 w 1024"/>
                  <a:gd name="T49" fmla="*/ 171 h 1021"/>
                  <a:gd name="T50" fmla="*/ 754 w 1024"/>
                  <a:gd name="T51" fmla="*/ 198 h 1021"/>
                  <a:gd name="T52" fmla="*/ 710 w 1024"/>
                  <a:gd name="T53" fmla="*/ 226 h 1021"/>
                  <a:gd name="T54" fmla="*/ 666 w 1024"/>
                  <a:gd name="T55" fmla="*/ 255 h 1021"/>
                  <a:gd name="T56" fmla="*/ 671 w 1024"/>
                  <a:gd name="T57" fmla="*/ 245 h 1021"/>
                  <a:gd name="T58" fmla="*/ 705 w 1024"/>
                  <a:gd name="T59" fmla="*/ 203 h 1021"/>
                  <a:gd name="T60" fmla="*/ 732 w 1024"/>
                  <a:gd name="T61" fmla="*/ 164 h 1021"/>
                  <a:gd name="T62" fmla="*/ 760 w 1024"/>
                  <a:gd name="T63" fmla="*/ 118 h 1021"/>
                  <a:gd name="T64" fmla="*/ 791 w 1024"/>
                  <a:gd name="T65" fmla="*/ 71 h 1021"/>
                  <a:gd name="T66" fmla="*/ 816 w 1024"/>
                  <a:gd name="T67" fmla="*/ 38 h 1021"/>
                  <a:gd name="T68" fmla="*/ 616 w 1024"/>
                  <a:gd name="T69" fmla="*/ 162 h 1021"/>
                  <a:gd name="T70" fmla="*/ 302 w 1024"/>
                  <a:gd name="T71" fmla="*/ 230 h 1021"/>
                  <a:gd name="T72" fmla="*/ 305 w 1024"/>
                  <a:gd name="T73" fmla="*/ 253 h 1021"/>
                  <a:gd name="T74" fmla="*/ 269 w 1024"/>
                  <a:gd name="T75" fmla="*/ 266 h 1021"/>
                  <a:gd name="T76" fmla="*/ 261 w 1024"/>
                  <a:gd name="T77" fmla="*/ 298 h 1021"/>
                  <a:gd name="T78" fmla="*/ 305 w 1024"/>
                  <a:gd name="T79" fmla="*/ 283 h 1021"/>
                  <a:gd name="T80" fmla="*/ 297 w 1024"/>
                  <a:gd name="T81" fmla="*/ 323 h 1021"/>
                  <a:gd name="T82" fmla="*/ 302 w 1024"/>
                  <a:gd name="T83" fmla="*/ 365 h 1021"/>
                  <a:gd name="T84" fmla="*/ 308 w 1024"/>
                  <a:gd name="T85" fmla="*/ 386 h 1021"/>
                  <a:gd name="T86" fmla="*/ 308 w 1024"/>
                  <a:gd name="T87" fmla="*/ 431 h 1021"/>
                  <a:gd name="T88" fmla="*/ 302 w 1024"/>
                  <a:gd name="T89" fmla="*/ 486 h 1021"/>
                  <a:gd name="T90" fmla="*/ 277 w 1024"/>
                  <a:gd name="T91" fmla="*/ 532 h 1021"/>
                  <a:gd name="T92" fmla="*/ 241 w 1024"/>
                  <a:gd name="T93" fmla="*/ 562 h 1021"/>
                  <a:gd name="T94" fmla="*/ 197 w 1024"/>
                  <a:gd name="T95" fmla="*/ 592 h 1021"/>
                  <a:gd name="T96" fmla="*/ 161 w 1024"/>
                  <a:gd name="T97" fmla="*/ 630 h 1021"/>
                  <a:gd name="T98" fmla="*/ 161 w 1024"/>
                  <a:gd name="T99" fmla="*/ 668 h 1021"/>
                  <a:gd name="T100" fmla="*/ 172 w 1024"/>
                  <a:gd name="T101" fmla="*/ 687 h 1021"/>
                  <a:gd name="T102" fmla="*/ 186 w 1024"/>
                  <a:gd name="T103" fmla="*/ 725 h 1021"/>
                  <a:gd name="T104" fmla="*/ 200 w 1024"/>
                  <a:gd name="T105" fmla="*/ 773 h 1021"/>
                  <a:gd name="T106" fmla="*/ 216 w 1024"/>
                  <a:gd name="T107" fmla="*/ 824 h 1021"/>
                  <a:gd name="T108" fmla="*/ 222 w 1024"/>
                  <a:gd name="T109" fmla="*/ 869 h 1021"/>
                  <a:gd name="T110" fmla="*/ 225 w 1024"/>
                  <a:gd name="T111" fmla="*/ 902 h 1021"/>
                  <a:gd name="T112" fmla="*/ 222 w 1024"/>
                  <a:gd name="T113" fmla="*/ 932 h 1021"/>
                  <a:gd name="T114" fmla="*/ 72 w 1024"/>
                  <a:gd name="T115" fmla="*/ 919 h 1021"/>
                  <a:gd name="T116" fmla="*/ 80 w 1024"/>
                  <a:gd name="T117" fmla="*/ 854 h 1021"/>
                  <a:gd name="T118" fmla="*/ 83 w 1024"/>
                  <a:gd name="T119" fmla="*/ 792 h 1021"/>
                  <a:gd name="T120" fmla="*/ 83 w 1024"/>
                  <a:gd name="T121" fmla="*/ 731 h 1021"/>
                  <a:gd name="T122" fmla="*/ 33 w 1024"/>
                  <a:gd name="T123" fmla="*/ 936 h 1021"/>
                  <a:gd name="T124" fmla="*/ 183 w 1024"/>
                  <a:gd name="T125" fmla="*/ 1021 h 1021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024"/>
                  <a:gd name="T190" fmla="*/ 0 h 1021"/>
                  <a:gd name="T191" fmla="*/ 1024 w 1024"/>
                  <a:gd name="T192" fmla="*/ 1021 h 1021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024" h="1021">
                    <a:moveTo>
                      <a:pt x="183" y="1021"/>
                    </a:moveTo>
                    <a:lnTo>
                      <a:pt x="347" y="1006"/>
                    </a:lnTo>
                    <a:lnTo>
                      <a:pt x="347" y="962"/>
                    </a:lnTo>
                    <a:lnTo>
                      <a:pt x="327" y="957"/>
                    </a:lnTo>
                    <a:lnTo>
                      <a:pt x="333" y="949"/>
                    </a:lnTo>
                    <a:lnTo>
                      <a:pt x="333" y="936"/>
                    </a:lnTo>
                    <a:lnTo>
                      <a:pt x="333" y="928"/>
                    </a:lnTo>
                    <a:lnTo>
                      <a:pt x="336" y="917"/>
                    </a:lnTo>
                    <a:lnTo>
                      <a:pt x="336" y="907"/>
                    </a:lnTo>
                    <a:lnTo>
                      <a:pt x="338" y="892"/>
                    </a:lnTo>
                    <a:lnTo>
                      <a:pt x="338" y="873"/>
                    </a:lnTo>
                    <a:lnTo>
                      <a:pt x="338" y="854"/>
                    </a:lnTo>
                    <a:lnTo>
                      <a:pt x="338" y="833"/>
                    </a:lnTo>
                    <a:lnTo>
                      <a:pt x="338" y="809"/>
                    </a:lnTo>
                    <a:lnTo>
                      <a:pt x="338" y="786"/>
                    </a:lnTo>
                    <a:lnTo>
                      <a:pt x="338" y="763"/>
                    </a:lnTo>
                    <a:lnTo>
                      <a:pt x="338" y="740"/>
                    </a:lnTo>
                    <a:lnTo>
                      <a:pt x="341" y="718"/>
                    </a:lnTo>
                    <a:lnTo>
                      <a:pt x="341" y="695"/>
                    </a:lnTo>
                    <a:lnTo>
                      <a:pt x="341" y="676"/>
                    </a:lnTo>
                    <a:lnTo>
                      <a:pt x="341" y="657"/>
                    </a:lnTo>
                    <a:lnTo>
                      <a:pt x="341" y="642"/>
                    </a:lnTo>
                    <a:lnTo>
                      <a:pt x="341" y="630"/>
                    </a:lnTo>
                    <a:lnTo>
                      <a:pt x="341" y="619"/>
                    </a:lnTo>
                    <a:lnTo>
                      <a:pt x="341" y="615"/>
                    </a:lnTo>
                    <a:lnTo>
                      <a:pt x="341" y="613"/>
                    </a:lnTo>
                    <a:lnTo>
                      <a:pt x="341" y="611"/>
                    </a:lnTo>
                    <a:lnTo>
                      <a:pt x="344" y="606"/>
                    </a:lnTo>
                    <a:lnTo>
                      <a:pt x="347" y="598"/>
                    </a:lnTo>
                    <a:lnTo>
                      <a:pt x="352" y="592"/>
                    </a:lnTo>
                    <a:lnTo>
                      <a:pt x="355" y="579"/>
                    </a:lnTo>
                    <a:lnTo>
                      <a:pt x="363" y="568"/>
                    </a:lnTo>
                    <a:lnTo>
                      <a:pt x="372" y="554"/>
                    </a:lnTo>
                    <a:lnTo>
                      <a:pt x="383" y="541"/>
                    </a:lnTo>
                    <a:lnTo>
                      <a:pt x="394" y="524"/>
                    </a:lnTo>
                    <a:lnTo>
                      <a:pt x="408" y="507"/>
                    </a:lnTo>
                    <a:lnTo>
                      <a:pt x="424" y="490"/>
                    </a:lnTo>
                    <a:lnTo>
                      <a:pt x="444" y="471"/>
                    </a:lnTo>
                    <a:lnTo>
                      <a:pt x="463" y="452"/>
                    </a:lnTo>
                    <a:lnTo>
                      <a:pt x="485" y="437"/>
                    </a:lnTo>
                    <a:lnTo>
                      <a:pt x="510" y="418"/>
                    </a:lnTo>
                    <a:lnTo>
                      <a:pt x="538" y="403"/>
                    </a:lnTo>
                    <a:lnTo>
                      <a:pt x="569" y="384"/>
                    </a:lnTo>
                    <a:lnTo>
                      <a:pt x="599" y="367"/>
                    </a:lnTo>
                    <a:lnTo>
                      <a:pt x="632" y="353"/>
                    </a:lnTo>
                    <a:lnTo>
                      <a:pt x="669" y="338"/>
                    </a:lnTo>
                    <a:lnTo>
                      <a:pt x="699" y="323"/>
                    </a:lnTo>
                    <a:lnTo>
                      <a:pt x="735" y="310"/>
                    </a:lnTo>
                    <a:lnTo>
                      <a:pt x="768" y="298"/>
                    </a:lnTo>
                    <a:lnTo>
                      <a:pt x="802" y="291"/>
                    </a:lnTo>
                    <a:lnTo>
                      <a:pt x="829" y="279"/>
                    </a:lnTo>
                    <a:lnTo>
                      <a:pt x="860" y="272"/>
                    </a:lnTo>
                    <a:lnTo>
                      <a:pt x="885" y="264"/>
                    </a:lnTo>
                    <a:lnTo>
                      <a:pt x="907" y="260"/>
                    </a:lnTo>
                    <a:lnTo>
                      <a:pt x="924" y="253"/>
                    </a:lnTo>
                    <a:lnTo>
                      <a:pt x="938" y="249"/>
                    </a:lnTo>
                    <a:lnTo>
                      <a:pt x="946" y="249"/>
                    </a:lnTo>
                    <a:lnTo>
                      <a:pt x="949" y="249"/>
                    </a:lnTo>
                    <a:lnTo>
                      <a:pt x="910" y="355"/>
                    </a:lnTo>
                    <a:lnTo>
                      <a:pt x="910" y="351"/>
                    </a:lnTo>
                    <a:lnTo>
                      <a:pt x="918" y="342"/>
                    </a:lnTo>
                    <a:lnTo>
                      <a:pt x="924" y="334"/>
                    </a:lnTo>
                    <a:lnTo>
                      <a:pt x="929" y="325"/>
                    </a:lnTo>
                    <a:lnTo>
                      <a:pt x="935" y="317"/>
                    </a:lnTo>
                    <a:lnTo>
                      <a:pt x="946" y="308"/>
                    </a:lnTo>
                    <a:lnTo>
                      <a:pt x="949" y="296"/>
                    </a:lnTo>
                    <a:lnTo>
                      <a:pt x="960" y="285"/>
                    </a:lnTo>
                    <a:lnTo>
                      <a:pt x="965" y="274"/>
                    </a:lnTo>
                    <a:lnTo>
                      <a:pt x="976" y="264"/>
                    </a:lnTo>
                    <a:lnTo>
                      <a:pt x="979" y="251"/>
                    </a:lnTo>
                    <a:lnTo>
                      <a:pt x="988" y="241"/>
                    </a:lnTo>
                    <a:lnTo>
                      <a:pt x="996" y="228"/>
                    </a:lnTo>
                    <a:lnTo>
                      <a:pt x="1001" y="217"/>
                    </a:lnTo>
                    <a:lnTo>
                      <a:pt x="1004" y="207"/>
                    </a:lnTo>
                    <a:lnTo>
                      <a:pt x="1010" y="196"/>
                    </a:lnTo>
                    <a:lnTo>
                      <a:pt x="1012" y="186"/>
                    </a:lnTo>
                    <a:lnTo>
                      <a:pt x="1015" y="177"/>
                    </a:lnTo>
                    <a:lnTo>
                      <a:pt x="1018" y="169"/>
                    </a:lnTo>
                    <a:lnTo>
                      <a:pt x="1021" y="160"/>
                    </a:lnTo>
                    <a:lnTo>
                      <a:pt x="1021" y="152"/>
                    </a:lnTo>
                    <a:lnTo>
                      <a:pt x="1024" y="145"/>
                    </a:lnTo>
                    <a:lnTo>
                      <a:pt x="1024" y="133"/>
                    </a:lnTo>
                    <a:lnTo>
                      <a:pt x="1024" y="126"/>
                    </a:lnTo>
                    <a:lnTo>
                      <a:pt x="1024" y="122"/>
                    </a:lnTo>
                    <a:lnTo>
                      <a:pt x="1024" y="120"/>
                    </a:lnTo>
                    <a:lnTo>
                      <a:pt x="976" y="169"/>
                    </a:lnTo>
                    <a:lnTo>
                      <a:pt x="968" y="118"/>
                    </a:lnTo>
                    <a:lnTo>
                      <a:pt x="963" y="118"/>
                    </a:lnTo>
                    <a:lnTo>
                      <a:pt x="951" y="122"/>
                    </a:lnTo>
                    <a:lnTo>
                      <a:pt x="943" y="122"/>
                    </a:lnTo>
                    <a:lnTo>
                      <a:pt x="935" y="126"/>
                    </a:lnTo>
                    <a:lnTo>
                      <a:pt x="924" y="131"/>
                    </a:lnTo>
                    <a:lnTo>
                      <a:pt x="913" y="135"/>
                    </a:lnTo>
                    <a:lnTo>
                      <a:pt x="899" y="139"/>
                    </a:lnTo>
                    <a:lnTo>
                      <a:pt x="885" y="143"/>
                    </a:lnTo>
                    <a:lnTo>
                      <a:pt x="871" y="148"/>
                    </a:lnTo>
                    <a:lnTo>
                      <a:pt x="857" y="154"/>
                    </a:lnTo>
                    <a:lnTo>
                      <a:pt x="840" y="158"/>
                    </a:lnTo>
                    <a:lnTo>
                      <a:pt x="827" y="164"/>
                    </a:lnTo>
                    <a:lnTo>
                      <a:pt x="813" y="171"/>
                    </a:lnTo>
                    <a:lnTo>
                      <a:pt x="799" y="179"/>
                    </a:lnTo>
                    <a:lnTo>
                      <a:pt x="785" y="184"/>
                    </a:lnTo>
                    <a:lnTo>
                      <a:pt x="768" y="190"/>
                    </a:lnTo>
                    <a:lnTo>
                      <a:pt x="754" y="198"/>
                    </a:lnTo>
                    <a:lnTo>
                      <a:pt x="743" y="207"/>
                    </a:lnTo>
                    <a:lnTo>
                      <a:pt x="732" y="211"/>
                    </a:lnTo>
                    <a:lnTo>
                      <a:pt x="721" y="217"/>
                    </a:lnTo>
                    <a:lnTo>
                      <a:pt x="710" y="226"/>
                    </a:lnTo>
                    <a:lnTo>
                      <a:pt x="702" y="232"/>
                    </a:lnTo>
                    <a:lnTo>
                      <a:pt x="685" y="243"/>
                    </a:lnTo>
                    <a:lnTo>
                      <a:pt x="674" y="251"/>
                    </a:lnTo>
                    <a:lnTo>
                      <a:pt x="666" y="255"/>
                    </a:lnTo>
                    <a:lnTo>
                      <a:pt x="663" y="260"/>
                    </a:lnTo>
                    <a:lnTo>
                      <a:pt x="663" y="255"/>
                    </a:lnTo>
                    <a:lnTo>
                      <a:pt x="669" y="253"/>
                    </a:lnTo>
                    <a:lnTo>
                      <a:pt x="671" y="245"/>
                    </a:lnTo>
                    <a:lnTo>
                      <a:pt x="680" y="236"/>
                    </a:lnTo>
                    <a:lnTo>
                      <a:pt x="685" y="226"/>
                    </a:lnTo>
                    <a:lnTo>
                      <a:pt x="699" y="211"/>
                    </a:lnTo>
                    <a:lnTo>
                      <a:pt x="705" y="203"/>
                    </a:lnTo>
                    <a:lnTo>
                      <a:pt x="710" y="194"/>
                    </a:lnTo>
                    <a:lnTo>
                      <a:pt x="718" y="184"/>
                    </a:lnTo>
                    <a:lnTo>
                      <a:pt x="727" y="175"/>
                    </a:lnTo>
                    <a:lnTo>
                      <a:pt x="732" y="164"/>
                    </a:lnTo>
                    <a:lnTo>
                      <a:pt x="741" y="152"/>
                    </a:lnTo>
                    <a:lnTo>
                      <a:pt x="746" y="141"/>
                    </a:lnTo>
                    <a:lnTo>
                      <a:pt x="754" y="129"/>
                    </a:lnTo>
                    <a:lnTo>
                      <a:pt x="760" y="118"/>
                    </a:lnTo>
                    <a:lnTo>
                      <a:pt x="768" y="105"/>
                    </a:lnTo>
                    <a:lnTo>
                      <a:pt x="777" y="95"/>
                    </a:lnTo>
                    <a:lnTo>
                      <a:pt x="785" y="84"/>
                    </a:lnTo>
                    <a:lnTo>
                      <a:pt x="791" y="71"/>
                    </a:lnTo>
                    <a:lnTo>
                      <a:pt x="796" y="63"/>
                    </a:lnTo>
                    <a:lnTo>
                      <a:pt x="802" y="55"/>
                    </a:lnTo>
                    <a:lnTo>
                      <a:pt x="807" y="48"/>
                    </a:lnTo>
                    <a:lnTo>
                      <a:pt x="816" y="38"/>
                    </a:lnTo>
                    <a:lnTo>
                      <a:pt x="818" y="36"/>
                    </a:lnTo>
                    <a:lnTo>
                      <a:pt x="874" y="0"/>
                    </a:lnTo>
                    <a:lnTo>
                      <a:pt x="782" y="0"/>
                    </a:lnTo>
                    <a:lnTo>
                      <a:pt x="616" y="162"/>
                    </a:lnTo>
                    <a:lnTo>
                      <a:pt x="291" y="222"/>
                    </a:lnTo>
                    <a:lnTo>
                      <a:pt x="300" y="226"/>
                    </a:lnTo>
                    <a:lnTo>
                      <a:pt x="302" y="230"/>
                    </a:lnTo>
                    <a:lnTo>
                      <a:pt x="308" y="234"/>
                    </a:lnTo>
                    <a:lnTo>
                      <a:pt x="308" y="241"/>
                    </a:lnTo>
                    <a:lnTo>
                      <a:pt x="308" y="251"/>
                    </a:lnTo>
                    <a:lnTo>
                      <a:pt x="305" y="253"/>
                    </a:lnTo>
                    <a:lnTo>
                      <a:pt x="300" y="255"/>
                    </a:lnTo>
                    <a:lnTo>
                      <a:pt x="288" y="258"/>
                    </a:lnTo>
                    <a:lnTo>
                      <a:pt x="280" y="262"/>
                    </a:lnTo>
                    <a:lnTo>
                      <a:pt x="269" y="266"/>
                    </a:lnTo>
                    <a:lnTo>
                      <a:pt x="261" y="272"/>
                    </a:lnTo>
                    <a:lnTo>
                      <a:pt x="252" y="283"/>
                    </a:lnTo>
                    <a:lnTo>
                      <a:pt x="252" y="296"/>
                    </a:lnTo>
                    <a:lnTo>
                      <a:pt x="261" y="298"/>
                    </a:lnTo>
                    <a:lnTo>
                      <a:pt x="277" y="291"/>
                    </a:lnTo>
                    <a:lnTo>
                      <a:pt x="286" y="287"/>
                    </a:lnTo>
                    <a:lnTo>
                      <a:pt x="297" y="283"/>
                    </a:lnTo>
                    <a:lnTo>
                      <a:pt x="305" y="283"/>
                    </a:lnTo>
                    <a:lnTo>
                      <a:pt x="316" y="285"/>
                    </a:lnTo>
                    <a:lnTo>
                      <a:pt x="305" y="296"/>
                    </a:lnTo>
                    <a:lnTo>
                      <a:pt x="300" y="310"/>
                    </a:lnTo>
                    <a:lnTo>
                      <a:pt x="297" y="323"/>
                    </a:lnTo>
                    <a:lnTo>
                      <a:pt x="297" y="338"/>
                    </a:lnTo>
                    <a:lnTo>
                      <a:pt x="297" y="348"/>
                    </a:lnTo>
                    <a:lnTo>
                      <a:pt x="302" y="359"/>
                    </a:lnTo>
                    <a:lnTo>
                      <a:pt x="302" y="365"/>
                    </a:lnTo>
                    <a:lnTo>
                      <a:pt x="305" y="367"/>
                    </a:lnTo>
                    <a:lnTo>
                      <a:pt x="305" y="372"/>
                    </a:lnTo>
                    <a:lnTo>
                      <a:pt x="305" y="378"/>
                    </a:lnTo>
                    <a:lnTo>
                      <a:pt x="308" y="386"/>
                    </a:lnTo>
                    <a:lnTo>
                      <a:pt x="308" y="395"/>
                    </a:lnTo>
                    <a:lnTo>
                      <a:pt x="308" y="406"/>
                    </a:lnTo>
                    <a:lnTo>
                      <a:pt x="308" y="418"/>
                    </a:lnTo>
                    <a:lnTo>
                      <a:pt x="308" y="431"/>
                    </a:lnTo>
                    <a:lnTo>
                      <a:pt x="308" y="444"/>
                    </a:lnTo>
                    <a:lnTo>
                      <a:pt x="308" y="458"/>
                    </a:lnTo>
                    <a:lnTo>
                      <a:pt x="302" y="471"/>
                    </a:lnTo>
                    <a:lnTo>
                      <a:pt x="302" y="486"/>
                    </a:lnTo>
                    <a:lnTo>
                      <a:pt x="297" y="499"/>
                    </a:lnTo>
                    <a:lnTo>
                      <a:pt x="291" y="509"/>
                    </a:lnTo>
                    <a:lnTo>
                      <a:pt x="283" y="522"/>
                    </a:lnTo>
                    <a:lnTo>
                      <a:pt x="277" y="532"/>
                    </a:lnTo>
                    <a:lnTo>
                      <a:pt x="266" y="541"/>
                    </a:lnTo>
                    <a:lnTo>
                      <a:pt x="255" y="549"/>
                    </a:lnTo>
                    <a:lnTo>
                      <a:pt x="247" y="556"/>
                    </a:lnTo>
                    <a:lnTo>
                      <a:pt x="241" y="562"/>
                    </a:lnTo>
                    <a:lnTo>
                      <a:pt x="227" y="570"/>
                    </a:lnTo>
                    <a:lnTo>
                      <a:pt x="216" y="579"/>
                    </a:lnTo>
                    <a:lnTo>
                      <a:pt x="205" y="585"/>
                    </a:lnTo>
                    <a:lnTo>
                      <a:pt x="197" y="592"/>
                    </a:lnTo>
                    <a:lnTo>
                      <a:pt x="186" y="600"/>
                    </a:lnTo>
                    <a:lnTo>
                      <a:pt x="175" y="611"/>
                    </a:lnTo>
                    <a:lnTo>
                      <a:pt x="166" y="619"/>
                    </a:lnTo>
                    <a:lnTo>
                      <a:pt x="161" y="630"/>
                    </a:lnTo>
                    <a:lnTo>
                      <a:pt x="155" y="640"/>
                    </a:lnTo>
                    <a:lnTo>
                      <a:pt x="158" y="653"/>
                    </a:lnTo>
                    <a:lnTo>
                      <a:pt x="158" y="659"/>
                    </a:lnTo>
                    <a:lnTo>
                      <a:pt x="161" y="668"/>
                    </a:lnTo>
                    <a:lnTo>
                      <a:pt x="164" y="672"/>
                    </a:lnTo>
                    <a:lnTo>
                      <a:pt x="166" y="674"/>
                    </a:lnTo>
                    <a:lnTo>
                      <a:pt x="166" y="676"/>
                    </a:lnTo>
                    <a:lnTo>
                      <a:pt x="172" y="687"/>
                    </a:lnTo>
                    <a:lnTo>
                      <a:pt x="172" y="695"/>
                    </a:lnTo>
                    <a:lnTo>
                      <a:pt x="175" y="702"/>
                    </a:lnTo>
                    <a:lnTo>
                      <a:pt x="180" y="712"/>
                    </a:lnTo>
                    <a:lnTo>
                      <a:pt x="186" y="725"/>
                    </a:lnTo>
                    <a:lnTo>
                      <a:pt x="189" y="735"/>
                    </a:lnTo>
                    <a:lnTo>
                      <a:pt x="191" y="748"/>
                    </a:lnTo>
                    <a:lnTo>
                      <a:pt x="197" y="761"/>
                    </a:lnTo>
                    <a:lnTo>
                      <a:pt x="200" y="773"/>
                    </a:lnTo>
                    <a:lnTo>
                      <a:pt x="205" y="786"/>
                    </a:lnTo>
                    <a:lnTo>
                      <a:pt x="211" y="799"/>
                    </a:lnTo>
                    <a:lnTo>
                      <a:pt x="214" y="811"/>
                    </a:lnTo>
                    <a:lnTo>
                      <a:pt x="216" y="824"/>
                    </a:lnTo>
                    <a:lnTo>
                      <a:pt x="219" y="837"/>
                    </a:lnTo>
                    <a:lnTo>
                      <a:pt x="222" y="847"/>
                    </a:lnTo>
                    <a:lnTo>
                      <a:pt x="222" y="856"/>
                    </a:lnTo>
                    <a:lnTo>
                      <a:pt x="222" y="869"/>
                    </a:lnTo>
                    <a:lnTo>
                      <a:pt x="222" y="875"/>
                    </a:lnTo>
                    <a:lnTo>
                      <a:pt x="222" y="885"/>
                    </a:lnTo>
                    <a:lnTo>
                      <a:pt x="222" y="894"/>
                    </a:lnTo>
                    <a:lnTo>
                      <a:pt x="225" y="902"/>
                    </a:lnTo>
                    <a:lnTo>
                      <a:pt x="222" y="913"/>
                    </a:lnTo>
                    <a:lnTo>
                      <a:pt x="222" y="924"/>
                    </a:lnTo>
                    <a:lnTo>
                      <a:pt x="222" y="930"/>
                    </a:lnTo>
                    <a:lnTo>
                      <a:pt x="222" y="932"/>
                    </a:lnTo>
                    <a:lnTo>
                      <a:pt x="283" y="955"/>
                    </a:lnTo>
                    <a:lnTo>
                      <a:pt x="161" y="940"/>
                    </a:lnTo>
                    <a:lnTo>
                      <a:pt x="67" y="936"/>
                    </a:lnTo>
                    <a:lnTo>
                      <a:pt x="72" y="919"/>
                    </a:lnTo>
                    <a:lnTo>
                      <a:pt x="75" y="902"/>
                    </a:lnTo>
                    <a:lnTo>
                      <a:pt x="78" y="888"/>
                    </a:lnTo>
                    <a:lnTo>
                      <a:pt x="80" y="871"/>
                    </a:lnTo>
                    <a:lnTo>
                      <a:pt x="80" y="854"/>
                    </a:lnTo>
                    <a:lnTo>
                      <a:pt x="83" y="839"/>
                    </a:lnTo>
                    <a:lnTo>
                      <a:pt x="83" y="824"/>
                    </a:lnTo>
                    <a:lnTo>
                      <a:pt x="86" y="809"/>
                    </a:lnTo>
                    <a:lnTo>
                      <a:pt x="83" y="792"/>
                    </a:lnTo>
                    <a:lnTo>
                      <a:pt x="83" y="778"/>
                    </a:lnTo>
                    <a:lnTo>
                      <a:pt x="83" y="763"/>
                    </a:lnTo>
                    <a:lnTo>
                      <a:pt x="83" y="748"/>
                    </a:lnTo>
                    <a:lnTo>
                      <a:pt x="83" y="731"/>
                    </a:lnTo>
                    <a:lnTo>
                      <a:pt x="83" y="716"/>
                    </a:lnTo>
                    <a:lnTo>
                      <a:pt x="83" y="699"/>
                    </a:lnTo>
                    <a:lnTo>
                      <a:pt x="86" y="685"/>
                    </a:lnTo>
                    <a:lnTo>
                      <a:pt x="33" y="936"/>
                    </a:lnTo>
                    <a:lnTo>
                      <a:pt x="17" y="945"/>
                    </a:lnTo>
                    <a:lnTo>
                      <a:pt x="0" y="976"/>
                    </a:lnTo>
                    <a:lnTo>
                      <a:pt x="183" y="1021"/>
                    </a:lnTo>
                    <a:close/>
                  </a:path>
                </a:pathLst>
              </a:custGeom>
              <a:solidFill>
                <a:srgbClr val="8A8A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61" name="Freeform 96"/>
              <p:cNvSpPr>
                <a:spLocks/>
              </p:cNvSpPr>
              <p:nvPr/>
            </p:nvSpPr>
            <p:spPr bwMode="auto">
              <a:xfrm>
                <a:off x="3835" y="1225"/>
                <a:ext cx="308" cy="443"/>
              </a:xfrm>
              <a:custGeom>
                <a:avLst/>
                <a:gdLst>
                  <a:gd name="T0" fmla="*/ 252 w 308"/>
                  <a:gd name="T1" fmla="*/ 2 h 443"/>
                  <a:gd name="T2" fmla="*/ 255 w 308"/>
                  <a:gd name="T3" fmla="*/ 14 h 443"/>
                  <a:gd name="T4" fmla="*/ 255 w 308"/>
                  <a:gd name="T5" fmla="*/ 29 h 443"/>
                  <a:gd name="T6" fmla="*/ 255 w 308"/>
                  <a:gd name="T7" fmla="*/ 48 h 443"/>
                  <a:gd name="T8" fmla="*/ 252 w 308"/>
                  <a:gd name="T9" fmla="*/ 71 h 443"/>
                  <a:gd name="T10" fmla="*/ 247 w 308"/>
                  <a:gd name="T11" fmla="*/ 97 h 443"/>
                  <a:gd name="T12" fmla="*/ 238 w 308"/>
                  <a:gd name="T13" fmla="*/ 126 h 443"/>
                  <a:gd name="T14" fmla="*/ 225 w 308"/>
                  <a:gd name="T15" fmla="*/ 158 h 443"/>
                  <a:gd name="T16" fmla="*/ 205 w 308"/>
                  <a:gd name="T17" fmla="*/ 190 h 443"/>
                  <a:gd name="T18" fmla="*/ 186 w 308"/>
                  <a:gd name="T19" fmla="*/ 221 h 443"/>
                  <a:gd name="T20" fmla="*/ 164 w 308"/>
                  <a:gd name="T21" fmla="*/ 253 h 443"/>
                  <a:gd name="T22" fmla="*/ 144 w 308"/>
                  <a:gd name="T23" fmla="*/ 281 h 443"/>
                  <a:gd name="T24" fmla="*/ 122 w 308"/>
                  <a:gd name="T25" fmla="*/ 304 h 443"/>
                  <a:gd name="T26" fmla="*/ 111 w 308"/>
                  <a:gd name="T27" fmla="*/ 321 h 443"/>
                  <a:gd name="T28" fmla="*/ 103 w 308"/>
                  <a:gd name="T29" fmla="*/ 329 h 443"/>
                  <a:gd name="T30" fmla="*/ 211 w 308"/>
                  <a:gd name="T31" fmla="*/ 378 h 443"/>
                  <a:gd name="T32" fmla="*/ 64 w 308"/>
                  <a:gd name="T33" fmla="*/ 372 h 443"/>
                  <a:gd name="T34" fmla="*/ 0 w 308"/>
                  <a:gd name="T35" fmla="*/ 416 h 443"/>
                  <a:gd name="T36" fmla="*/ 11 w 308"/>
                  <a:gd name="T37" fmla="*/ 429 h 443"/>
                  <a:gd name="T38" fmla="*/ 30 w 308"/>
                  <a:gd name="T39" fmla="*/ 435 h 443"/>
                  <a:gd name="T40" fmla="*/ 50 w 308"/>
                  <a:gd name="T41" fmla="*/ 439 h 443"/>
                  <a:gd name="T42" fmla="*/ 78 w 308"/>
                  <a:gd name="T43" fmla="*/ 441 h 443"/>
                  <a:gd name="T44" fmla="*/ 111 w 308"/>
                  <a:gd name="T45" fmla="*/ 441 h 443"/>
                  <a:gd name="T46" fmla="*/ 147 w 308"/>
                  <a:gd name="T47" fmla="*/ 441 h 443"/>
                  <a:gd name="T48" fmla="*/ 183 w 308"/>
                  <a:gd name="T49" fmla="*/ 439 h 443"/>
                  <a:gd name="T50" fmla="*/ 219 w 308"/>
                  <a:gd name="T51" fmla="*/ 439 h 443"/>
                  <a:gd name="T52" fmla="*/ 250 w 308"/>
                  <a:gd name="T53" fmla="*/ 437 h 443"/>
                  <a:gd name="T54" fmla="*/ 272 w 308"/>
                  <a:gd name="T55" fmla="*/ 435 h 443"/>
                  <a:gd name="T56" fmla="*/ 286 w 308"/>
                  <a:gd name="T57" fmla="*/ 435 h 443"/>
                  <a:gd name="T58" fmla="*/ 308 w 308"/>
                  <a:gd name="T59" fmla="*/ 389 h 443"/>
                  <a:gd name="T60" fmla="*/ 283 w 308"/>
                  <a:gd name="T61" fmla="*/ 353 h 443"/>
                  <a:gd name="T62" fmla="*/ 280 w 308"/>
                  <a:gd name="T63" fmla="*/ 334 h 443"/>
                  <a:gd name="T64" fmla="*/ 280 w 308"/>
                  <a:gd name="T65" fmla="*/ 317 h 443"/>
                  <a:gd name="T66" fmla="*/ 280 w 308"/>
                  <a:gd name="T67" fmla="*/ 293 h 443"/>
                  <a:gd name="T68" fmla="*/ 280 w 308"/>
                  <a:gd name="T69" fmla="*/ 270 h 443"/>
                  <a:gd name="T70" fmla="*/ 280 w 308"/>
                  <a:gd name="T71" fmla="*/ 247 h 443"/>
                  <a:gd name="T72" fmla="*/ 283 w 308"/>
                  <a:gd name="T73" fmla="*/ 224 h 443"/>
                  <a:gd name="T74" fmla="*/ 286 w 308"/>
                  <a:gd name="T75" fmla="*/ 202 h 443"/>
                  <a:gd name="T76" fmla="*/ 286 w 308"/>
                  <a:gd name="T77" fmla="*/ 186 h 443"/>
                  <a:gd name="T78" fmla="*/ 291 w 308"/>
                  <a:gd name="T79" fmla="*/ 162 h 443"/>
                  <a:gd name="T80" fmla="*/ 297 w 308"/>
                  <a:gd name="T81" fmla="*/ 135 h 443"/>
                  <a:gd name="T82" fmla="*/ 297 w 308"/>
                  <a:gd name="T83" fmla="*/ 109 h 443"/>
                  <a:gd name="T84" fmla="*/ 291 w 308"/>
                  <a:gd name="T85" fmla="*/ 86 h 443"/>
                  <a:gd name="T86" fmla="*/ 286 w 308"/>
                  <a:gd name="T87" fmla="*/ 71 h 443"/>
                  <a:gd name="T88" fmla="*/ 280 w 308"/>
                  <a:gd name="T89" fmla="*/ 54 h 443"/>
                  <a:gd name="T90" fmla="*/ 272 w 308"/>
                  <a:gd name="T91" fmla="*/ 40 h 443"/>
                  <a:gd name="T92" fmla="*/ 261 w 308"/>
                  <a:gd name="T93" fmla="*/ 19 h 443"/>
                  <a:gd name="T94" fmla="*/ 252 w 308"/>
                  <a:gd name="T95" fmla="*/ 2 h 443"/>
                  <a:gd name="T96" fmla="*/ 252 w 308"/>
                  <a:gd name="T97" fmla="*/ 0 h 443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08"/>
                  <a:gd name="T148" fmla="*/ 0 h 443"/>
                  <a:gd name="T149" fmla="*/ 308 w 308"/>
                  <a:gd name="T150" fmla="*/ 443 h 443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08" h="443">
                    <a:moveTo>
                      <a:pt x="252" y="0"/>
                    </a:moveTo>
                    <a:lnTo>
                      <a:pt x="252" y="2"/>
                    </a:lnTo>
                    <a:lnTo>
                      <a:pt x="255" y="8"/>
                    </a:lnTo>
                    <a:lnTo>
                      <a:pt x="255" y="14"/>
                    </a:lnTo>
                    <a:lnTo>
                      <a:pt x="255" y="23"/>
                    </a:lnTo>
                    <a:lnTo>
                      <a:pt x="255" y="29"/>
                    </a:lnTo>
                    <a:lnTo>
                      <a:pt x="255" y="40"/>
                    </a:lnTo>
                    <a:lnTo>
                      <a:pt x="255" y="48"/>
                    </a:lnTo>
                    <a:lnTo>
                      <a:pt x="255" y="61"/>
                    </a:lnTo>
                    <a:lnTo>
                      <a:pt x="252" y="71"/>
                    </a:lnTo>
                    <a:lnTo>
                      <a:pt x="252" y="86"/>
                    </a:lnTo>
                    <a:lnTo>
                      <a:pt x="247" y="97"/>
                    </a:lnTo>
                    <a:lnTo>
                      <a:pt x="244" y="112"/>
                    </a:lnTo>
                    <a:lnTo>
                      <a:pt x="238" y="126"/>
                    </a:lnTo>
                    <a:lnTo>
                      <a:pt x="233" y="143"/>
                    </a:lnTo>
                    <a:lnTo>
                      <a:pt x="225" y="158"/>
                    </a:lnTo>
                    <a:lnTo>
                      <a:pt x="216" y="173"/>
                    </a:lnTo>
                    <a:lnTo>
                      <a:pt x="205" y="190"/>
                    </a:lnTo>
                    <a:lnTo>
                      <a:pt x="197" y="207"/>
                    </a:lnTo>
                    <a:lnTo>
                      <a:pt x="186" y="221"/>
                    </a:lnTo>
                    <a:lnTo>
                      <a:pt x="175" y="238"/>
                    </a:lnTo>
                    <a:lnTo>
                      <a:pt x="164" y="253"/>
                    </a:lnTo>
                    <a:lnTo>
                      <a:pt x="155" y="268"/>
                    </a:lnTo>
                    <a:lnTo>
                      <a:pt x="144" y="281"/>
                    </a:lnTo>
                    <a:lnTo>
                      <a:pt x="133" y="293"/>
                    </a:lnTo>
                    <a:lnTo>
                      <a:pt x="122" y="304"/>
                    </a:lnTo>
                    <a:lnTo>
                      <a:pt x="116" y="312"/>
                    </a:lnTo>
                    <a:lnTo>
                      <a:pt x="111" y="321"/>
                    </a:lnTo>
                    <a:lnTo>
                      <a:pt x="105" y="327"/>
                    </a:lnTo>
                    <a:lnTo>
                      <a:pt x="103" y="329"/>
                    </a:lnTo>
                    <a:lnTo>
                      <a:pt x="103" y="331"/>
                    </a:lnTo>
                    <a:lnTo>
                      <a:pt x="211" y="378"/>
                    </a:lnTo>
                    <a:lnTo>
                      <a:pt x="75" y="348"/>
                    </a:lnTo>
                    <a:lnTo>
                      <a:pt x="64" y="372"/>
                    </a:lnTo>
                    <a:lnTo>
                      <a:pt x="3" y="414"/>
                    </a:lnTo>
                    <a:lnTo>
                      <a:pt x="0" y="416"/>
                    </a:lnTo>
                    <a:lnTo>
                      <a:pt x="5" y="424"/>
                    </a:lnTo>
                    <a:lnTo>
                      <a:pt x="11" y="429"/>
                    </a:lnTo>
                    <a:lnTo>
                      <a:pt x="25" y="435"/>
                    </a:lnTo>
                    <a:lnTo>
                      <a:pt x="30" y="435"/>
                    </a:lnTo>
                    <a:lnTo>
                      <a:pt x="39" y="437"/>
                    </a:lnTo>
                    <a:lnTo>
                      <a:pt x="50" y="439"/>
                    </a:lnTo>
                    <a:lnTo>
                      <a:pt x="64" y="441"/>
                    </a:lnTo>
                    <a:lnTo>
                      <a:pt x="78" y="441"/>
                    </a:lnTo>
                    <a:lnTo>
                      <a:pt x="94" y="441"/>
                    </a:lnTo>
                    <a:lnTo>
                      <a:pt x="111" y="441"/>
                    </a:lnTo>
                    <a:lnTo>
                      <a:pt x="130" y="443"/>
                    </a:lnTo>
                    <a:lnTo>
                      <a:pt x="147" y="441"/>
                    </a:lnTo>
                    <a:lnTo>
                      <a:pt x="166" y="441"/>
                    </a:lnTo>
                    <a:lnTo>
                      <a:pt x="183" y="439"/>
                    </a:lnTo>
                    <a:lnTo>
                      <a:pt x="202" y="439"/>
                    </a:lnTo>
                    <a:lnTo>
                      <a:pt x="219" y="439"/>
                    </a:lnTo>
                    <a:lnTo>
                      <a:pt x="236" y="437"/>
                    </a:lnTo>
                    <a:lnTo>
                      <a:pt x="250" y="437"/>
                    </a:lnTo>
                    <a:lnTo>
                      <a:pt x="263" y="437"/>
                    </a:lnTo>
                    <a:lnTo>
                      <a:pt x="272" y="435"/>
                    </a:lnTo>
                    <a:lnTo>
                      <a:pt x="280" y="435"/>
                    </a:lnTo>
                    <a:lnTo>
                      <a:pt x="286" y="435"/>
                    </a:lnTo>
                    <a:lnTo>
                      <a:pt x="288" y="435"/>
                    </a:lnTo>
                    <a:lnTo>
                      <a:pt x="308" y="389"/>
                    </a:lnTo>
                    <a:lnTo>
                      <a:pt x="286" y="357"/>
                    </a:lnTo>
                    <a:lnTo>
                      <a:pt x="283" y="353"/>
                    </a:lnTo>
                    <a:lnTo>
                      <a:pt x="283" y="342"/>
                    </a:lnTo>
                    <a:lnTo>
                      <a:pt x="280" y="334"/>
                    </a:lnTo>
                    <a:lnTo>
                      <a:pt x="280" y="325"/>
                    </a:lnTo>
                    <a:lnTo>
                      <a:pt x="280" y="317"/>
                    </a:lnTo>
                    <a:lnTo>
                      <a:pt x="280" y="306"/>
                    </a:lnTo>
                    <a:lnTo>
                      <a:pt x="280" y="293"/>
                    </a:lnTo>
                    <a:lnTo>
                      <a:pt x="280" y="283"/>
                    </a:lnTo>
                    <a:lnTo>
                      <a:pt x="280" y="270"/>
                    </a:lnTo>
                    <a:lnTo>
                      <a:pt x="280" y="260"/>
                    </a:lnTo>
                    <a:lnTo>
                      <a:pt x="280" y="247"/>
                    </a:lnTo>
                    <a:lnTo>
                      <a:pt x="280" y="236"/>
                    </a:lnTo>
                    <a:lnTo>
                      <a:pt x="283" y="224"/>
                    </a:lnTo>
                    <a:lnTo>
                      <a:pt x="286" y="215"/>
                    </a:lnTo>
                    <a:lnTo>
                      <a:pt x="286" y="202"/>
                    </a:lnTo>
                    <a:lnTo>
                      <a:pt x="286" y="194"/>
                    </a:lnTo>
                    <a:lnTo>
                      <a:pt x="286" y="186"/>
                    </a:lnTo>
                    <a:lnTo>
                      <a:pt x="288" y="177"/>
                    </a:lnTo>
                    <a:lnTo>
                      <a:pt x="291" y="162"/>
                    </a:lnTo>
                    <a:lnTo>
                      <a:pt x="294" y="147"/>
                    </a:lnTo>
                    <a:lnTo>
                      <a:pt x="297" y="135"/>
                    </a:lnTo>
                    <a:lnTo>
                      <a:pt x="297" y="122"/>
                    </a:lnTo>
                    <a:lnTo>
                      <a:pt x="297" y="109"/>
                    </a:lnTo>
                    <a:lnTo>
                      <a:pt x="297" y="95"/>
                    </a:lnTo>
                    <a:lnTo>
                      <a:pt x="291" y="86"/>
                    </a:lnTo>
                    <a:lnTo>
                      <a:pt x="288" y="78"/>
                    </a:lnTo>
                    <a:lnTo>
                      <a:pt x="286" y="71"/>
                    </a:lnTo>
                    <a:lnTo>
                      <a:pt x="283" y="63"/>
                    </a:lnTo>
                    <a:lnTo>
                      <a:pt x="280" y="54"/>
                    </a:lnTo>
                    <a:lnTo>
                      <a:pt x="277" y="46"/>
                    </a:lnTo>
                    <a:lnTo>
                      <a:pt x="272" y="40"/>
                    </a:lnTo>
                    <a:lnTo>
                      <a:pt x="269" y="31"/>
                    </a:lnTo>
                    <a:lnTo>
                      <a:pt x="261" y="19"/>
                    </a:lnTo>
                    <a:lnTo>
                      <a:pt x="255" y="8"/>
                    </a:lnTo>
                    <a:lnTo>
                      <a:pt x="252" y="2"/>
                    </a:lnTo>
                    <a:lnTo>
                      <a:pt x="252" y="0"/>
                    </a:lnTo>
                    <a:close/>
                  </a:path>
                </a:pathLst>
              </a:custGeom>
              <a:solidFill>
                <a:srgbClr val="8A8A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62" name="Freeform 97"/>
              <p:cNvSpPr>
                <a:spLocks/>
              </p:cNvSpPr>
              <p:nvPr/>
            </p:nvSpPr>
            <p:spPr bwMode="auto">
              <a:xfrm>
                <a:off x="2631" y="808"/>
                <a:ext cx="1437" cy="814"/>
              </a:xfrm>
              <a:custGeom>
                <a:avLst/>
                <a:gdLst>
                  <a:gd name="T0" fmla="*/ 1351 w 1437"/>
                  <a:gd name="T1" fmla="*/ 0 h 814"/>
                  <a:gd name="T2" fmla="*/ 1196 w 1437"/>
                  <a:gd name="T3" fmla="*/ 70 h 814"/>
                  <a:gd name="T4" fmla="*/ 1176 w 1437"/>
                  <a:gd name="T5" fmla="*/ 72 h 814"/>
                  <a:gd name="T6" fmla="*/ 1135 w 1437"/>
                  <a:gd name="T7" fmla="*/ 74 h 814"/>
                  <a:gd name="T8" fmla="*/ 1085 w 1437"/>
                  <a:gd name="T9" fmla="*/ 82 h 814"/>
                  <a:gd name="T10" fmla="*/ 1018 w 1437"/>
                  <a:gd name="T11" fmla="*/ 95 h 814"/>
                  <a:gd name="T12" fmla="*/ 954 w 1437"/>
                  <a:gd name="T13" fmla="*/ 114 h 814"/>
                  <a:gd name="T14" fmla="*/ 888 w 1437"/>
                  <a:gd name="T15" fmla="*/ 135 h 814"/>
                  <a:gd name="T16" fmla="*/ 824 w 1437"/>
                  <a:gd name="T17" fmla="*/ 161 h 814"/>
                  <a:gd name="T18" fmla="*/ 774 w 1437"/>
                  <a:gd name="T19" fmla="*/ 182 h 814"/>
                  <a:gd name="T20" fmla="*/ 738 w 1437"/>
                  <a:gd name="T21" fmla="*/ 201 h 814"/>
                  <a:gd name="T22" fmla="*/ 480 w 1437"/>
                  <a:gd name="T23" fmla="*/ 368 h 814"/>
                  <a:gd name="T24" fmla="*/ 469 w 1437"/>
                  <a:gd name="T25" fmla="*/ 368 h 814"/>
                  <a:gd name="T26" fmla="*/ 430 w 1437"/>
                  <a:gd name="T27" fmla="*/ 389 h 814"/>
                  <a:gd name="T28" fmla="*/ 394 w 1437"/>
                  <a:gd name="T29" fmla="*/ 414 h 814"/>
                  <a:gd name="T30" fmla="*/ 347 w 1437"/>
                  <a:gd name="T31" fmla="*/ 455 h 814"/>
                  <a:gd name="T32" fmla="*/ 291 w 1437"/>
                  <a:gd name="T33" fmla="*/ 503 h 814"/>
                  <a:gd name="T34" fmla="*/ 239 w 1437"/>
                  <a:gd name="T35" fmla="*/ 556 h 814"/>
                  <a:gd name="T36" fmla="*/ 189 w 1437"/>
                  <a:gd name="T37" fmla="*/ 598 h 814"/>
                  <a:gd name="T38" fmla="*/ 161 w 1437"/>
                  <a:gd name="T39" fmla="*/ 630 h 814"/>
                  <a:gd name="T40" fmla="*/ 108 w 1437"/>
                  <a:gd name="T41" fmla="*/ 649 h 814"/>
                  <a:gd name="T42" fmla="*/ 191 w 1437"/>
                  <a:gd name="T43" fmla="*/ 814 h 814"/>
                  <a:gd name="T44" fmla="*/ 311 w 1437"/>
                  <a:gd name="T45" fmla="*/ 729 h 814"/>
                  <a:gd name="T46" fmla="*/ 566 w 1437"/>
                  <a:gd name="T47" fmla="*/ 628 h 814"/>
                  <a:gd name="T48" fmla="*/ 602 w 1437"/>
                  <a:gd name="T49" fmla="*/ 626 h 814"/>
                  <a:gd name="T50" fmla="*/ 641 w 1437"/>
                  <a:gd name="T51" fmla="*/ 626 h 814"/>
                  <a:gd name="T52" fmla="*/ 691 w 1437"/>
                  <a:gd name="T53" fmla="*/ 626 h 814"/>
                  <a:gd name="T54" fmla="*/ 738 w 1437"/>
                  <a:gd name="T55" fmla="*/ 624 h 814"/>
                  <a:gd name="T56" fmla="*/ 785 w 1437"/>
                  <a:gd name="T57" fmla="*/ 622 h 814"/>
                  <a:gd name="T58" fmla="*/ 824 w 1437"/>
                  <a:gd name="T59" fmla="*/ 622 h 814"/>
                  <a:gd name="T60" fmla="*/ 863 w 1437"/>
                  <a:gd name="T61" fmla="*/ 617 h 814"/>
                  <a:gd name="T62" fmla="*/ 893 w 1437"/>
                  <a:gd name="T63" fmla="*/ 611 h 814"/>
                  <a:gd name="T64" fmla="*/ 926 w 1437"/>
                  <a:gd name="T65" fmla="*/ 598 h 814"/>
                  <a:gd name="T66" fmla="*/ 957 w 1437"/>
                  <a:gd name="T67" fmla="*/ 579 h 814"/>
                  <a:gd name="T68" fmla="*/ 985 w 1437"/>
                  <a:gd name="T69" fmla="*/ 552 h 814"/>
                  <a:gd name="T70" fmla="*/ 1015 w 1437"/>
                  <a:gd name="T71" fmla="*/ 524 h 814"/>
                  <a:gd name="T72" fmla="*/ 1043 w 1437"/>
                  <a:gd name="T73" fmla="*/ 495 h 814"/>
                  <a:gd name="T74" fmla="*/ 1073 w 1437"/>
                  <a:gd name="T75" fmla="*/ 463 h 814"/>
                  <a:gd name="T76" fmla="*/ 1101 w 1437"/>
                  <a:gd name="T77" fmla="*/ 442 h 814"/>
                  <a:gd name="T78" fmla="*/ 1146 w 1437"/>
                  <a:gd name="T79" fmla="*/ 408 h 814"/>
                  <a:gd name="T80" fmla="*/ 1179 w 1437"/>
                  <a:gd name="T81" fmla="*/ 400 h 814"/>
                  <a:gd name="T82" fmla="*/ 1184 w 1437"/>
                  <a:gd name="T83" fmla="*/ 395 h 814"/>
                  <a:gd name="T84" fmla="*/ 1179 w 1437"/>
                  <a:gd name="T85" fmla="*/ 387 h 814"/>
                  <a:gd name="T86" fmla="*/ 1162 w 1437"/>
                  <a:gd name="T87" fmla="*/ 364 h 814"/>
                  <a:gd name="T88" fmla="*/ 1148 w 1437"/>
                  <a:gd name="T89" fmla="*/ 334 h 814"/>
                  <a:gd name="T90" fmla="*/ 1135 w 1437"/>
                  <a:gd name="T91" fmla="*/ 311 h 814"/>
                  <a:gd name="T92" fmla="*/ 1157 w 1437"/>
                  <a:gd name="T93" fmla="*/ 292 h 814"/>
                  <a:gd name="T94" fmla="*/ 1193 w 1437"/>
                  <a:gd name="T95" fmla="*/ 269 h 814"/>
                  <a:gd name="T96" fmla="*/ 1223 w 1437"/>
                  <a:gd name="T97" fmla="*/ 249 h 814"/>
                  <a:gd name="T98" fmla="*/ 1254 w 1437"/>
                  <a:gd name="T99" fmla="*/ 233 h 814"/>
                  <a:gd name="T100" fmla="*/ 1295 w 1437"/>
                  <a:gd name="T101" fmla="*/ 199 h 814"/>
                  <a:gd name="T102" fmla="*/ 1320 w 1437"/>
                  <a:gd name="T103" fmla="*/ 180 h 814"/>
                  <a:gd name="T104" fmla="*/ 1431 w 1437"/>
                  <a:gd name="T105" fmla="*/ 99 h 81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437"/>
                  <a:gd name="T160" fmla="*/ 0 h 814"/>
                  <a:gd name="T161" fmla="*/ 1437 w 1437"/>
                  <a:gd name="T162" fmla="*/ 814 h 814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437" h="814">
                    <a:moveTo>
                      <a:pt x="1431" y="99"/>
                    </a:moveTo>
                    <a:lnTo>
                      <a:pt x="1437" y="6"/>
                    </a:lnTo>
                    <a:lnTo>
                      <a:pt x="1351" y="0"/>
                    </a:lnTo>
                    <a:lnTo>
                      <a:pt x="1215" y="27"/>
                    </a:lnTo>
                    <a:lnTo>
                      <a:pt x="1198" y="70"/>
                    </a:lnTo>
                    <a:lnTo>
                      <a:pt x="1196" y="70"/>
                    </a:lnTo>
                    <a:lnTo>
                      <a:pt x="1193" y="70"/>
                    </a:lnTo>
                    <a:lnTo>
                      <a:pt x="1184" y="70"/>
                    </a:lnTo>
                    <a:lnTo>
                      <a:pt x="1176" y="72"/>
                    </a:lnTo>
                    <a:lnTo>
                      <a:pt x="1162" y="72"/>
                    </a:lnTo>
                    <a:lnTo>
                      <a:pt x="1151" y="72"/>
                    </a:lnTo>
                    <a:lnTo>
                      <a:pt x="1135" y="74"/>
                    </a:lnTo>
                    <a:lnTo>
                      <a:pt x="1121" y="78"/>
                    </a:lnTo>
                    <a:lnTo>
                      <a:pt x="1101" y="80"/>
                    </a:lnTo>
                    <a:lnTo>
                      <a:pt x="1085" y="82"/>
                    </a:lnTo>
                    <a:lnTo>
                      <a:pt x="1062" y="87"/>
                    </a:lnTo>
                    <a:lnTo>
                      <a:pt x="1043" y="91"/>
                    </a:lnTo>
                    <a:lnTo>
                      <a:pt x="1018" y="95"/>
                    </a:lnTo>
                    <a:lnTo>
                      <a:pt x="999" y="101"/>
                    </a:lnTo>
                    <a:lnTo>
                      <a:pt x="976" y="108"/>
                    </a:lnTo>
                    <a:lnTo>
                      <a:pt x="954" y="114"/>
                    </a:lnTo>
                    <a:lnTo>
                      <a:pt x="932" y="121"/>
                    </a:lnTo>
                    <a:lnTo>
                      <a:pt x="907" y="129"/>
                    </a:lnTo>
                    <a:lnTo>
                      <a:pt x="888" y="135"/>
                    </a:lnTo>
                    <a:lnTo>
                      <a:pt x="865" y="144"/>
                    </a:lnTo>
                    <a:lnTo>
                      <a:pt x="843" y="152"/>
                    </a:lnTo>
                    <a:lnTo>
                      <a:pt x="824" y="161"/>
                    </a:lnTo>
                    <a:lnTo>
                      <a:pt x="807" y="169"/>
                    </a:lnTo>
                    <a:lnTo>
                      <a:pt x="791" y="175"/>
                    </a:lnTo>
                    <a:lnTo>
                      <a:pt x="774" y="182"/>
                    </a:lnTo>
                    <a:lnTo>
                      <a:pt x="760" y="188"/>
                    </a:lnTo>
                    <a:lnTo>
                      <a:pt x="746" y="195"/>
                    </a:lnTo>
                    <a:lnTo>
                      <a:pt x="738" y="201"/>
                    </a:lnTo>
                    <a:lnTo>
                      <a:pt x="721" y="207"/>
                    </a:lnTo>
                    <a:lnTo>
                      <a:pt x="718" y="211"/>
                    </a:lnTo>
                    <a:lnTo>
                      <a:pt x="480" y="368"/>
                    </a:lnTo>
                    <a:lnTo>
                      <a:pt x="474" y="368"/>
                    </a:lnTo>
                    <a:lnTo>
                      <a:pt x="469" y="368"/>
                    </a:lnTo>
                    <a:lnTo>
                      <a:pt x="460" y="372"/>
                    </a:lnTo>
                    <a:lnTo>
                      <a:pt x="447" y="378"/>
                    </a:lnTo>
                    <a:lnTo>
                      <a:pt x="430" y="389"/>
                    </a:lnTo>
                    <a:lnTo>
                      <a:pt x="419" y="395"/>
                    </a:lnTo>
                    <a:lnTo>
                      <a:pt x="411" y="404"/>
                    </a:lnTo>
                    <a:lnTo>
                      <a:pt x="394" y="414"/>
                    </a:lnTo>
                    <a:lnTo>
                      <a:pt x="383" y="427"/>
                    </a:lnTo>
                    <a:lnTo>
                      <a:pt x="363" y="440"/>
                    </a:lnTo>
                    <a:lnTo>
                      <a:pt x="347" y="455"/>
                    </a:lnTo>
                    <a:lnTo>
                      <a:pt x="330" y="469"/>
                    </a:lnTo>
                    <a:lnTo>
                      <a:pt x="311" y="488"/>
                    </a:lnTo>
                    <a:lnTo>
                      <a:pt x="291" y="503"/>
                    </a:lnTo>
                    <a:lnTo>
                      <a:pt x="275" y="522"/>
                    </a:lnTo>
                    <a:lnTo>
                      <a:pt x="255" y="539"/>
                    </a:lnTo>
                    <a:lnTo>
                      <a:pt x="239" y="556"/>
                    </a:lnTo>
                    <a:lnTo>
                      <a:pt x="219" y="571"/>
                    </a:lnTo>
                    <a:lnTo>
                      <a:pt x="202" y="588"/>
                    </a:lnTo>
                    <a:lnTo>
                      <a:pt x="189" y="598"/>
                    </a:lnTo>
                    <a:lnTo>
                      <a:pt x="177" y="613"/>
                    </a:lnTo>
                    <a:lnTo>
                      <a:pt x="169" y="622"/>
                    </a:lnTo>
                    <a:lnTo>
                      <a:pt x="161" y="630"/>
                    </a:lnTo>
                    <a:lnTo>
                      <a:pt x="155" y="634"/>
                    </a:lnTo>
                    <a:lnTo>
                      <a:pt x="155" y="636"/>
                    </a:lnTo>
                    <a:lnTo>
                      <a:pt x="108" y="649"/>
                    </a:lnTo>
                    <a:lnTo>
                      <a:pt x="0" y="763"/>
                    </a:lnTo>
                    <a:lnTo>
                      <a:pt x="83" y="789"/>
                    </a:lnTo>
                    <a:lnTo>
                      <a:pt x="191" y="814"/>
                    </a:lnTo>
                    <a:lnTo>
                      <a:pt x="261" y="789"/>
                    </a:lnTo>
                    <a:lnTo>
                      <a:pt x="311" y="755"/>
                    </a:lnTo>
                    <a:lnTo>
                      <a:pt x="311" y="729"/>
                    </a:lnTo>
                    <a:lnTo>
                      <a:pt x="466" y="653"/>
                    </a:lnTo>
                    <a:lnTo>
                      <a:pt x="560" y="630"/>
                    </a:lnTo>
                    <a:lnTo>
                      <a:pt x="566" y="628"/>
                    </a:lnTo>
                    <a:lnTo>
                      <a:pt x="580" y="628"/>
                    </a:lnTo>
                    <a:lnTo>
                      <a:pt x="588" y="626"/>
                    </a:lnTo>
                    <a:lnTo>
                      <a:pt x="602" y="626"/>
                    </a:lnTo>
                    <a:lnTo>
                      <a:pt x="610" y="626"/>
                    </a:lnTo>
                    <a:lnTo>
                      <a:pt x="627" y="626"/>
                    </a:lnTo>
                    <a:lnTo>
                      <a:pt x="641" y="626"/>
                    </a:lnTo>
                    <a:lnTo>
                      <a:pt x="657" y="626"/>
                    </a:lnTo>
                    <a:lnTo>
                      <a:pt x="674" y="626"/>
                    </a:lnTo>
                    <a:lnTo>
                      <a:pt x="691" y="626"/>
                    </a:lnTo>
                    <a:lnTo>
                      <a:pt x="707" y="624"/>
                    </a:lnTo>
                    <a:lnTo>
                      <a:pt x="721" y="624"/>
                    </a:lnTo>
                    <a:lnTo>
                      <a:pt x="738" y="624"/>
                    </a:lnTo>
                    <a:lnTo>
                      <a:pt x="757" y="624"/>
                    </a:lnTo>
                    <a:lnTo>
                      <a:pt x="771" y="622"/>
                    </a:lnTo>
                    <a:lnTo>
                      <a:pt x="785" y="622"/>
                    </a:lnTo>
                    <a:lnTo>
                      <a:pt x="796" y="622"/>
                    </a:lnTo>
                    <a:lnTo>
                      <a:pt x="813" y="622"/>
                    </a:lnTo>
                    <a:lnTo>
                      <a:pt x="824" y="622"/>
                    </a:lnTo>
                    <a:lnTo>
                      <a:pt x="838" y="622"/>
                    </a:lnTo>
                    <a:lnTo>
                      <a:pt x="849" y="619"/>
                    </a:lnTo>
                    <a:lnTo>
                      <a:pt x="863" y="617"/>
                    </a:lnTo>
                    <a:lnTo>
                      <a:pt x="871" y="615"/>
                    </a:lnTo>
                    <a:lnTo>
                      <a:pt x="882" y="613"/>
                    </a:lnTo>
                    <a:lnTo>
                      <a:pt x="893" y="611"/>
                    </a:lnTo>
                    <a:lnTo>
                      <a:pt x="904" y="607"/>
                    </a:lnTo>
                    <a:lnTo>
                      <a:pt x="915" y="603"/>
                    </a:lnTo>
                    <a:lnTo>
                      <a:pt x="926" y="598"/>
                    </a:lnTo>
                    <a:lnTo>
                      <a:pt x="938" y="592"/>
                    </a:lnTo>
                    <a:lnTo>
                      <a:pt x="949" y="588"/>
                    </a:lnTo>
                    <a:lnTo>
                      <a:pt x="957" y="579"/>
                    </a:lnTo>
                    <a:lnTo>
                      <a:pt x="965" y="571"/>
                    </a:lnTo>
                    <a:lnTo>
                      <a:pt x="974" y="560"/>
                    </a:lnTo>
                    <a:lnTo>
                      <a:pt x="985" y="552"/>
                    </a:lnTo>
                    <a:lnTo>
                      <a:pt x="993" y="543"/>
                    </a:lnTo>
                    <a:lnTo>
                      <a:pt x="1004" y="533"/>
                    </a:lnTo>
                    <a:lnTo>
                      <a:pt x="1015" y="524"/>
                    </a:lnTo>
                    <a:lnTo>
                      <a:pt x="1026" y="514"/>
                    </a:lnTo>
                    <a:lnTo>
                      <a:pt x="1035" y="503"/>
                    </a:lnTo>
                    <a:lnTo>
                      <a:pt x="1043" y="495"/>
                    </a:lnTo>
                    <a:lnTo>
                      <a:pt x="1054" y="484"/>
                    </a:lnTo>
                    <a:lnTo>
                      <a:pt x="1062" y="474"/>
                    </a:lnTo>
                    <a:lnTo>
                      <a:pt x="1073" y="463"/>
                    </a:lnTo>
                    <a:lnTo>
                      <a:pt x="1082" y="457"/>
                    </a:lnTo>
                    <a:lnTo>
                      <a:pt x="1090" y="448"/>
                    </a:lnTo>
                    <a:lnTo>
                      <a:pt x="1101" y="442"/>
                    </a:lnTo>
                    <a:lnTo>
                      <a:pt x="1118" y="427"/>
                    </a:lnTo>
                    <a:lnTo>
                      <a:pt x="1135" y="419"/>
                    </a:lnTo>
                    <a:lnTo>
                      <a:pt x="1146" y="408"/>
                    </a:lnTo>
                    <a:lnTo>
                      <a:pt x="1159" y="404"/>
                    </a:lnTo>
                    <a:lnTo>
                      <a:pt x="1168" y="400"/>
                    </a:lnTo>
                    <a:lnTo>
                      <a:pt x="1179" y="400"/>
                    </a:lnTo>
                    <a:lnTo>
                      <a:pt x="1182" y="397"/>
                    </a:lnTo>
                    <a:lnTo>
                      <a:pt x="1184" y="397"/>
                    </a:lnTo>
                    <a:lnTo>
                      <a:pt x="1184" y="395"/>
                    </a:lnTo>
                    <a:lnTo>
                      <a:pt x="1184" y="393"/>
                    </a:lnTo>
                    <a:lnTo>
                      <a:pt x="1179" y="389"/>
                    </a:lnTo>
                    <a:lnTo>
                      <a:pt x="1179" y="387"/>
                    </a:lnTo>
                    <a:lnTo>
                      <a:pt x="1173" y="381"/>
                    </a:lnTo>
                    <a:lnTo>
                      <a:pt x="1171" y="374"/>
                    </a:lnTo>
                    <a:lnTo>
                      <a:pt x="1162" y="364"/>
                    </a:lnTo>
                    <a:lnTo>
                      <a:pt x="1159" y="353"/>
                    </a:lnTo>
                    <a:lnTo>
                      <a:pt x="1154" y="343"/>
                    </a:lnTo>
                    <a:lnTo>
                      <a:pt x="1148" y="334"/>
                    </a:lnTo>
                    <a:lnTo>
                      <a:pt x="1140" y="321"/>
                    </a:lnTo>
                    <a:lnTo>
                      <a:pt x="1137" y="315"/>
                    </a:lnTo>
                    <a:lnTo>
                      <a:pt x="1135" y="311"/>
                    </a:lnTo>
                    <a:lnTo>
                      <a:pt x="1135" y="307"/>
                    </a:lnTo>
                    <a:lnTo>
                      <a:pt x="1143" y="302"/>
                    </a:lnTo>
                    <a:lnTo>
                      <a:pt x="1157" y="292"/>
                    </a:lnTo>
                    <a:lnTo>
                      <a:pt x="1173" y="283"/>
                    </a:lnTo>
                    <a:lnTo>
                      <a:pt x="1184" y="275"/>
                    </a:lnTo>
                    <a:lnTo>
                      <a:pt x="1193" y="269"/>
                    </a:lnTo>
                    <a:lnTo>
                      <a:pt x="1204" y="262"/>
                    </a:lnTo>
                    <a:lnTo>
                      <a:pt x="1215" y="256"/>
                    </a:lnTo>
                    <a:lnTo>
                      <a:pt x="1223" y="249"/>
                    </a:lnTo>
                    <a:lnTo>
                      <a:pt x="1234" y="245"/>
                    </a:lnTo>
                    <a:lnTo>
                      <a:pt x="1243" y="237"/>
                    </a:lnTo>
                    <a:lnTo>
                      <a:pt x="1254" y="233"/>
                    </a:lnTo>
                    <a:lnTo>
                      <a:pt x="1268" y="218"/>
                    </a:lnTo>
                    <a:lnTo>
                      <a:pt x="1284" y="207"/>
                    </a:lnTo>
                    <a:lnTo>
                      <a:pt x="1295" y="199"/>
                    </a:lnTo>
                    <a:lnTo>
                      <a:pt x="1304" y="192"/>
                    </a:lnTo>
                    <a:lnTo>
                      <a:pt x="1315" y="182"/>
                    </a:lnTo>
                    <a:lnTo>
                      <a:pt x="1320" y="180"/>
                    </a:lnTo>
                    <a:lnTo>
                      <a:pt x="1359" y="184"/>
                    </a:lnTo>
                    <a:lnTo>
                      <a:pt x="1431" y="180"/>
                    </a:lnTo>
                    <a:lnTo>
                      <a:pt x="1431" y="99"/>
                    </a:lnTo>
                    <a:close/>
                  </a:path>
                </a:pathLst>
              </a:custGeom>
              <a:solidFill>
                <a:srgbClr val="E6FFE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63" name="Freeform 98"/>
              <p:cNvSpPr>
                <a:spLocks/>
              </p:cNvSpPr>
              <p:nvPr/>
            </p:nvSpPr>
            <p:spPr bwMode="auto">
              <a:xfrm>
                <a:off x="2650" y="857"/>
                <a:ext cx="1437" cy="778"/>
              </a:xfrm>
              <a:custGeom>
                <a:avLst/>
                <a:gdLst>
                  <a:gd name="T0" fmla="*/ 170 w 1437"/>
                  <a:gd name="T1" fmla="*/ 731 h 778"/>
                  <a:gd name="T2" fmla="*/ 128 w 1437"/>
                  <a:gd name="T3" fmla="*/ 663 h 778"/>
                  <a:gd name="T4" fmla="*/ 192 w 1437"/>
                  <a:gd name="T5" fmla="*/ 683 h 778"/>
                  <a:gd name="T6" fmla="*/ 208 w 1437"/>
                  <a:gd name="T7" fmla="*/ 666 h 778"/>
                  <a:gd name="T8" fmla="*/ 281 w 1437"/>
                  <a:gd name="T9" fmla="*/ 600 h 778"/>
                  <a:gd name="T10" fmla="*/ 355 w 1437"/>
                  <a:gd name="T11" fmla="*/ 575 h 778"/>
                  <a:gd name="T12" fmla="*/ 330 w 1437"/>
                  <a:gd name="T13" fmla="*/ 554 h 778"/>
                  <a:gd name="T14" fmla="*/ 297 w 1437"/>
                  <a:gd name="T15" fmla="*/ 535 h 778"/>
                  <a:gd name="T16" fmla="*/ 405 w 1437"/>
                  <a:gd name="T17" fmla="*/ 507 h 778"/>
                  <a:gd name="T18" fmla="*/ 480 w 1437"/>
                  <a:gd name="T19" fmla="*/ 488 h 778"/>
                  <a:gd name="T20" fmla="*/ 572 w 1437"/>
                  <a:gd name="T21" fmla="*/ 461 h 778"/>
                  <a:gd name="T22" fmla="*/ 511 w 1437"/>
                  <a:gd name="T23" fmla="*/ 412 h 778"/>
                  <a:gd name="T24" fmla="*/ 586 w 1437"/>
                  <a:gd name="T25" fmla="*/ 374 h 778"/>
                  <a:gd name="T26" fmla="*/ 730 w 1437"/>
                  <a:gd name="T27" fmla="*/ 412 h 778"/>
                  <a:gd name="T28" fmla="*/ 763 w 1437"/>
                  <a:gd name="T29" fmla="*/ 359 h 778"/>
                  <a:gd name="T30" fmla="*/ 772 w 1437"/>
                  <a:gd name="T31" fmla="*/ 287 h 778"/>
                  <a:gd name="T32" fmla="*/ 763 w 1437"/>
                  <a:gd name="T33" fmla="*/ 215 h 778"/>
                  <a:gd name="T34" fmla="*/ 780 w 1437"/>
                  <a:gd name="T35" fmla="*/ 192 h 778"/>
                  <a:gd name="T36" fmla="*/ 855 w 1437"/>
                  <a:gd name="T37" fmla="*/ 234 h 778"/>
                  <a:gd name="T38" fmla="*/ 849 w 1437"/>
                  <a:gd name="T39" fmla="*/ 179 h 778"/>
                  <a:gd name="T40" fmla="*/ 819 w 1437"/>
                  <a:gd name="T41" fmla="*/ 137 h 778"/>
                  <a:gd name="T42" fmla="*/ 888 w 1437"/>
                  <a:gd name="T43" fmla="*/ 124 h 778"/>
                  <a:gd name="T44" fmla="*/ 960 w 1437"/>
                  <a:gd name="T45" fmla="*/ 118 h 778"/>
                  <a:gd name="T46" fmla="*/ 1035 w 1437"/>
                  <a:gd name="T47" fmla="*/ 173 h 778"/>
                  <a:gd name="T48" fmla="*/ 1088 w 1437"/>
                  <a:gd name="T49" fmla="*/ 215 h 778"/>
                  <a:gd name="T50" fmla="*/ 1149 w 1437"/>
                  <a:gd name="T51" fmla="*/ 169 h 778"/>
                  <a:gd name="T52" fmla="*/ 1174 w 1437"/>
                  <a:gd name="T53" fmla="*/ 99 h 778"/>
                  <a:gd name="T54" fmla="*/ 1215 w 1437"/>
                  <a:gd name="T55" fmla="*/ 88 h 778"/>
                  <a:gd name="T56" fmla="*/ 1265 w 1437"/>
                  <a:gd name="T57" fmla="*/ 82 h 778"/>
                  <a:gd name="T58" fmla="*/ 1276 w 1437"/>
                  <a:gd name="T59" fmla="*/ 29 h 778"/>
                  <a:gd name="T60" fmla="*/ 1321 w 1437"/>
                  <a:gd name="T61" fmla="*/ 76 h 778"/>
                  <a:gd name="T62" fmla="*/ 1396 w 1437"/>
                  <a:gd name="T63" fmla="*/ 36 h 778"/>
                  <a:gd name="T64" fmla="*/ 1418 w 1437"/>
                  <a:gd name="T65" fmla="*/ 57 h 778"/>
                  <a:gd name="T66" fmla="*/ 1301 w 1437"/>
                  <a:gd name="T67" fmla="*/ 152 h 778"/>
                  <a:gd name="T68" fmla="*/ 1224 w 1437"/>
                  <a:gd name="T69" fmla="*/ 203 h 778"/>
                  <a:gd name="T70" fmla="*/ 1143 w 1437"/>
                  <a:gd name="T71" fmla="*/ 258 h 778"/>
                  <a:gd name="T72" fmla="*/ 1154 w 1437"/>
                  <a:gd name="T73" fmla="*/ 291 h 778"/>
                  <a:gd name="T74" fmla="*/ 1165 w 1437"/>
                  <a:gd name="T75" fmla="*/ 346 h 778"/>
                  <a:gd name="T76" fmla="*/ 1091 w 1437"/>
                  <a:gd name="T77" fmla="*/ 395 h 778"/>
                  <a:gd name="T78" fmla="*/ 1035 w 1437"/>
                  <a:gd name="T79" fmla="*/ 465 h 778"/>
                  <a:gd name="T80" fmla="*/ 949 w 1437"/>
                  <a:gd name="T81" fmla="*/ 541 h 778"/>
                  <a:gd name="T82" fmla="*/ 846 w 1437"/>
                  <a:gd name="T83" fmla="*/ 581 h 778"/>
                  <a:gd name="T84" fmla="*/ 769 w 1437"/>
                  <a:gd name="T85" fmla="*/ 587 h 778"/>
                  <a:gd name="T86" fmla="*/ 683 w 1437"/>
                  <a:gd name="T87" fmla="*/ 585 h 778"/>
                  <a:gd name="T88" fmla="*/ 608 w 1437"/>
                  <a:gd name="T89" fmla="*/ 577 h 778"/>
                  <a:gd name="T90" fmla="*/ 633 w 1437"/>
                  <a:gd name="T91" fmla="*/ 573 h 778"/>
                  <a:gd name="T92" fmla="*/ 694 w 1437"/>
                  <a:gd name="T93" fmla="*/ 528 h 778"/>
                  <a:gd name="T94" fmla="*/ 622 w 1437"/>
                  <a:gd name="T95" fmla="*/ 549 h 778"/>
                  <a:gd name="T96" fmla="*/ 550 w 1437"/>
                  <a:gd name="T97" fmla="*/ 573 h 778"/>
                  <a:gd name="T98" fmla="*/ 466 w 1437"/>
                  <a:gd name="T99" fmla="*/ 617 h 778"/>
                  <a:gd name="T100" fmla="*/ 380 w 1437"/>
                  <a:gd name="T101" fmla="*/ 653 h 778"/>
                  <a:gd name="T102" fmla="*/ 317 w 1437"/>
                  <a:gd name="T103" fmla="*/ 685 h 778"/>
                  <a:gd name="T104" fmla="*/ 286 w 1437"/>
                  <a:gd name="T105" fmla="*/ 737 h 778"/>
                  <a:gd name="T106" fmla="*/ 197 w 1437"/>
                  <a:gd name="T107" fmla="*/ 771 h 778"/>
                  <a:gd name="T108" fmla="*/ 139 w 1437"/>
                  <a:gd name="T109" fmla="*/ 769 h 778"/>
                  <a:gd name="T110" fmla="*/ 34 w 1437"/>
                  <a:gd name="T111" fmla="*/ 737 h 778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437"/>
                  <a:gd name="T169" fmla="*/ 0 h 778"/>
                  <a:gd name="T170" fmla="*/ 1437 w 1437"/>
                  <a:gd name="T171" fmla="*/ 778 h 778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437" h="778">
                    <a:moveTo>
                      <a:pt x="0" y="725"/>
                    </a:moveTo>
                    <a:lnTo>
                      <a:pt x="150" y="748"/>
                    </a:lnTo>
                    <a:lnTo>
                      <a:pt x="153" y="746"/>
                    </a:lnTo>
                    <a:lnTo>
                      <a:pt x="161" y="744"/>
                    </a:lnTo>
                    <a:lnTo>
                      <a:pt x="164" y="740"/>
                    </a:lnTo>
                    <a:lnTo>
                      <a:pt x="167" y="737"/>
                    </a:lnTo>
                    <a:lnTo>
                      <a:pt x="170" y="731"/>
                    </a:lnTo>
                    <a:lnTo>
                      <a:pt x="170" y="725"/>
                    </a:lnTo>
                    <a:lnTo>
                      <a:pt x="164" y="714"/>
                    </a:lnTo>
                    <a:lnTo>
                      <a:pt x="156" y="704"/>
                    </a:lnTo>
                    <a:lnTo>
                      <a:pt x="147" y="693"/>
                    </a:lnTo>
                    <a:lnTo>
                      <a:pt x="142" y="683"/>
                    </a:lnTo>
                    <a:lnTo>
                      <a:pt x="134" y="670"/>
                    </a:lnTo>
                    <a:lnTo>
                      <a:pt x="128" y="663"/>
                    </a:lnTo>
                    <a:lnTo>
                      <a:pt x="128" y="657"/>
                    </a:lnTo>
                    <a:lnTo>
                      <a:pt x="134" y="655"/>
                    </a:lnTo>
                    <a:lnTo>
                      <a:pt x="139" y="655"/>
                    </a:lnTo>
                    <a:lnTo>
                      <a:pt x="150" y="661"/>
                    </a:lnTo>
                    <a:lnTo>
                      <a:pt x="161" y="668"/>
                    </a:lnTo>
                    <a:lnTo>
                      <a:pt x="178" y="676"/>
                    </a:lnTo>
                    <a:lnTo>
                      <a:pt x="192" y="683"/>
                    </a:lnTo>
                    <a:lnTo>
                      <a:pt x="206" y="689"/>
                    </a:lnTo>
                    <a:lnTo>
                      <a:pt x="214" y="693"/>
                    </a:lnTo>
                    <a:lnTo>
                      <a:pt x="225" y="695"/>
                    </a:lnTo>
                    <a:lnTo>
                      <a:pt x="225" y="689"/>
                    </a:lnTo>
                    <a:lnTo>
                      <a:pt x="222" y="683"/>
                    </a:lnTo>
                    <a:lnTo>
                      <a:pt x="214" y="672"/>
                    </a:lnTo>
                    <a:lnTo>
                      <a:pt x="208" y="666"/>
                    </a:lnTo>
                    <a:lnTo>
                      <a:pt x="200" y="653"/>
                    </a:lnTo>
                    <a:lnTo>
                      <a:pt x="195" y="647"/>
                    </a:lnTo>
                    <a:lnTo>
                      <a:pt x="189" y="640"/>
                    </a:lnTo>
                    <a:lnTo>
                      <a:pt x="189" y="638"/>
                    </a:lnTo>
                    <a:lnTo>
                      <a:pt x="264" y="606"/>
                    </a:lnTo>
                    <a:lnTo>
                      <a:pt x="267" y="604"/>
                    </a:lnTo>
                    <a:lnTo>
                      <a:pt x="281" y="600"/>
                    </a:lnTo>
                    <a:lnTo>
                      <a:pt x="292" y="596"/>
                    </a:lnTo>
                    <a:lnTo>
                      <a:pt x="300" y="594"/>
                    </a:lnTo>
                    <a:lnTo>
                      <a:pt x="311" y="589"/>
                    </a:lnTo>
                    <a:lnTo>
                      <a:pt x="325" y="587"/>
                    </a:lnTo>
                    <a:lnTo>
                      <a:pt x="336" y="583"/>
                    </a:lnTo>
                    <a:lnTo>
                      <a:pt x="344" y="579"/>
                    </a:lnTo>
                    <a:lnTo>
                      <a:pt x="355" y="575"/>
                    </a:lnTo>
                    <a:lnTo>
                      <a:pt x="367" y="570"/>
                    </a:lnTo>
                    <a:lnTo>
                      <a:pt x="378" y="564"/>
                    </a:lnTo>
                    <a:lnTo>
                      <a:pt x="380" y="560"/>
                    </a:lnTo>
                    <a:lnTo>
                      <a:pt x="375" y="556"/>
                    </a:lnTo>
                    <a:lnTo>
                      <a:pt x="364" y="554"/>
                    </a:lnTo>
                    <a:lnTo>
                      <a:pt x="347" y="554"/>
                    </a:lnTo>
                    <a:lnTo>
                      <a:pt x="330" y="554"/>
                    </a:lnTo>
                    <a:lnTo>
                      <a:pt x="314" y="551"/>
                    </a:lnTo>
                    <a:lnTo>
                      <a:pt x="300" y="549"/>
                    </a:lnTo>
                    <a:lnTo>
                      <a:pt x="289" y="547"/>
                    </a:lnTo>
                    <a:lnTo>
                      <a:pt x="283" y="545"/>
                    </a:lnTo>
                    <a:lnTo>
                      <a:pt x="283" y="541"/>
                    </a:lnTo>
                    <a:lnTo>
                      <a:pt x="289" y="539"/>
                    </a:lnTo>
                    <a:lnTo>
                      <a:pt x="297" y="535"/>
                    </a:lnTo>
                    <a:lnTo>
                      <a:pt x="314" y="530"/>
                    </a:lnTo>
                    <a:lnTo>
                      <a:pt x="328" y="524"/>
                    </a:lnTo>
                    <a:lnTo>
                      <a:pt x="344" y="520"/>
                    </a:lnTo>
                    <a:lnTo>
                      <a:pt x="364" y="515"/>
                    </a:lnTo>
                    <a:lnTo>
                      <a:pt x="380" y="513"/>
                    </a:lnTo>
                    <a:lnTo>
                      <a:pt x="392" y="509"/>
                    </a:lnTo>
                    <a:lnTo>
                      <a:pt x="405" y="507"/>
                    </a:lnTo>
                    <a:lnTo>
                      <a:pt x="414" y="503"/>
                    </a:lnTo>
                    <a:lnTo>
                      <a:pt x="422" y="503"/>
                    </a:lnTo>
                    <a:lnTo>
                      <a:pt x="430" y="501"/>
                    </a:lnTo>
                    <a:lnTo>
                      <a:pt x="441" y="499"/>
                    </a:lnTo>
                    <a:lnTo>
                      <a:pt x="453" y="496"/>
                    </a:lnTo>
                    <a:lnTo>
                      <a:pt x="466" y="492"/>
                    </a:lnTo>
                    <a:lnTo>
                      <a:pt x="480" y="488"/>
                    </a:lnTo>
                    <a:lnTo>
                      <a:pt x="497" y="482"/>
                    </a:lnTo>
                    <a:lnTo>
                      <a:pt x="516" y="477"/>
                    </a:lnTo>
                    <a:lnTo>
                      <a:pt x="533" y="473"/>
                    </a:lnTo>
                    <a:lnTo>
                      <a:pt x="547" y="467"/>
                    </a:lnTo>
                    <a:lnTo>
                      <a:pt x="561" y="463"/>
                    </a:lnTo>
                    <a:lnTo>
                      <a:pt x="569" y="461"/>
                    </a:lnTo>
                    <a:lnTo>
                      <a:pt x="572" y="461"/>
                    </a:lnTo>
                    <a:lnTo>
                      <a:pt x="569" y="458"/>
                    </a:lnTo>
                    <a:lnTo>
                      <a:pt x="561" y="454"/>
                    </a:lnTo>
                    <a:lnTo>
                      <a:pt x="550" y="446"/>
                    </a:lnTo>
                    <a:lnTo>
                      <a:pt x="539" y="439"/>
                    </a:lnTo>
                    <a:lnTo>
                      <a:pt x="525" y="431"/>
                    </a:lnTo>
                    <a:lnTo>
                      <a:pt x="516" y="422"/>
                    </a:lnTo>
                    <a:lnTo>
                      <a:pt x="511" y="412"/>
                    </a:lnTo>
                    <a:lnTo>
                      <a:pt x="511" y="403"/>
                    </a:lnTo>
                    <a:lnTo>
                      <a:pt x="516" y="395"/>
                    </a:lnTo>
                    <a:lnTo>
                      <a:pt x="527" y="389"/>
                    </a:lnTo>
                    <a:lnTo>
                      <a:pt x="541" y="382"/>
                    </a:lnTo>
                    <a:lnTo>
                      <a:pt x="558" y="380"/>
                    </a:lnTo>
                    <a:lnTo>
                      <a:pt x="572" y="376"/>
                    </a:lnTo>
                    <a:lnTo>
                      <a:pt x="586" y="374"/>
                    </a:lnTo>
                    <a:lnTo>
                      <a:pt x="597" y="374"/>
                    </a:lnTo>
                    <a:lnTo>
                      <a:pt x="602" y="374"/>
                    </a:lnTo>
                    <a:lnTo>
                      <a:pt x="627" y="477"/>
                    </a:lnTo>
                    <a:lnTo>
                      <a:pt x="688" y="435"/>
                    </a:lnTo>
                    <a:lnTo>
                      <a:pt x="666" y="408"/>
                    </a:lnTo>
                    <a:lnTo>
                      <a:pt x="730" y="414"/>
                    </a:lnTo>
                    <a:lnTo>
                      <a:pt x="730" y="412"/>
                    </a:lnTo>
                    <a:lnTo>
                      <a:pt x="735" y="408"/>
                    </a:lnTo>
                    <a:lnTo>
                      <a:pt x="741" y="399"/>
                    </a:lnTo>
                    <a:lnTo>
                      <a:pt x="747" y="389"/>
                    </a:lnTo>
                    <a:lnTo>
                      <a:pt x="752" y="380"/>
                    </a:lnTo>
                    <a:lnTo>
                      <a:pt x="755" y="374"/>
                    </a:lnTo>
                    <a:lnTo>
                      <a:pt x="758" y="365"/>
                    </a:lnTo>
                    <a:lnTo>
                      <a:pt x="763" y="359"/>
                    </a:lnTo>
                    <a:lnTo>
                      <a:pt x="763" y="351"/>
                    </a:lnTo>
                    <a:lnTo>
                      <a:pt x="769" y="342"/>
                    </a:lnTo>
                    <a:lnTo>
                      <a:pt x="769" y="332"/>
                    </a:lnTo>
                    <a:lnTo>
                      <a:pt x="772" y="323"/>
                    </a:lnTo>
                    <a:lnTo>
                      <a:pt x="772" y="310"/>
                    </a:lnTo>
                    <a:lnTo>
                      <a:pt x="772" y="300"/>
                    </a:lnTo>
                    <a:lnTo>
                      <a:pt x="772" y="287"/>
                    </a:lnTo>
                    <a:lnTo>
                      <a:pt x="772" y="277"/>
                    </a:lnTo>
                    <a:lnTo>
                      <a:pt x="772" y="266"/>
                    </a:lnTo>
                    <a:lnTo>
                      <a:pt x="769" y="253"/>
                    </a:lnTo>
                    <a:lnTo>
                      <a:pt x="769" y="243"/>
                    </a:lnTo>
                    <a:lnTo>
                      <a:pt x="769" y="234"/>
                    </a:lnTo>
                    <a:lnTo>
                      <a:pt x="763" y="224"/>
                    </a:lnTo>
                    <a:lnTo>
                      <a:pt x="763" y="215"/>
                    </a:lnTo>
                    <a:lnTo>
                      <a:pt x="760" y="207"/>
                    </a:lnTo>
                    <a:lnTo>
                      <a:pt x="760" y="203"/>
                    </a:lnTo>
                    <a:lnTo>
                      <a:pt x="758" y="194"/>
                    </a:lnTo>
                    <a:lnTo>
                      <a:pt x="758" y="192"/>
                    </a:lnTo>
                    <a:lnTo>
                      <a:pt x="763" y="192"/>
                    </a:lnTo>
                    <a:lnTo>
                      <a:pt x="774" y="192"/>
                    </a:lnTo>
                    <a:lnTo>
                      <a:pt x="780" y="192"/>
                    </a:lnTo>
                    <a:lnTo>
                      <a:pt x="791" y="194"/>
                    </a:lnTo>
                    <a:lnTo>
                      <a:pt x="799" y="196"/>
                    </a:lnTo>
                    <a:lnTo>
                      <a:pt x="810" y="200"/>
                    </a:lnTo>
                    <a:lnTo>
                      <a:pt x="827" y="209"/>
                    </a:lnTo>
                    <a:lnTo>
                      <a:pt x="841" y="220"/>
                    </a:lnTo>
                    <a:lnTo>
                      <a:pt x="849" y="228"/>
                    </a:lnTo>
                    <a:lnTo>
                      <a:pt x="855" y="234"/>
                    </a:lnTo>
                    <a:lnTo>
                      <a:pt x="858" y="228"/>
                    </a:lnTo>
                    <a:lnTo>
                      <a:pt x="860" y="220"/>
                    </a:lnTo>
                    <a:lnTo>
                      <a:pt x="860" y="211"/>
                    </a:lnTo>
                    <a:lnTo>
                      <a:pt x="860" y="205"/>
                    </a:lnTo>
                    <a:lnTo>
                      <a:pt x="858" y="196"/>
                    </a:lnTo>
                    <a:lnTo>
                      <a:pt x="855" y="188"/>
                    </a:lnTo>
                    <a:lnTo>
                      <a:pt x="849" y="179"/>
                    </a:lnTo>
                    <a:lnTo>
                      <a:pt x="838" y="171"/>
                    </a:lnTo>
                    <a:lnTo>
                      <a:pt x="830" y="162"/>
                    </a:lnTo>
                    <a:lnTo>
                      <a:pt x="821" y="158"/>
                    </a:lnTo>
                    <a:lnTo>
                      <a:pt x="805" y="146"/>
                    </a:lnTo>
                    <a:lnTo>
                      <a:pt x="799" y="143"/>
                    </a:lnTo>
                    <a:lnTo>
                      <a:pt x="802" y="141"/>
                    </a:lnTo>
                    <a:lnTo>
                      <a:pt x="819" y="137"/>
                    </a:lnTo>
                    <a:lnTo>
                      <a:pt x="830" y="135"/>
                    </a:lnTo>
                    <a:lnTo>
                      <a:pt x="844" y="131"/>
                    </a:lnTo>
                    <a:lnTo>
                      <a:pt x="852" y="131"/>
                    </a:lnTo>
                    <a:lnTo>
                      <a:pt x="860" y="129"/>
                    </a:lnTo>
                    <a:lnTo>
                      <a:pt x="869" y="126"/>
                    </a:lnTo>
                    <a:lnTo>
                      <a:pt x="880" y="126"/>
                    </a:lnTo>
                    <a:lnTo>
                      <a:pt x="888" y="124"/>
                    </a:lnTo>
                    <a:lnTo>
                      <a:pt x="899" y="122"/>
                    </a:lnTo>
                    <a:lnTo>
                      <a:pt x="907" y="120"/>
                    </a:lnTo>
                    <a:lnTo>
                      <a:pt x="919" y="120"/>
                    </a:lnTo>
                    <a:lnTo>
                      <a:pt x="930" y="118"/>
                    </a:lnTo>
                    <a:lnTo>
                      <a:pt x="938" y="118"/>
                    </a:lnTo>
                    <a:lnTo>
                      <a:pt x="949" y="118"/>
                    </a:lnTo>
                    <a:lnTo>
                      <a:pt x="960" y="118"/>
                    </a:lnTo>
                    <a:lnTo>
                      <a:pt x="980" y="118"/>
                    </a:lnTo>
                    <a:lnTo>
                      <a:pt x="996" y="122"/>
                    </a:lnTo>
                    <a:lnTo>
                      <a:pt x="1010" y="126"/>
                    </a:lnTo>
                    <a:lnTo>
                      <a:pt x="1024" y="139"/>
                    </a:lnTo>
                    <a:lnTo>
                      <a:pt x="1030" y="148"/>
                    </a:lnTo>
                    <a:lnTo>
                      <a:pt x="1035" y="160"/>
                    </a:lnTo>
                    <a:lnTo>
                      <a:pt x="1035" y="173"/>
                    </a:lnTo>
                    <a:lnTo>
                      <a:pt x="1041" y="188"/>
                    </a:lnTo>
                    <a:lnTo>
                      <a:pt x="1041" y="200"/>
                    </a:lnTo>
                    <a:lnTo>
                      <a:pt x="1043" y="211"/>
                    </a:lnTo>
                    <a:lnTo>
                      <a:pt x="1049" y="220"/>
                    </a:lnTo>
                    <a:lnTo>
                      <a:pt x="1060" y="224"/>
                    </a:lnTo>
                    <a:lnTo>
                      <a:pt x="1068" y="222"/>
                    </a:lnTo>
                    <a:lnTo>
                      <a:pt x="1088" y="215"/>
                    </a:lnTo>
                    <a:lnTo>
                      <a:pt x="1093" y="209"/>
                    </a:lnTo>
                    <a:lnTo>
                      <a:pt x="1104" y="205"/>
                    </a:lnTo>
                    <a:lnTo>
                      <a:pt x="1116" y="198"/>
                    </a:lnTo>
                    <a:lnTo>
                      <a:pt x="1124" y="192"/>
                    </a:lnTo>
                    <a:lnTo>
                      <a:pt x="1132" y="186"/>
                    </a:lnTo>
                    <a:lnTo>
                      <a:pt x="1140" y="177"/>
                    </a:lnTo>
                    <a:lnTo>
                      <a:pt x="1149" y="169"/>
                    </a:lnTo>
                    <a:lnTo>
                      <a:pt x="1160" y="162"/>
                    </a:lnTo>
                    <a:lnTo>
                      <a:pt x="1171" y="148"/>
                    </a:lnTo>
                    <a:lnTo>
                      <a:pt x="1179" y="135"/>
                    </a:lnTo>
                    <a:lnTo>
                      <a:pt x="1182" y="122"/>
                    </a:lnTo>
                    <a:lnTo>
                      <a:pt x="1182" y="114"/>
                    </a:lnTo>
                    <a:lnTo>
                      <a:pt x="1179" y="103"/>
                    </a:lnTo>
                    <a:lnTo>
                      <a:pt x="1174" y="99"/>
                    </a:lnTo>
                    <a:lnTo>
                      <a:pt x="1163" y="93"/>
                    </a:lnTo>
                    <a:lnTo>
                      <a:pt x="1160" y="91"/>
                    </a:lnTo>
                    <a:lnTo>
                      <a:pt x="1168" y="88"/>
                    </a:lnTo>
                    <a:lnTo>
                      <a:pt x="1185" y="91"/>
                    </a:lnTo>
                    <a:lnTo>
                      <a:pt x="1196" y="91"/>
                    </a:lnTo>
                    <a:lnTo>
                      <a:pt x="1207" y="91"/>
                    </a:lnTo>
                    <a:lnTo>
                      <a:pt x="1215" y="88"/>
                    </a:lnTo>
                    <a:lnTo>
                      <a:pt x="1224" y="88"/>
                    </a:lnTo>
                    <a:lnTo>
                      <a:pt x="1226" y="78"/>
                    </a:lnTo>
                    <a:lnTo>
                      <a:pt x="1224" y="67"/>
                    </a:lnTo>
                    <a:lnTo>
                      <a:pt x="1221" y="57"/>
                    </a:lnTo>
                    <a:lnTo>
                      <a:pt x="1218" y="55"/>
                    </a:lnTo>
                    <a:lnTo>
                      <a:pt x="1265" y="84"/>
                    </a:lnTo>
                    <a:lnTo>
                      <a:pt x="1265" y="82"/>
                    </a:lnTo>
                    <a:lnTo>
                      <a:pt x="1265" y="76"/>
                    </a:lnTo>
                    <a:lnTo>
                      <a:pt x="1265" y="67"/>
                    </a:lnTo>
                    <a:lnTo>
                      <a:pt x="1265" y="59"/>
                    </a:lnTo>
                    <a:lnTo>
                      <a:pt x="1265" y="46"/>
                    </a:lnTo>
                    <a:lnTo>
                      <a:pt x="1268" y="38"/>
                    </a:lnTo>
                    <a:lnTo>
                      <a:pt x="1271" y="31"/>
                    </a:lnTo>
                    <a:lnTo>
                      <a:pt x="1276" y="29"/>
                    </a:lnTo>
                    <a:lnTo>
                      <a:pt x="1279" y="29"/>
                    </a:lnTo>
                    <a:lnTo>
                      <a:pt x="1285" y="33"/>
                    </a:lnTo>
                    <a:lnTo>
                      <a:pt x="1290" y="42"/>
                    </a:lnTo>
                    <a:lnTo>
                      <a:pt x="1301" y="52"/>
                    </a:lnTo>
                    <a:lnTo>
                      <a:pt x="1304" y="61"/>
                    </a:lnTo>
                    <a:lnTo>
                      <a:pt x="1312" y="69"/>
                    </a:lnTo>
                    <a:lnTo>
                      <a:pt x="1321" y="76"/>
                    </a:lnTo>
                    <a:lnTo>
                      <a:pt x="1326" y="80"/>
                    </a:lnTo>
                    <a:lnTo>
                      <a:pt x="1340" y="78"/>
                    </a:lnTo>
                    <a:lnTo>
                      <a:pt x="1354" y="74"/>
                    </a:lnTo>
                    <a:lnTo>
                      <a:pt x="1371" y="65"/>
                    </a:lnTo>
                    <a:lnTo>
                      <a:pt x="1385" y="55"/>
                    </a:lnTo>
                    <a:lnTo>
                      <a:pt x="1390" y="44"/>
                    </a:lnTo>
                    <a:lnTo>
                      <a:pt x="1396" y="36"/>
                    </a:lnTo>
                    <a:lnTo>
                      <a:pt x="1401" y="27"/>
                    </a:lnTo>
                    <a:lnTo>
                      <a:pt x="1407" y="19"/>
                    </a:lnTo>
                    <a:lnTo>
                      <a:pt x="1407" y="10"/>
                    </a:lnTo>
                    <a:lnTo>
                      <a:pt x="1412" y="4"/>
                    </a:lnTo>
                    <a:lnTo>
                      <a:pt x="1412" y="0"/>
                    </a:lnTo>
                    <a:lnTo>
                      <a:pt x="1415" y="0"/>
                    </a:lnTo>
                    <a:lnTo>
                      <a:pt x="1418" y="57"/>
                    </a:lnTo>
                    <a:lnTo>
                      <a:pt x="1437" y="103"/>
                    </a:lnTo>
                    <a:lnTo>
                      <a:pt x="1426" y="133"/>
                    </a:lnTo>
                    <a:lnTo>
                      <a:pt x="1390" y="139"/>
                    </a:lnTo>
                    <a:lnTo>
                      <a:pt x="1360" y="152"/>
                    </a:lnTo>
                    <a:lnTo>
                      <a:pt x="1312" y="143"/>
                    </a:lnTo>
                    <a:lnTo>
                      <a:pt x="1310" y="146"/>
                    </a:lnTo>
                    <a:lnTo>
                      <a:pt x="1301" y="152"/>
                    </a:lnTo>
                    <a:lnTo>
                      <a:pt x="1293" y="156"/>
                    </a:lnTo>
                    <a:lnTo>
                      <a:pt x="1285" y="165"/>
                    </a:lnTo>
                    <a:lnTo>
                      <a:pt x="1271" y="173"/>
                    </a:lnTo>
                    <a:lnTo>
                      <a:pt x="1257" y="186"/>
                    </a:lnTo>
                    <a:lnTo>
                      <a:pt x="1246" y="190"/>
                    </a:lnTo>
                    <a:lnTo>
                      <a:pt x="1235" y="196"/>
                    </a:lnTo>
                    <a:lnTo>
                      <a:pt x="1224" y="203"/>
                    </a:lnTo>
                    <a:lnTo>
                      <a:pt x="1215" y="211"/>
                    </a:lnTo>
                    <a:lnTo>
                      <a:pt x="1204" y="215"/>
                    </a:lnTo>
                    <a:lnTo>
                      <a:pt x="1196" y="224"/>
                    </a:lnTo>
                    <a:lnTo>
                      <a:pt x="1185" y="230"/>
                    </a:lnTo>
                    <a:lnTo>
                      <a:pt x="1174" y="236"/>
                    </a:lnTo>
                    <a:lnTo>
                      <a:pt x="1157" y="247"/>
                    </a:lnTo>
                    <a:lnTo>
                      <a:pt x="1143" y="258"/>
                    </a:lnTo>
                    <a:lnTo>
                      <a:pt x="1135" y="264"/>
                    </a:lnTo>
                    <a:lnTo>
                      <a:pt x="1132" y="266"/>
                    </a:lnTo>
                    <a:lnTo>
                      <a:pt x="1140" y="270"/>
                    </a:lnTo>
                    <a:lnTo>
                      <a:pt x="1140" y="272"/>
                    </a:lnTo>
                    <a:lnTo>
                      <a:pt x="1146" y="279"/>
                    </a:lnTo>
                    <a:lnTo>
                      <a:pt x="1149" y="285"/>
                    </a:lnTo>
                    <a:lnTo>
                      <a:pt x="1154" y="291"/>
                    </a:lnTo>
                    <a:lnTo>
                      <a:pt x="1157" y="300"/>
                    </a:lnTo>
                    <a:lnTo>
                      <a:pt x="1160" y="310"/>
                    </a:lnTo>
                    <a:lnTo>
                      <a:pt x="1160" y="319"/>
                    </a:lnTo>
                    <a:lnTo>
                      <a:pt x="1163" y="327"/>
                    </a:lnTo>
                    <a:lnTo>
                      <a:pt x="1163" y="334"/>
                    </a:lnTo>
                    <a:lnTo>
                      <a:pt x="1165" y="342"/>
                    </a:lnTo>
                    <a:lnTo>
                      <a:pt x="1165" y="346"/>
                    </a:lnTo>
                    <a:lnTo>
                      <a:pt x="1165" y="348"/>
                    </a:lnTo>
                    <a:lnTo>
                      <a:pt x="1124" y="370"/>
                    </a:lnTo>
                    <a:lnTo>
                      <a:pt x="1121" y="372"/>
                    </a:lnTo>
                    <a:lnTo>
                      <a:pt x="1110" y="378"/>
                    </a:lnTo>
                    <a:lnTo>
                      <a:pt x="1104" y="382"/>
                    </a:lnTo>
                    <a:lnTo>
                      <a:pt x="1099" y="389"/>
                    </a:lnTo>
                    <a:lnTo>
                      <a:pt x="1091" y="395"/>
                    </a:lnTo>
                    <a:lnTo>
                      <a:pt x="1085" y="403"/>
                    </a:lnTo>
                    <a:lnTo>
                      <a:pt x="1079" y="412"/>
                    </a:lnTo>
                    <a:lnTo>
                      <a:pt x="1071" y="420"/>
                    </a:lnTo>
                    <a:lnTo>
                      <a:pt x="1063" y="429"/>
                    </a:lnTo>
                    <a:lnTo>
                      <a:pt x="1054" y="442"/>
                    </a:lnTo>
                    <a:lnTo>
                      <a:pt x="1043" y="452"/>
                    </a:lnTo>
                    <a:lnTo>
                      <a:pt x="1035" y="465"/>
                    </a:lnTo>
                    <a:lnTo>
                      <a:pt x="1024" y="475"/>
                    </a:lnTo>
                    <a:lnTo>
                      <a:pt x="1016" y="488"/>
                    </a:lnTo>
                    <a:lnTo>
                      <a:pt x="1005" y="499"/>
                    </a:lnTo>
                    <a:lnTo>
                      <a:pt x="991" y="509"/>
                    </a:lnTo>
                    <a:lnTo>
                      <a:pt x="980" y="520"/>
                    </a:lnTo>
                    <a:lnTo>
                      <a:pt x="966" y="530"/>
                    </a:lnTo>
                    <a:lnTo>
                      <a:pt x="949" y="541"/>
                    </a:lnTo>
                    <a:lnTo>
                      <a:pt x="935" y="549"/>
                    </a:lnTo>
                    <a:lnTo>
                      <a:pt x="919" y="558"/>
                    </a:lnTo>
                    <a:lnTo>
                      <a:pt x="905" y="566"/>
                    </a:lnTo>
                    <a:lnTo>
                      <a:pt x="885" y="573"/>
                    </a:lnTo>
                    <a:lnTo>
                      <a:pt x="869" y="577"/>
                    </a:lnTo>
                    <a:lnTo>
                      <a:pt x="858" y="579"/>
                    </a:lnTo>
                    <a:lnTo>
                      <a:pt x="846" y="581"/>
                    </a:lnTo>
                    <a:lnTo>
                      <a:pt x="835" y="581"/>
                    </a:lnTo>
                    <a:lnTo>
                      <a:pt x="827" y="585"/>
                    </a:lnTo>
                    <a:lnTo>
                      <a:pt x="813" y="585"/>
                    </a:lnTo>
                    <a:lnTo>
                      <a:pt x="802" y="585"/>
                    </a:lnTo>
                    <a:lnTo>
                      <a:pt x="791" y="585"/>
                    </a:lnTo>
                    <a:lnTo>
                      <a:pt x="780" y="587"/>
                    </a:lnTo>
                    <a:lnTo>
                      <a:pt x="769" y="587"/>
                    </a:lnTo>
                    <a:lnTo>
                      <a:pt x="758" y="587"/>
                    </a:lnTo>
                    <a:lnTo>
                      <a:pt x="744" y="587"/>
                    </a:lnTo>
                    <a:lnTo>
                      <a:pt x="733" y="587"/>
                    </a:lnTo>
                    <a:lnTo>
                      <a:pt x="719" y="587"/>
                    </a:lnTo>
                    <a:lnTo>
                      <a:pt x="708" y="585"/>
                    </a:lnTo>
                    <a:lnTo>
                      <a:pt x="691" y="585"/>
                    </a:lnTo>
                    <a:lnTo>
                      <a:pt x="683" y="585"/>
                    </a:lnTo>
                    <a:lnTo>
                      <a:pt x="669" y="583"/>
                    </a:lnTo>
                    <a:lnTo>
                      <a:pt x="658" y="583"/>
                    </a:lnTo>
                    <a:lnTo>
                      <a:pt x="647" y="581"/>
                    </a:lnTo>
                    <a:lnTo>
                      <a:pt x="636" y="581"/>
                    </a:lnTo>
                    <a:lnTo>
                      <a:pt x="627" y="581"/>
                    </a:lnTo>
                    <a:lnTo>
                      <a:pt x="616" y="579"/>
                    </a:lnTo>
                    <a:lnTo>
                      <a:pt x="608" y="577"/>
                    </a:lnTo>
                    <a:lnTo>
                      <a:pt x="602" y="577"/>
                    </a:lnTo>
                    <a:lnTo>
                      <a:pt x="591" y="577"/>
                    </a:lnTo>
                    <a:lnTo>
                      <a:pt x="597" y="577"/>
                    </a:lnTo>
                    <a:lnTo>
                      <a:pt x="611" y="577"/>
                    </a:lnTo>
                    <a:lnTo>
                      <a:pt x="622" y="575"/>
                    </a:lnTo>
                    <a:lnTo>
                      <a:pt x="633" y="573"/>
                    </a:lnTo>
                    <a:lnTo>
                      <a:pt x="644" y="568"/>
                    </a:lnTo>
                    <a:lnTo>
                      <a:pt x="658" y="566"/>
                    </a:lnTo>
                    <a:lnTo>
                      <a:pt x="666" y="560"/>
                    </a:lnTo>
                    <a:lnTo>
                      <a:pt x="674" y="554"/>
                    </a:lnTo>
                    <a:lnTo>
                      <a:pt x="680" y="547"/>
                    </a:lnTo>
                    <a:lnTo>
                      <a:pt x="688" y="541"/>
                    </a:lnTo>
                    <a:lnTo>
                      <a:pt x="694" y="528"/>
                    </a:lnTo>
                    <a:lnTo>
                      <a:pt x="697" y="522"/>
                    </a:lnTo>
                    <a:lnTo>
                      <a:pt x="688" y="520"/>
                    </a:lnTo>
                    <a:lnTo>
                      <a:pt x="674" y="526"/>
                    </a:lnTo>
                    <a:lnTo>
                      <a:pt x="658" y="535"/>
                    </a:lnTo>
                    <a:lnTo>
                      <a:pt x="641" y="543"/>
                    </a:lnTo>
                    <a:lnTo>
                      <a:pt x="633" y="545"/>
                    </a:lnTo>
                    <a:lnTo>
                      <a:pt x="622" y="549"/>
                    </a:lnTo>
                    <a:lnTo>
                      <a:pt x="613" y="549"/>
                    </a:lnTo>
                    <a:lnTo>
                      <a:pt x="608" y="551"/>
                    </a:lnTo>
                    <a:lnTo>
                      <a:pt x="591" y="554"/>
                    </a:lnTo>
                    <a:lnTo>
                      <a:pt x="580" y="554"/>
                    </a:lnTo>
                    <a:lnTo>
                      <a:pt x="569" y="558"/>
                    </a:lnTo>
                    <a:lnTo>
                      <a:pt x="558" y="566"/>
                    </a:lnTo>
                    <a:lnTo>
                      <a:pt x="550" y="573"/>
                    </a:lnTo>
                    <a:lnTo>
                      <a:pt x="541" y="581"/>
                    </a:lnTo>
                    <a:lnTo>
                      <a:pt x="533" y="585"/>
                    </a:lnTo>
                    <a:lnTo>
                      <a:pt x="519" y="589"/>
                    </a:lnTo>
                    <a:lnTo>
                      <a:pt x="508" y="594"/>
                    </a:lnTo>
                    <a:lnTo>
                      <a:pt x="497" y="600"/>
                    </a:lnTo>
                    <a:lnTo>
                      <a:pt x="480" y="606"/>
                    </a:lnTo>
                    <a:lnTo>
                      <a:pt x="466" y="617"/>
                    </a:lnTo>
                    <a:lnTo>
                      <a:pt x="453" y="621"/>
                    </a:lnTo>
                    <a:lnTo>
                      <a:pt x="441" y="625"/>
                    </a:lnTo>
                    <a:lnTo>
                      <a:pt x="428" y="630"/>
                    </a:lnTo>
                    <a:lnTo>
                      <a:pt x="416" y="638"/>
                    </a:lnTo>
                    <a:lnTo>
                      <a:pt x="403" y="642"/>
                    </a:lnTo>
                    <a:lnTo>
                      <a:pt x="392" y="649"/>
                    </a:lnTo>
                    <a:lnTo>
                      <a:pt x="380" y="653"/>
                    </a:lnTo>
                    <a:lnTo>
                      <a:pt x="369" y="659"/>
                    </a:lnTo>
                    <a:lnTo>
                      <a:pt x="355" y="663"/>
                    </a:lnTo>
                    <a:lnTo>
                      <a:pt x="344" y="668"/>
                    </a:lnTo>
                    <a:lnTo>
                      <a:pt x="336" y="672"/>
                    </a:lnTo>
                    <a:lnTo>
                      <a:pt x="330" y="676"/>
                    </a:lnTo>
                    <a:lnTo>
                      <a:pt x="319" y="680"/>
                    </a:lnTo>
                    <a:lnTo>
                      <a:pt x="317" y="685"/>
                    </a:lnTo>
                    <a:lnTo>
                      <a:pt x="314" y="685"/>
                    </a:lnTo>
                    <a:lnTo>
                      <a:pt x="311" y="693"/>
                    </a:lnTo>
                    <a:lnTo>
                      <a:pt x="306" y="699"/>
                    </a:lnTo>
                    <a:lnTo>
                      <a:pt x="306" y="712"/>
                    </a:lnTo>
                    <a:lnTo>
                      <a:pt x="300" y="721"/>
                    </a:lnTo>
                    <a:lnTo>
                      <a:pt x="294" y="733"/>
                    </a:lnTo>
                    <a:lnTo>
                      <a:pt x="286" y="737"/>
                    </a:lnTo>
                    <a:lnTo>
                      <a:pt x="281" y="744"/>
                    </a:lnTo>
                    <a:lnTo>
                      <a:pt x="269" y="750"/>
                    </a:lnTo>
                    <a:lnTo>
                      <a:pt x="258" y="757"/>
                    </a:lnTo>
                    <a:lnTo>
                      <a:pt x="244" y="761"/>
                    </a:lnTo>
                    <a:lnTo>
                      <a:pt x="231" y="765"/>
                    </a:lnTo>
                    <a:lnTo>
                      <a:pt x="214" y="767"/>
                    </a:lnTo>
                    <a:lnTo>
                      <a:pt x="197" y="771"/>
                    </a:lnTo>
                    <a:lnTo>
                      <a:pt x="181" y="773"/>
                    </a:lnTo>
                    <a:lnTo>
                      <a:pt x="170" y="776"/>
                    </a:lnTo>
                    <a:lnTo>
                      <a:pt x="164" y="776"/>
                    </a:lnTo>
                    <a:lnTo>
                      <a:pt x="161" y="778"/>
                    </a:lnTo>
                    <a:lnTo>
                      <a:pt x="158" y="776"/>
                    </a:lnTo>
                    <a:lnTo>
                      <a:pt x="150" y="773"/>
                    </a:lnTo>
                    <a:lnTo>
                      <a:pt x="139" y="769"/>
                    </a:lnTo>
                    <a:lnTo>
                      <a:pt x="125" y="767"/>
                    </a:lnTo>
                    <a:lnTo>
                      <a:pt x="109" y="761"/>
                    </a:lnTo>
                    <a:lnTo>
                      <a:pt x="95" y="757"/>
                    </a:lnTo>
                    <a:lnTo>
                      <a:pt x="78" y="752"/>
                    </a:lnTo>
                    <a:lnTo>
                      <a:pt x="64" y="748"/>
                    </a:lnTo>
                    <a:lnTo>
                      <a:pt x="48" y="742"/>
                    </a:lnTo>
                    <a:lnTo>
                      <a:pt x="34" y="737"/>
                    </a:lnTo>
                    <a:lnTo>
                      <a:pt x="23" y="733"/>
                    </a:lnTo>
                    <a:lnTo>
                      <a:pt x="0" y="725"/>
                    </a:lnTo>
                    <a:close/>
                  </a:path>
                </a:pathLst>
              </a:custGeom>
              <a:solidFill>
                <a:srgbClr val="C2D6C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64" name="Freeform 99"/>
              <p:cNvSpPr>
                <a:spLocks/>
              </p:cNvSpPr>
              <p:nvPr/>
            </p:nvSpPr>
            <p:spPr bwMode="auto">
              <a:xfrm>
                <a:off x="3333" y="1284"/>
                <a:ext cx="100" cy="74"/>
              </a:xfrm>
              <a:custGeom>
                <a:avLst/>
                <a:gdLst>
                  <a:gd name="T0" fmla="*/ 0 w 100"/>
                  <a:gd name="T1" fmla="*/ 25 h 74"/>
                  <a:gd name="T2" fmla="*/ 44 w 100"/>
                  <a:gd name="T3" fmla="*/ 0 h 74"/>
                  <a:gd name="T4" fmla="*/ 100 w 100"/>
                  <a:gd name="T5" fmla="*/ 19 h 74"/>
                  <a:gd name="T6" fmla="*/ 61 w 100"/>
                  <a:gd name="T7" fmla="*/ 74 h 74"/>
                  <a:gd name="T8" fmla="*/ 39 w 100"/>
                  <a:gd name="T9" fmla="*/ 74 h 74"/>
                  <a:gd name="T10" fmla="*/ 0 w 100"/>
                  <a:gd name="T11" fmla="*/ 25 h 74"/>
                  <a:gd name="T12" fmla="*/ 0 w 100"/>
                  <a:gd name="T13" fmla="*/ 25 h 7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0"/>
                  <a:gd name="T22" fmla="*/ 0 h 74"/>
                  <a:gd name="T23" fmla="*/ 100 w 100"/>
                  <a:gd name="T24" fmla="*/ 74 h 7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0" h="74">
                    <a:moveTo>
                      <a:pt x="0" y="25"/>
                    </a:moveTo>
                    <a:lnTo>
                      <a:pt x="44" y="0"/>
                    </a:lnTo>
                    <a:lnTo>
                      <a:pt x="100" y="19"/>
                    </a:lnTo>
                    <a:lnTo>
                      <a:pt x="61" y="74"/>
                    </a:lnTo>
                    <a:lnTo>
                      <a:pt x="39" y="74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996DA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65" name="Freeform 100"/>
              <p:cNvSpPr>
                <a:spLocks/>
              </p:cNvSpPr>
              <p:nvPr/>
            </p:nvSpPr>
            <p:spPr bwMode="auto">
              <a:xfrm>
                <a:off x="3202" y="1341"/>
                <a:ext cx="236" cy="664"/>
              </a:xfrm>
              <a:custGeom>
                <a:avLst/>
                <a:gdLst>
                  <a:gd name="T0" fmla="*/ 195 w 236"/>
                  <a:gd name="T1" fmla="*/ 19 h 664"/>
                  <a:gd name="T2" fmla="*/ 200 w 236"/>
                  <a:gd name="T3" fmla="*/ 38 h 664"/>
                  <a:gd name="T4" fmla="*/ 200 w 236"/>
                  <a:gd name="T5" fmla="*/ 53 h 664"/>
                  <a:gd name="T6" fmla="*/ 195 w 236"/>
                  <a:gd name="T7" fmla="*/ 63 h 664"/>
                  <a:gd name="T8" fmla="*/ 192 w 236"/>
                  <a:gd name="T9" fmla="*/ 78 h 664"/>
                  <a:gd name="T10" fmla="*/ 189 w 236"/>
                  <a:gd name="T11" fmla="*/ 89 h 664"/>
                  <a:gd name="T12" fmla="*/ 189 w 236"/>
                  <a:gd name="T13" fmla="*/ 103 h 664"/>
                  <a:gd name="T14" fmla="*/ 189 w 236"/>
                  <a:gd name="T15" fmla="*/ 125 h 664"/>
                  <a:gd name="T16" fmla="*/ 195 w 236"/>
                  <a:gd name="T17" fmla="*/ 150 h 664"/>
                  <a:gd name="T18" fmla="*/ 200 w 236"/>
                  <a:gd name="T19" fmla="*/ 182 h 664"/>
                  <a:gd name="T20" fmla="*/ 211 w 236"/>
                  <a:gd name="T21" fmla="*/ 213 h 664"/>
                  <a:gd name="T22" fmla="*/ 220 w 236"/>
                  <a:gd name="T23" fmla="*/ 249 h 664"/>
                  <a:gd name="T24" fmla="*/ 225 w 236"/>
                  <a:gd name="T25" fmla="*/ 289 h 664"/>
                  <a:gd name="T26" fmla="*/ 231 w 236"/>
                  <a:gd name="T27" fmla="*/ 327 h 664"/>
                  <a:gd name="T28" fmla="*/ 236 w 236"/>
                  <a:gd name="T29" fmla="*/ 361 h 664"/>
                  <a:gd name="T30" fmla="*/ 233 w 236"/>
                  <a:gd name="T31" fmla="*/ 397 h 664"/>
                  <a:gd name="T32" fmla="*/ 228 w 236"/>
                  <a:gd name="T33" fmla="*/ 425 h 664"/>
                  <a:gd name="T34" fmla="*/ 217 w 236"/>
                  <a:gd name="T35" fmla="*/ 450 h 664"/>
                  <a:gd name="T36" fmla="*/ 200 w 236"/>
                  <a:gd name="T37" fmla="*/ 471 h 664"/>
                  <a:gd name="T38" fmla="*/ 186 w 236"/>
                  <a:gd name="T39" fmla="*/ 490 h 664"/>
                  <a:gd name="T40" fmla="*/ 167 w 236"/>
                  <a:gd name="T41" fmla="*/ 507 h 664"/>
                  <a:gd name="T42" fmla="*/ 150 w 236"/>
                  <a:gd name="T43" fmla="*/ 524 h 664"/>
                  <a:gd name="T44" fmla="*/ 134 w 236"/>
                  <a:gd name="T45" fmla="*/ 539 h 664"/>
                  <a:gd name="T46" fmla="*/ 120 w 236"/>
                  <a:gd name="T47" fmla="*/ 554 h 664"/>
                  <a:gd name="T48" fmla="*/ 111 w 236"/>
                  <a:gd name="T49" fmla="*/ 569 h 664"/>
                  <a:gd name="T50" fmla="*/ 100 w 236"/>
                  <a:gd name="T51" fmla="*/ 585 h 664"/>
                  <a:gd name="T52" fmla="*/ 97 w 236"/>
                  <a:gd name="T53" fmla="*/ 604 h 664"/>
                  <a:gd name="T54" fmla="*/ 97 w 236"/>
                  <a:gd name="T55" fmla="*/ 619 h 664"/>
                  <a:gd name="T56" fmla="*/ 100 w 236"/>
                  <a:gd name="T57" fmla="*/ 643 h 664"/>
                  <a:gd name="T58" fmla="*/ 103 w 236"/>
                  <a:gd name="T59" fmla="*/ 659 h 664"/>
                  <a:gd name="T60" fmla="*/ 0 w 236"/>
                  <a:gd name="T61" fmla="*/ 562 h 664"/>
                  <a:gd name="T62" fmla="*/ 0 w 236"/>
                  <a:gd name="T63" fmla="*/ 549 h 664"/>
                  <a:gd name="T64" fmla="*/ 0 w 236"/>
                  <a:gd name="T65" fmla="*/ 524 h 664"/>
                  <a:gd name="T66" fmla="*/ 0 w 236"/>
                  <a:gd name="T67" fmla="*/ 505 h 664"/>
                  <a:gd name="T68" fmla="*/ 6 w 236"/>
                  <a:gd name="T69" fmla="*/ 488 h 664"/>
                  <a:gd name="T70" fmla="*/ 25 w 236"/>
                  <a:gd name="T71" fmla="*/ 463 h 664"/>
                  <a:gd name="T72" fmla="*/ 45 w 236"/>
                  <a:gd name="T73" fmla="*/ 440 h 664"/>
                  <a:gd name="T74" fmla="*/ 70 w 236"/>
                  <a:gd name="T75" fmla="*/ 414 h 664"/>
                  <a:gd name="T76" fmla="*/ 78 w 236"/>
                  <a:gd name="T77" fmla="*/ 399 h 664"/>
                  <a:gd name="T78" fmla="*/ 89 w 236"/>
                  <a:gd name="T79" fmla="*/ 382 h 664"/>
                  <a:gd name="T80" fmla="*/ 97 w 236"/>
                  <a:gd name="T81" fmla="*/ 363 h 664"/>
                  <a:gd name="T82" fmla="*/ 106 w 236"/>
                  <a:gd name="T83" fmla="*/ 344 h 664"/>
                  <a:gd name="T84" fmla="*/ 106 w 236"/>
                  <a:gd name="T85" fmla="*/ 321 h 664"/>
                  <a:gd name="T86" fmla="*/ 109 w 236"/>
                  <a:gd name="T87" fmla="*/ 298 h 664"/>
                  <a:gd name="T88" fmla="*/ 106 w 236"/>
                  <a:gd name="T89" fmla="*/ 273 h 664"/>
                  <a:gd name="T90" fmla="*/ 106 w 236"/>
                  <a:gd name="T91" fmla="*/ 247 h 664"/>
                  <a:gd name="T92" fmla="*/ 106 w 236"/>
                  <a:gd name="T93" fmla="*/ 222 h 664"/>
                  <a:gd name="T94" fmla="*/ 103 w 236"/>
                  <a:gd name="T95" fmla="*/ 196 h 664"/>
                  <a:gd name="T96" fmla="*/ 103 w 236"/>
                  <a:gd name="T97" fmla="*/ 173 h 664"/>
                  <a:gd name="T98" fmla="*/ 106 w 236"/>
                  <a:gd name="T99" fmla="*/ 154 h 664"/>
                  <a:gd name="T100" fmla="*/ 106 w 236"/>
                  <a:gd name="T101" fmla="*/ 135 h 664"/>
                  <a:gd name="T102" fmla="*/ 106 w 236"/>
                  <a:gd name="T103" fmla="*/ 122 h 664"/>
                  <a:gd name="T104" fmla="*/ 114 w 236"/>
                  <a:gd name="T105" fmla="*/ 99 h 664"/>
                  <a:gd name="T106" fmla="*/ 125 w 236"/>
                  <a:gd name="T107" fmla="*/ 80 h 664"/>
                  <a:gd name="T108" fmla="*/ 139 w 236"/>
                  <a:gd name="T109" fmla="*/ 61 h 664"/>
                  <a:gd name="T110" fmla="*/ 150 w 236"/>
                  <a:gd name="T111" fmla="*/ 42 h 664"/>
                  <a:gd name="T112" fmla="*/ 164 w 236"/>
                  <a:gd name="T113" fmla="*/ 21 h 664"/>
                  <a:gd name="T114" fmla="*/ 172 w 236"/>
                  <a:gd name="T115" fmla="*/ 6 h 664"/>
                  <a:gd name="T116" fmla="*/ 178 w 236"/>
                  <a:gd name="T117" fmla="*/ 0 h 664"/>
                  <a:gd name="T118" fmla="*/ 192 w 236"/>
                  <a:gd name="T119" fmla="*/ 17 h 664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236"/>
                  <a:gd name="T181" fmla="*/ 0 h 664"/>
                  <a:gd name="T182" fmla="*/ 236 w 236"/>
                  <a:gd name="T183" fmla="*/ 664 h 664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236" h="664">
                    <a:moveTo>
                      <a:pt x="192" y="17"/>
                    </a:moveTo>
                    <a:lnTo>
                      <a:pt x="195" y="19"/>
                    </a:lnTo>
                    <a:lnTo>
                      <a:pt x="197" y="27"/>
                    </a:lnTo>
                    <a:lnTo>
                      <a:pt x="200" y="38"/>
                    </a:lnTo>
                    <a:lnTo>
                      <a:pt x="203" y="48"/>
                    </a:lnTo>
                    <a:lnTo>
                      <a:pt x="200" y="53"/>
                    </a:lnTo>
                    <a:lnTo>
                      <a:pt x="200" y="57"/>
                    </a:lnTo>
                    <a:lnTo>
                      <a:pt x="195" y="63"/>
                    </a:lnTo>
                    <a:lnTo>
                      <a:pt x="192" y="74"/>
                    </a:lnTo>
                    <a:lnTo>
                      <a:pt x="192" y="78"/>
                    </a:lnTo>
                    <a:lnTo>
                      <a:pt x="189" y="82"/>
                    </a:lnTo>
                    <a:lnTo>
                      <a:pt x="189" y="89"/>
                    </a:lnTo>
                    <a:lnTo>
                      <a:pt x="189" y="97"/>
                    </a:lnTo>
                    <a:lnTo>
                      <a:pt x="189" y="103"/>
                    </a:lnTo>
                    <a:lnTo>
                      <a:pt x="189" y="114"/>
                    </a:lnTo>
                    <a:lnTo>
                      <a:pt x="189" y="125"/>
                    </a:lnTo>
                    <a:lnTo>
                      <a:pt x="192" y="139"/>
                    </a:lnTo>
                    <a:lnTo>
                      <a:pt x="195" y="150"/>
                    </a:lnTo>
                    <a:lnTo>
                      <a:pt x="197" y="165"/>
                    </a:lnTo>
                    <a:lnTo>
                      <a:pt x="200" y="182"/>
                    </a:lnTo>
                    <a:lnTo>
                      <a:pt x="206" y="196"/>
                    </a:lnTo>
                    <a:lnTo>
                      <a:pt x="211" y="213"/>
                    </a:lnTo>
                    <a:lnTo>
                      <a:pt x="217" y="232"/>
                    </a:lnTo>
                    <a:lnTo>
                      <a:pt x="220" y="249"/>
                    </a:lnTo>
                    <a:lnTo>
                      <a:pt x="225" y="270"/>
                    </a:lnTo>
                    <a:lnTo>
                      <a:pt x="225" y="289"/>
                    </a:lnTo>
                    <a:lnTo>
                      <a:pt x="231" y="308"/>
                    </a:lnTo>
                    <a:lnTo>
                      <a:pt x="231" y="327"/>
                    </a:lnTo>
                    <a:lnTo>
                      <a:pt x="236" y="347"/>
                    </a:lnTo>
                    <a:lnTo>
                      <a:pt x="236" y="361"/>
                    </a:lnTo>
                    <a:lnTo>
                      <a:pt x="236" y="380"/>
                    </a:lnTo>
                    <a:lnTo>
                      <a:pt x="233" y="397"/>
                    </a:lnTo>
                    <a:lnTo>
                      <a:pt x="233" y="412"/>
                    </a:lnTo>
                    <a:lnTo>
                      <a:pt x="228" y="425"/>
                    </a:lnTo>
                    <a:lnTo>
                      <a:pt x="222" y="437"/>
                    </a:lnTo>
                    <a:lnTo>
                      <a:pt x="217" y="450"/>
                    </a:lnTo>
                    <a:lnTo>
                      <a:pt x="211" y="463"/>
                    </a:lnTo>
                    <a:lnTo>
                      <a:pt x="200" y="471"/>
                    </a:lnTo>
                    <a:lnTo>
                      <a:pt x="195" y="482"/>
                    </a:lnTo>
                    <a:lnTo>
                      <a:pt x="186" y="490"/>
                    </a:lnTo>
                    <a:lnTo>
                      <a:pt x="178" y="501"/>
                    </a:lnTo>
                    <a:lnTo>
                      <a:pt x="167" y="507"/>
                    </a:lnTo>
                    <a:lnTo>
                      <a:pt x="159" y="516"/>
                    </a:lnTo>
                    <a:lnTo>
                      <a:pt x="150" y="524"/>
                    </a:lnTo>
                    <a:lnTo>
                      <a:pt x="142" y="530"/>
                    </a:lnTo>
                    <a:lnTo>
                      <a:pt x="134" y="539"/>
                    </a:lnTo>
                    <a:lnTo>
                      <a:pt x="125" y="545"/>
                    </a:lnTo>
                    <a:lnTo>
                      <a:pt x="120" y="554"/>
                    </a:lnTo>
                    <a:lnTo>
                      <a:pt x="114" y="562"/>
                    </a:lnTo>
                    <a:lnTo>
                      <a:pt x="111" y="569"/>
                    </a:lnTo>
                    <a:lnTo>
                      <a:pt x="106" y="577"/>
                    </a:lnTo>
                    <a:lnTo>
                      <a:pt x="100" y="585"/>
                    </a:lnTo>
                    <a:lnTo>
                      <a:pt x="100" y="596"/>
                    </a:lnTo>
                    <a:lnTo>
                      <a:pt x="97" y="604"/>
                    </a:lnTo>
                    <a:lnTo>
                      <a:pt x="97" y="611"/>
                    </a:lnTo>
                    <a:lnTo>
                      <a:pt x="97" y="619"/>
                    </a:lnTo>
                    <a:lnTo>
                      <a:pt x="100" y="628"/>
                    </a:lnTo>
                    <a:lnTo>
                      <a:pt x="100" y="643"/>
                    </a:lnTo>
                    <a:lnTo>
                      <a:pt x="100" y="653"/>
                    </a:lnTo>
                    <a:lnTo>
                      <a:pt x="103" y="659"/>
                    </a:lnTo>
                    <a:lnTo>
                      <a:pt x="106" y="664"/>
                    </a:lnTo>
                    <a:lnTo>
                      <a:pt x="0" y="562"/>
                    </a:lnTo>
                    <a:lnTo>
                      <a:pt x="0" y="558"/>
                    </a:lnTo>
                    <a:lnTo>
                      <a:pt x="0" y="549"/>
                    </a:lnTo>
                    <a:lnTo>
                      <a:pt x="0" y="537"/>
                    </a:lnTo>
                    <a:lnTo>
                      <a:pt x="0" y="524"/>
                    </a:lnTo>
                    <a:lnTo>
                      <a:pt x="0" y="514"/>
                    </a:lnTo>
                    <a:lnTo>
                      <a:pt x="0" y="505"/>
                    </a:lnTo>
                    <a:lnTo>
                      <a:pt x="3" y="497"/>
                    </a:lnTo>
                    <a:lnTo>
                      <a:pt x="6" y="488"/>
                    </a:lnTo>
                    <a:lnTo>
                      <a:pt x="12" y="473"/>
                    </a:lnTo>
                    <a:lnTo>
                      <a:pt x="25" y="463"/>
                    </a:lnTo>
                    <a:lnTo>
                      <a:pt x="34" y="450"/>
                    </a:lnTo>
                    <a:lnTo>
                      <a:pt x="45" y="440"/>
                    </a:lnTo>
                    <a:lnTo>
                      <a:pt x="56" y="427"/>
                    </a:lnTo>
                    <a:lnTo>
                      <a:pt x="70" y="414"/>
                    </a:lnTo>
                    <a:lnTo>
                      <a:pt x="73" y="406"/>
                    </a:lnTo>
                    <a:lnTo>
                      <a:pt x="78" y="399"/>
                    </a:lnTo>
                    <a:lnTo>
                      <a:pt x="84" y="391"/>
                    </a:lnTo>
                    <a:lnTo>
                      <a:pt x="89" y="382"/>
                    </a:lnTo>
                    <a:lnTo>
                      <a:pt x="92" y="374"/>
                    </a:lnTo>
                    <a:lnTo>
                      <a:pt x="97" y="363"/>
                    </a:lnTo>
                    <a:lnTo>
                      <a:pt x="100" y="355"/>
                    </a:lnTo>
                    <a:lnTo>
                      <a:pt x="106" y="344"/>
                    </a:lnTo>
                    <a:lnTo>
                      <a:pt x="106" y="332"/>
                    </a:lnTo>
                    <a:lnTo>
                      <a:pt x="106" y="321"/>
                    </a:lnTo>
                    <a:lnTo>
                      <a:pt x="106" y="308"/>
                    </a:lnTo>
                    <a:lnTo>
                      <a:pt x="109" y="298"/>
                    </a:lnTo>
                    <a:lnTo>
                      <a:pt x="106" y="285"/>
                    </a:lnTo>
                    <a:lnTo>
                      <a:pt x="106" y="273"/>
                    </a:lnTo>
                    <a:lnTo>
                      <a:pt x="106" y="260"/>
                    </a:lnTo>
                    <a:lnTo>
                      <a:pt x="106" y="247"/>
                    </a:lnTo>
                    <a:lnTo>
                      <a:pt x="106" y="234"/>
                    </a:lnTo>
                    <a:lnTo>
                      <a:pt x="106" y="222"/>
                    </a:lnTo>
                    <a:lnTo>
                      <a:pt x="103" y="209"/>
                    </a:lnTo>
                    <a:lnTo>
                      <a:pt x="103" y="196"/>
                    </a:lnTo>
                    <a:lnTo>
                      <a:pt x="103" y="184"/>
                    </a:lnTo>
                    <a:lnTo>
                      <a:pt x="103" y="173"/>
                    </a:lnTo>
                    <a:lnTo>
                      <a:pt x="103" y="163"/>
                    </a:lnTo>
                    <a:lnTo>
                      <a:pt x="106" y="154"/>
                    </a:lnTo>
                    <a:lnTo>
                      <a:pt x="106" y="144"/>
                    </a:lnTo>
                    <a:lnTo>
                      <a:pt x="106" y="135"/>
                    </a:lnTo>
                    <a:lnTo>
                      <a:pt x="106" y="127"/>
                    </a:lnTo>
                    <a:lnTo>
                      <a:pt x="106" y="122"/>
                    </a:lnTo>
                    <a:lnTo>
                      <a:pt x="111" y="108"/>
                    </a:lnTo>
                    <a:lnTo>
                      <a:pt x="114" y="99"/>
                    </a:lnTo>
                    <a:lnTo>
                      <a:pt x="120" y="89"/>
                    </a:lnTo>
                    <a:lnTo>
                      <a:pt x="125" y="80"/>
                    </a:lnTo>
                    <a:lnTo>
                      <a:pt x="134" y="70"/>
                    </a:lnTo>
                    <a:lnTo>
                      <a:pt x="139" y="61"/>
                    </a:lnTo>
                    <a:lnTo>
                      <a:pt x="145" y="51"/>
                    </a:lnTo>
                    <a:lnTo>
                      <a:pt x="150" y="42"/>
                    </a:lnTo>
                    <a:lnTo>
                      <a:pt x="156" y="29"/>
                    </a:lnTo>
                    <a:lnTo>
                      <a:pt x="164" y="21"/>
                    </a:lnTo>
                    <a:lnTo>
                      <a:pt x="167" y="12"/>
                    </a:lnTo>
                    <a:lnTo>
                      <a:pt x="172" y="6"/>
                    </a:lnTo>
                    <a:lnTo>
                      <a:pt x="175" y="0"/>
                    </a:lnTo>
                    <a:lnTo>
                      <a:pt x="178" y="0"/>
                    </a:lnTo>
                    <a:lnTo>
                      <a:pt x="192" y="17"/>
                    </a:lnTo>
                    <a:close/>
                  </a:path>
                </a:pathLst>
              </a:custGeom>
              <a:solidFill>
                <a:srgbClr val="996DA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66" name="Freeform 101"/>
              <p:cNvSpPr>
                <a:spLocks/>
              </p:cNvSpPr>
              <p:nvPr/>
            </p:nvSpPr>
            <p:spPr bwMode="auto">
              <a:xfrm>
                <a:off x="3227" y="1402"/>
                <a:ext cx="172" cy="463"/>
              </a:xfrm>
              <a:custGeom>
                <a:avLst/>
                <a:gdLst>
                  <a:gd name="T0" fmla="*/ 89 w 172"/>
                  <a:gd name="T1" fmla="*/ 66 h 463"/>
                  <a:gd name="T2" fmla="*/ 89 w 172"/>
                  <a:gd name="T3" fmla="*/ 85 h 463"/>
                  <a:gd name="T4" fmla="*/ 100 w 172"/>
                  <a:gd name="T5" fmla="*/ 108 h 463"/>
                  <a:gd name="T6" fmla="*/ 114 w 172"/>
                  <a:gd name="T7" fmla="*/ 131 h 463"/>
                  <a:gd name="T8" fmla="*/ 117 w 172"/>
                  <a:gd name="T9" fmla="*/ 131 h 463"/>
                  <a:gd name="T10" fmla="*/ 114 w 172"/>
                  <a:gd name="T11" fmla="*/ 108 h 463"/>
                  <a:gd name="T12" fmla="*/ 111 w 172"/>
                  <a:gd name="T13" fmla="*/ 80 h 463"/>
                  <a:gd name="T14" fmla="*/ 120 w 172"/>
                  <a:gd name="T15" fmla="*/ 51 h 463"/>
                  <a:gd name="T16" fmla="*/ 136 w 172"/>
                  <a:gd name="T17" fmla="*/ 30 h 463"/>
                  <a:gd name="T18" fmla="*/ 139 w 172"/>
                  <a:gd name="T19" fmla="*/ 23 h 463"/>
                  <a:gd name="T20" fmla="*/ 139 w 172"/>
                  <a:gd name="T21" fmla="*/ 42 h 463"/>
                  <a:gd name="T22" fmla="*/ 139 w 172"/>
                  <a:gd name="T23" fmla="*/ 72 h 463"/>
                  <a:gd name="T24" fmla="*/ 142 w 172"/>
                  <a:gd name="T25" fmla="*/ 97 h 463"/>
                  <a:gd name="T26" fmla="*/ 145 w 172"/>
                  <a:gd name="T27" fmla="*/ 121 h 463"/>
                  <a:gd name="T28" fmla="*/ 150 w 172"/>
                  <a:gd name="T29" fmla="*/ 150 h 463"/>
                  <a:gd name="T30" fmla="*/ 153 w 172"/>
                  <a:gd name="T31" fmla="*/ 182 h 463"/>
                  <a:gd name="T32" fmla="*/ 158 w 172"/>
                  <a:gd name="T33" fmla="*/ 212 h 463"/>
                  <a:gd name="T34" fmla="*/ 164 w 172"/>
                  <a:gd name="T35" fmla="*/ 241 h 463"/>
                  <a:gd name="T36" fmla="*/ 170 w 172"/>
                  <a:gd name="T37" fmla="*/ 266 h 463"/>
                  <a:gd name="T38" fmla="*/ 170 w 172"/>
                  <a:gd name="T39" fmla="*/ 294 h 463"/>
                  <a:gd name="T40" fmla="*/ 170 w 172"/>
                  <a:gd name="T41" fmla="*/ 330 h 463"/>
                  <a:gd name="T42" fmla="*/ 156 w 172"/>
                  <a:gd name="T43" fmla="*/ 357 h 463"/>
                  <a:gd name="T44" fmla="*/ 128 w 172"/>
                  <a:gd name="T45" fmla="*/ 383 h 463"/>
                  <a:gd name="T46" fmla="*/ 97 w 172"/>
                  <a:gd name="T47" fmla="*/ 412 h 463"/>
                  <a:gd name="T48" fmla="*/ 75 w 172"/>
                  <a:gd name="T49" fmla="*/ 444 h 463"/>
                  <a:gd name="T50" fmla="*/ 56 w 172"/>
                  <a:gd name="T51" fmla="*/ 463 h 463"/>
                  <a:gd name="T52" fmla="*/ 0 w 172"/>
                  <a:gd name="T53" fmla="*/ 400 h 463"/>
                  <a:gd name="T54" fmla="*/ 20 w 172"/>
                  <a:gd name="T55" fmla="*/ 372 h 463"/>
                  <a:gd name="T56" fmla="*/ 34 w 172"/>
                  <a:gd name="T57" fmla="*/ 351 h 463"/>
                  <a:gd name="T58" fmla="*/ 50 w 172"/>
                  <a:gd name="T59" fmla="*/ 328 h 463"/>
                  <a:gd name="T60" fmla="*/ 64 w 172"/>
                  <a:gd name="T61" fmla="*/ 305 h 463"/>
                  <a:gd name="T62" fmla="*/ 75 w 172"/>
                  <a:gd name="T63" fmla="*/ 281 h 463"/>
                  <a:gd name="T64" fmla="*/ 86 w 172"/>
                  <a:gd name="T65" fmla="*/ 237 h 463"/>
                  <a:gd name="T66" fmla="*/ 84 w 172"/>
                  <a:gd name="T67" fmla="*/ 197 h 463"/>
                  <a:gd name="T68" fmla="*/ 75 w 172"/>
                  <a:gd name="T69" fmla="*/ 173 h 463"/>
                  <a:gd name="T70" fmla="*/ 70 w 172"/>
                  <a:gd name="T71" fmla="*/ 150 h 463"/>
                  <a:gd name="T72" fmla="*/ 67 w 172"/>
                  <a:gd name="T73" fmla="*/ 127 h 463"/>
                  <a:gd name="T74" fmla="*/ 67 w 172"/>
                  <a:gd name="T75" fmla="*/ 106 h 463"/>
                  <a:gd name="T76" fmla="*/ 72 w 172"/>
                  <a:gd name="T77" fmla="*/ 70 h 463"/>
                  <a:gd name="T78" fmla="*/ 84 w 172"/>
                  <a:gd name="T79" fmla="*/ 47 h 463"/>
                  <a:gd name="T80" fmla="*/ 103 w 172"/>
                  <a:gd name="T81" fmla="*/ 13 h 463"/>
                  <a:gd name="T82" fmla="*/ 114 w 172"/>
                  <a:gd name="T83" fmla="*/ 0 h 46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2"/>
                  <a:gd name="T127" fmla="*/ 0 h 463"/>
                  <a:gd name="T128" fmla="*/ 172 w 172"/>
                  <a:gd name="T129" fmla="*/ 463 h 463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2" h="463">
                    <a:moveTo>
                      <a:pt x="95" y="51"/>
                    </a:moveTo>
                    <a:lnTo>
                      <a:pt x="92" y="55"/>
                    </a:lnTo>
                    <a:lnTo>
                      <a:pt x="89" y="66"/>
                    </a:lnTo>
                    <a:lnTo>
                      <a:pt x="89" y="70"/>
                    </a:lnTo>
                    <a:lnTo>
                      <a:pt x="89" y="78"/>
                    </a:lnTo>
                    <a:lnTo>
                      <a:pt x="89" y="85"/>
                    </a:lnTo>
                    <a:lnTo>
                      <a:pt x="95" y="93"/>
                    </a:lnTo>
                    <a:lnTo>
                      <a:pt x="95" y="102"/>
                    </a:lnTo>
                    <a:lnTo>
                      <a:pt x="100" y="108"/>
                    </a:lnTo>
                    <a:lnTo>
                      <a:pt x="103" y="116"/>
                    </a:lnTo>
                    <a:lnTo>
                      <a:pt x="109" y="123"/>
                    </a:lnTo>
                    <a:lnTo>
                      <a:pt x="114" y="131"/>
                    </a:lnTo>
                    <a:lnTo>
                      <a:pt x="120" y="135"/>
                    </a:lnTo>
                    <a:lnTo>
                      <a:pt x="117" y="133"/>
                    </a:lnTo>
                    <a:lnTo>
                      <a:pt x="117" y="131"/>
                    </a:lnTo>
                    <a:lnTo>
                      <a:pt x="114" y="123"/>
                    </a:lnTo>
                    <a:lnTo>
                      <a:pt x="114" y="116"/>
                    </a:lnTo>
                    <a:lnTo>
                      <a:pt x="114" y="108"/>
                    </a:lnTo>
                    <a:lnTo>
                      <a:pt x="111" y="97"/>
                    </a:lnTo>
                    <a:lnTo>
                      <a:pt x="111" y="89"/>
                    </a:lnTo>
                    <a:lnTo>
                      <a:pt x="111" y="80"/>
                    </a:lnTo>
                    <a:lnTo>
                      <a:pt x="111" y="70"/>
                    </a:lnTo>
                    <a:lnTo>
                      <a:pt x="114" y="61"/>
                    </a:lnTo>
                    <a:lnTo>
                      <a:pt x="120" y="51"/>
                    </a:lnTo>
                    <a:lnTo>
                      <a:pt x="125" y="42"/>
                    </a:lnTo>
                    <a:lnTo>
                      <a:pt x="131" y="36"/>
                    </a:lnTo>
                    <a:lnTo>
                      <a:pt x="136" y="30"/>
                    </a:lnTo>
                    <a:lnTo>
                      <a:pt x="139" y="23"/>
                    </a:lnTo>
                    <a:lnTo>
                      <a:pt x="142" y="23"/>
                    </a:lnTo>
                    <a:lnTo>
                      <a:pt x="139" y="23"/>
                    </a:lnTo>
                    <a:lnTo>
                      <a:pt x="139" y="28"/>
                    </a:lnTo>
                    <a:lnTo>
                      <a:pt x="139" y="34"/>
                    </a:lnTo>
                    <a:lnTo>
                      <a:pt x="139" y="42"/>
                    </a:lnTo>
                    <a:lnTo>
                      <a:pt x="139" y="53"/>
                    </a:lnTo>
                    <a:lnTo>
                      <a:pt x="139" y="66"/>
                    </a:lnTo>
                    <a:lnTo>
                      <a:pt x="139" y="72"/>
                    </a:lnTo>
                    <a:lnTo>
                      <a:pt x="139" y="80"/>
                    </a:lnTo>
                    <a:lnTo>
                      <a:pt x="139" y="89"/>
                    </a:lnTo>
                    <a:lnTo>
                      <a:pt x="142" y="97"/>
                    </a:lnTo>
                    <a:lnTo>
                      <a:pt x="142" y="104"/>
                    </a:lnTo>
                    <a:lnTo>
                      <a:pt x="145" y="112"/>
                    </a:lnTo>
                    <a:lnTo>
                      <a:pt x="145" y="121"/>
                    </a:lnTo>
                    <a:lnTo>
                      <a:pt x="147" y="129"/>
                    </a:lnTo>
                    <a:lnTo>
                      <a:pt x="147" y="140"/>
                    </a:lnTo>
                    <a:lnTo>
                      <a:pt x="150" y="150"/>
                    </a:lnTo>
                    <a:lnTo>
                      <a:pt x="150" y="159"/>
                    </a:lnTo>
                    <a:lnTo>
                      <a:pt x="153" y="171"/>
                    </a:lnTo>
                    <a:lnTo>
                      <a:pt x="153" y="182"/>
                    </a:lnTo>
                    <a:lnTo>
                      <a:pt x="156" y="192"/>
                    </a:lnTo>
                    <a:lnTo>
                      <a:pt x="156" y="201"/>
                    </a:lnTo>
                    <a:lnTo>
                      <a:pt x="158" y="212"/>
                    </a:lnTo>
                    <a:lnTo>
                      <a:pt x="161" y="222"/>
                    </a:lnTo>
                    <a:lnTo>
                      <a:pt x="161" y="231"/>
                    </a:lnTo>
                    <a:lnTo>
                      <a:pt x="164" y="241"/>
                    </a:lnTo>
                    <a:lnTo>
                      <a:pt x="167" y="250"/>
                    </a:lnTo>
                    <a:lnTo>
                      <a:pt x="167" y="258"/>
                    </a:lnTo>
                    <a:lnTo>
                      <a:pt x="170" y="266"/>
                    </a:lnTo>
                    <a:lnTo>
                      <a:pt x="170" y="275"/>
                    </a:lnTo>
                    <a:lnTo>
                      <a:pt x="170" y="281"/>
                    </a:lnTo>
                    <a:lnTo>
                      <a:pt x="170" y="294"/>
                    </a:lnTo>
                    <a:lnTo>
                      <a:pt x="172" y="309"/>
                    </a:lnTo>
                    <a:lnTo>
                      <a:pt x="170" y="319"/>
                    </a:lnTo>
                    <a:lnTo>
                      <a:pt x="170" y="330"/>
                    </a:lnTo>
                    <a:lnTo>
                      <a:pt x="167" y="338"/>
                    </a:lnTo>
                    <a:lnTo>
                      <a:pt x="164" y="349"/>
                    </a:lnTo>
                    <a:lnTo>
                      <a:pt x="156" y="357"/>
                    </a:lnTo>
                    <a:lnTo>
                      <a:pt x="145" y="366"/>
                    </a:lnTo>
                    <a:lnTo>
                      <a:pt x="136" y="374"/>
                    </a:lnTo>
                    <a:lnTo>
                      <a:pt x="128" y="383"/>
                    </a:lnTo>
                    <a:lnTo>
                      <a:pt x="117" y="391"/>
                    </a:lnTo>
                    <a:lnTo>
                      <a:pt x="106" y="402"/>
                    </a:lnTo>
                    <a:lnTo>
                      <a:pt x="97" y="412"/>
                    </a:lnTo>
                    <a:lnTo>
                      <a:pt x="89" y="427"/>
                    </a:lnTo>
                    <a:lnTo>
                      <a:pt x="81" y="436"/>
                    </a:lnTo>
                    <a:lnTo>
                      <a:pt x="75" y="444"/>
                    </a:lnTo>
                    <a:lnTo>
                      <a:pt x="67" y="450"/>
                    </a:lnTo>
                    <a:lnTo>
                      <a:pt x="64" y="457"/>
                    </a:lnTo>
                    <a:lnTo>
                      <a:pt x="56" y="463"/>
                    </a:lnTo>
                    <a:lnTo>
                      <a:pt x="53" y="463"/>
                    </a:lnTo>
                    <a:lnTo>
                      <a:pt x="0" y="402"/>
                    </a:lnTo>
                    <a:lnTo>
                      <a:pt x="0" y="400"/>
                    </a:lnTo>
                    <a:lnTo>
                      <a:pt x="6" y="393"/>
                    </a:lnTo>
                    <a:lnTo>
                      <a:pt x="9" y="383"/>
                    </a:lnTo>
                    <a:lnTo>
                      <a:pt x="20" y="372"/>
                    </a:lnTo>
                    <a:lnTo>
                      <a:pt x="25" y="364"/>
                    </a:lnTo>
                    <a:lnTo>
                      <a:pt x="31" y="357"/>
                    </a:lnTo>
                    <a:lnTo>
                      <a:pt x="34" y="351"/>
                    </a:lnTo>
                    <a:lnTo>
                      <a:pt x="39" y="343"/>
                    </a:lnTo>
                    <a:lnTo>
                      <a:pt x="45" y="336"/>
                    </a:lnTo>
                    <a:lnTo>
                      <a:pt x="50" y="328"/>
                    </a:lnTo>
                    <a:lnTo>
                      <a:pt x="56" y="319"/>
                    </a:lnTo>
                    <a:lnTo>
                      <a:pt x="61" y="313"/>
                    </a:lnTo>
                    <a:lnTo>
                      <a:pt x="64" y="305"/>
                    </a:lnTo>
                    <a:lnTo>
                      <a:pt x="70" y="296"/>
                    </a:lnTo>
                    <a:lnTo>
                      <a:pt x="72" y="288"/>
                    </a:lnTo>
                    <a:lnTo>
                      <a:pt x="75" y="281"/>
                    </a:lnTo>
                    <a:lnTo>
                      <a:pt x="81" y="266"/>
                    </a:lnTo>
                    <a:lnTo>
                      <a:pt x="86" y="252"/>
                    </a:lnTo>
                    <a:lnTo>
                      <a:pt x="86" y="237"/>
                    </a:lnTo>
                    <a:lnTo>
                      <a:pt x="86" y="224"/>
                    </a:lnTo>
                    <a:lnTo>
                      <a:pt x="86" y="209"/>
                    </a:lnTo>
                    <a:lnTo>
                      <a:pt x="84" y="197"/>
                    </a:lnTo>
                    <a:lnTo>
                      <a:pt x="81" y="188"/>
                    </a:lnTo>
                    <a:lnTo>
                      <a:pt x="78" y="182"/>
                    </a:lnTo>
                    <a:lnTo>
                      <a:pt x="75" y="173"/>
                    </a:lnTo>
                    <a:lnTo>
                      <a:pt x="75" y="167"/>
                    </a:lnTo>
                    <a:lnTo>
                      <a:pt x="72" y="159"/>
                    </a:lnTo>
                    <a:lnTo>
                      <a:pt x="70" y="150"/>
                    </a:lnTo>
                    <a:lnTo>
                      <a:pt x="70" y="144"/>
                    </a:lnTo>
                    <a:lnTo>
                      <a:pt x="70" y="135"/>
                    </a:lnTo>
                    <a:lnTo>
                      <a:pt x="67" y="127"/>
                    </a:lnTo>
                    <a:lnTo>
                      <a:pt x="67" y="121"/>
                    </a:lnTo>
                    <a:lnTo>
                      <a:pt x="67" y="112"/>
                    </a:lnTo>
                    <a:lnTo>
                      <a:pt x="67" y="106"/>
                    </a:lnTo>
                    <a:lnTo>
                      <a:pt x="67" y="91"/>
                    </a:lnTo>
                    <a:lnTo>
                      <a:pt x="72" y="78"/>
                    </a:lnTo>
                    <a:lnTo>
                      <a:pt x="72" y="70"/>
                    </a:lnTo>
                    <a:lnTo>
                      <a:pt x="75" y="61"/>
                    </a:lnTo>
                    <a:lnTo>
                      <a:pt x="78" y="55"/>
                    </a:lnTo>
                    <a:lnTo>
                      <a:pt x="84" y="47"/>
                    </a:lnTo>
                    <a:lnTo>
                      <a:pt x="89" y="36"/>
                    </a:lnTo>
                    <a:lnTo>
                      <a:pt x="97" y="23"/>
                    </a:lnTo>
                    <a:lnTo>
                      <a:pt x="103" y="13"/>
                    </a:lnTo>
                    <a:lnTo>
                      <a:pt x="109" y="6"/>
                    </a:lnTo>
                    <a:lnTo>
                      <a:pt x="111" y="0"/>
                    </a:lnTo>
                    <a:lnTo>
                      <a:pt x="114" y="0"/>
                    </a:lnTo>
                    <a:lnTo>
                      <a:pt x="95" y="51"/>
                    </a:lnTo>
                    <a:close/>
                  </a:path>
                </a:pathLst>
              </a:custGeom>
              <a:solidFill>
                <a:srgbClr val="CCA6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67" name="Freeform 102"/>
              <p:cNvSpPr>
                <a:spLocks/>
              </p:cNvSpPr>
              <p:nvPr/>
            </p:nvSpPr>
            <p:spPr bwMode="auto">
              <a:xfrm>
                <a:off x="3044" y="948"/>
                <a:ext cx="394" cy="331"/>
              </a:xfrm>
              <a:custGeom>
                <a:avLst/>
                <a:gdLst>
                  <a:gd name="T0" fmla="*/ 350 w 394"/>
                  <a:gd name="T1" fmla="*/ 63 h 331"/>
                  <a:gd name="T2" fmla="*/ 353 w 394"/>
                  <a:gd name="T3" fmla="*/ 67 h 331"/>
                  <a:gd name="T4" fmla="*/ 355 w 394"/>
                  <a:gd name="T5" fmla="*/ 74 h 331"/>
                  <a:gd name="T6" fmla="*/ 361 w 394"/>
                  <a:gd name="T7" fmla="*/ 82 h 331"/>
                  <a:gd name="T8" fmla="*/ 366 w 394"/>
                  <a:gd name="T9" fmla="*/ 90 h 331"/>
                  <a:gd name="T10" fmla="*/ 372 w 394"/>
                  <a:gd name="T11" fmla="*/ 101 h 331"/>
                  <a:gd name="T12" fmla="*/ 378 w 394"/>
                  <a:gd name="T13" fmla="*/ 114 h 331"/>
                  <a:gd name="T14" fmla="*/ 383 w 394"/>
                  <a:gd name="T15" fmla="*/ 124 h 331"/>
                  <a:gd name="T16" fmla="*/ 383 w 394"/>
                  <a:gd name="T17" fmla="*/ 137 h 331"/>
                  <a:gd name="T18" fmla="*/ 389 w 394"/>
                  <a:gd name="T19" fmla="*/ 152 h 331"/>
                  <a:gd name="T20" fmla="*/ 389 w 394"/>
                  <a:gd name="T21" fmla="*/ 162 h 331"/>
                  <a:gd name="T22" fmla="*/ 394 w 394"/>
                  <a:gd name="T23" fmla="*/ 177 h 331"/>
                  <a:gd name="T24" fmla="*/ 394 w 394"/>
                  <a:gd name="T25" fmla="*/ 188 h 331"/>
                  <a:gd name="T26" fmla="*/ 394 w 394"/>
                  <a:gd name="T27" fmla="*/ 200 h 331"/>
                  <a:gd name="T28" fmla="*/ 394 w 394"/>
                  <a:gd name="T29" fmla="*/ 211 h 331"/>
                  <a:gd name="T30" fmla="*/ 394 w 394"/>
                  <a:gd name="T31" fmla="*/ 222 h 331"/>
                  <a:gd name="T32" fmla="*/ 394 w 394"/>
                  <a:gd name="T33" fmla="*/ 228 h 331"/>
                  <a:gd name="T34" fmla="*/ 394 w 394"/>
                  <a:gd name="T35" fmla="*/ 236 h 331"/>
                  <a:gd name="T36" fmla="*/ 394 w 394"/>
                  <a:gd name="T37" fmla="*/ 243 h 331"/>
                  <a:gd name="T38" fmla="*/ 394 w 394"/>
                  <a:gd name="T39" fmla="*/ 251 h 331"/>
                  <a:gd name="T40" fmla="*/ 394 w 394"/>
                  <a:gd name="T41" fmla="*/ 262 h 331"/>
                  <a:gd name="T42" fmla="*/ 389 w 394"/>
                  <a:gd name="T43" fmla="*/ 277 h 331"/>
                  <a:gd name="T44" fmla="*/ 378 w 394"/>
                  <a:gd name="T45" fmla="*/ 283 h 331"/>
                  <a:gd name="T46" fmla="*/ 375 w 394"/>
                  <a:gd name="T47" fmla="*/ 291 h 331"/>
                  <a:gd name="T48" fmla="*/ 366 w 394"/>
                  <a:gd name="T49" fmla="*/ 300 h 331"/>
                  <a:gd name="T50" fmla="*/ 361 w 394"/>
                  <a:gd name="T51" fmla="*/ 308 h 331"/>
                  <a:gd name="T52" fmla="*/ 353 w 394"/>
                  <a:gd name="T53" fmla="*/ 315 h 331"/>
                  <a:gd name="T54" fmla="*/ 350 w 394"/>
                  <a:gd name="T55" fmla="*/ 321 h 331"/>
                  <a:gd name="T56" fmla="*/ 347 w 394"/>
                  <a:gd name="T57" fmla="*/ 323 h 331"/>
                  <a:gd name="T58" fmla="*/ 347 w 394"/>
                  <a:gd name="T59" fmla="*/ 327 h 331"/>
                  <a:gd name="T60" fmla="*/ 272 w 394"/>
                  <a:gd name="T61" fmla="*/ 317 h 331"/>
                  <a:gd name="T62" fmla="*/ 242 w 394"/>
                  <a:gd name="T63" fmla="*/ 331 h 331"/>
                  <a:gd name="T64" fmla="*/ 200 w 394"/>
                  <a:gd name="T65" fmla="*/ 331 h 331"/>
                  <a:gd name="T66" fmla="*/ 158 w 394"/>
                  <a:gd name="T67" fmla="*/ 310 h 331"/>
                  <a:gd name="T68" fmla="*/ 133 w 394"/>
                  <a:gd name="T69" fmla="*/ 319 h 331"/>
                  <a:gd name="T70" fmla="*/ 86 w 394"/>
                  <a:gd name="T71" fmla="*/ 268 h 331"/>
                  <a:gd name="T72" fmla="*/ 25 w 394"/>
                  <a:gd name="T73" fmla="*/ 255 h 331"/>
                  <a:gd name="T74" fmla="*/ 0 w 394"/>
                  <a:gd name="T75" fmla="*/ 192 h 331"/>
                  <a:gd name="T76" fmla="*/ 103 w 394"/>
                  <a:gd name="T77" fmla="*/ 78 h 331"/>
                  <a:gd name="T78" fmla="*/ 228 w 394"/>
                  <a:gd name="T79" fmla="*/ 0 h 331"/>
                  <a:gd name="T80" fmla="*/ 289 w 394"/>
                  <a:gd name="T81" fmla="*/ 25 h 331"/>
                  <a:gd name="T82" fmla="*/ 350 w 394"/>
                  <a:gd name="T83" fmla="*/ 63 h 331"/>
                  <a:gd name="T84" fmla="*/ 350 w 394"/>
                  <a:gd name="T85" fmla="*/ 63 h 33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394"/>
                  <a:gd name="T130" fmla="*/ 0 h 331"/>
                  <a:gd name="T131" fmla="*/ 394 w 394"/>
                  <a:gd name="T132" fmla="*/ 331 h 331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394" h="331">
                    <a:moveTo>
                      <a:pt x="350" y="63"/>
                    </a:moveTo>
                    <a:lnTo>
                      <a:pt x="353" y="67"/>
                    </a:lnTo>
                    <a:lnTo>
                      <a:pt x="355" y="74"/>
                    </a:lnTo>
                    <a:lnTo>
                      <a:pt x="361" y="82"/>
                    </a:lnTo>
                    <a:lnTo>
                      <a:pt x="366" y="90"/>
                    </a:lnTo>
                    <a:lnTo>
                      <a:pt x="372" y="101"/>
                    </a:lnTo>
                    <a:lnTo>
                      <a:pt x="378" y="114"/>
                    </a:lnTo>
                    <a:lnTo>
                      <a:pt x="383" y="124"/>
                    </a:lnTo>
                    <a:lnTo>
                      <a:pt x="383" y="137"/>
                    </a:lnTo>
                    <a:lnTo>
                      <a:pt x="389" y="152"/>
                    </a:lnTo>
                    <a:lnTo>
                      <a:pt x="389" y="162"/>
                    </a:lnTo>
                    <a:lnTo>
                      <a:pt x="394" y="177"/>
                    </a:lnTo>
                    <a:lnTo>
                      <a:pt x="394" y="188"/>
                    </a:lnTo>
                    <a:lnTo>
                      <a:pt x="394" y="200"/>
                    </a:lnTo>
                    <a:lnTo>
                      <a:pt x="394" y="211"/>
                    </a:lnTo>
                    <a:lnTo>
                      <a:pt x="394" y="222"/>
                    </a:lnTo>
                    <a:lnTo>
                      <a:pt x="394" y="228"/>
                    </a:lnTo>
                    <a:lnTo>
                      <a:pt x="394" y="236"/>
                    </a:lnTo>
                    <a:lnTo>
                      <a:pt x="394" y="243"/>
                    </a:lnTo>
                    <a:lnTo>
                      <a:pt x="394" y="251"/>
                    </a:lnTo>
                    <a:lnTo>
                      <a:pt x="394" y="262"/>
                    </a:lnTo>
                    <a:lnTo>
                      <a:pt x="389" y="277"/>
                    </a:lnTo>
                    <a:lnTo>
                      <a:pt x="378" y="283"/>
                    </a:lnTo>
                    <a:lnTo>
                      <a:pt x="375" y="291"/>
                    </a:lnTo>
                    <a:lnTo>
                      <a:pt x="366" y="300"/>
                    </a:lnTo>
                    <a:lnTo>
                      <a:pt x="361" y="308"/>
                    </a:lnTo>
                    <a:lnTo>
                      <a:pt x="353" y="315"/>
                    </a:lnTo>
                    <a:lnTo>
                      <a:pt x="350" y="321"/>
                    </a:lnTo>
                    <a:lnTo>
                      <a:pt x="347" y="323"/>
                    </a:lnTo>
                    <a:lnTo>
                      <a:pt x="347" y="327"/>
                    </a:lnTo>
                    <a:lnTo>
                      <a:pt x="272" y="317"/>
                    </a:lnTo>
                    <a:lnTo>
                      <a:pt x="242" y="331"/>
                    </a:lnTo>
                    <a:lnTo>
                      <a:pt x="200" y="331"/>
                    </a:lnTo>
                    <a:lnTo>
                      <a:pt x="158" y="310"/>
                    </a:lnTo>
                    <a:lnTo>
                      <a:pt x="133" y="319"/>
                    </a:lnTo>
                    <a:lnTo>
                      <a:pt x="86" y="268"/>
                    </a:lnTo>
                    <a:lnTo>
                      <a:pt x="25" y="255"/>
                    </a:lnTo>
                    <a:lnTo>
                      <a:pt x="0" y="192"/>
                    </a:lnTo>
                    <a:lnTo>
                      <a:pt x="103" y="78"/>
                    </a:lnTo>
                    <a:lnTo>
                      <a:pt x="228" y="0"/>
                    </a:lnTo>
                    <a:lnTo>
                      <a:pt x="289" y="25"/>
                    </a:lnTo>
                    <a:lnTo>
                      <a:pt x="350" y="63"/>
                    </a:lnTo>
                    <a:close/>
                  </a:path>
                </a:pathLst>
              </a:custGeom>
              <a:solidFill>
                <a:srgbClr val="D8968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68" name="Freeform 103"/>
              <p:cNvSpPr>
                <a:spLocks/>
              </p:cNvSpPr>
              <p:nvPr/>
            </p:nvSpPr>
            <p:spPr bwMode="auto">
              <a:xfrm>
                <a:off x="2994" y="871"/>
                <a:ext cx="422" cy="328"/>
              </a:xfrm>
              <a:custGeom>
                <a:avLst/>
                <a:gdLst>
                  <a:gd name="T0" fmla="*/ 344 w 422"/>
                  <a:gd name="T1" fmla="*/ 189 h 328"/>
                  <a:gd name="T2" fmla="*/ 344 w 422"/>
                  <a:gd name="T3" fmla="*/ 182 h 328"/>
                  <a:gd name="T4" fmla="*/ 344 w 422"/>
                  <a:gd name="T5" fmla="*/ 167 h 328"/>
                  <a:gd name="T6" fmla="*/ 347 w 422"/>
                  <a:gd name="T7" fmla="*/ 151 h 328"/>
                  <a:gd name="T8" fmla="*/ 353 w 422"/>
                  <a:gd name="T9" fmla="*/ 140 h 328"/>
                  <a:gd name="T10" fmla="*/ 372 w 422"/>
                  <a:gd name="T11" fmla="*/ 138 h 328"/>
                  <a:gd name="T12" fmla="*/ 394 w 422"/>
                  <a:gd name="T13" fmla="*/ 157 h 328"/>
                  <a:gd name="T14" fmla="*/ 405 w 422"/>
                  <a:gd name="T15" fmla="*/ 180 h 328"/>
                  <a:gd name="T16" fmla="*/ 411 w 422"/>
                  <a:gd name="T17" fmla="*/ 191 h 328"/>
                  <a:gd name="T18" fmla="*/ 416 w 422"/>
                  <a:gd name="T19" fmla="*/ 178 h 328"/>
                  <a:gd name="T20" fmla="*/ 419 w 422"/>
                  <a:gd name="T21" fmla="*/ 163 h 328"/>
                  <a:gd name="T22" fmla="*/ 422 w 422"/>
                  <a:gd name="T23" fmla="*/ 144 h 328"/>
                  <a:gd name="T24" fmla="*/ 414 w 422"/>
                  <a:gd name="T25" fmla="*/ 121 h 328"/>
                  <a:gd name="T26" fmla="*/ 400 w 422"/>
                  <a:gd name="T27" fmla="*/ 98 h 328"/>
                  <a:gd name="T28" fmla="*/ 378 w 422"/>
                  <a:gd name="T29" fmla="*/ 74 h 328"/>
                  <a:gd name="T30" fmla="*/ 358 w 422"/>
                  <a:gd name="T31" fmla="*/ 58 h 328"/>
                  <a:gd name="T32" fmla="*/ 336 w 422"/>
                  <a:gd name="T33" fmla="*/ 45 h 328"/>
                  <a:gd name="T34" fmla="*/ 319 w 422"/>
                  <a:gd name="T35" fmla="*/ 38 h 328"/>
                  <a:gd name="T36" fmla="*/ 297 w 422"/>
                  <a:gd name="T37" fmla="*/ 36 h 328"/>
                  <a:gd name="T38" fmla="*/ 281 w 422"/>
                  <a:gd name="T39" fmla="*/ 24 h 328"/>
                  <a:gd name="T40" fmla="*/ 247 w 422"/>
                  <a:gd name="T41" fmla="*/ 7 h 328"/>
                  <a:gd name="T42" fmla="*/ 220 w 422"/>
                  <a:gd name="T43" fmla="*/ 0 h 328"/>
                  <a:gd name="T44" fmla="*/ 192 w 422"/>
                  <a:gd name="T45" fmla="*/ 0 h 328"/>
                  <a:gd name="T46" fmla="*/ 161 w 422"/>
                  <a:gd name="T47" fmla="*/ 0 h 328"/>
                  <a:gd name="T48" fmla="*/ 128 w 422"/>
                  <a:gd name="T49" fmla="*/ 7 h 328"/>
                  <a:gd name="T50" fmla="*/ 97 w 422"/>
                  <a:gd name="T51" fmla="*/ 13 h 328"/>
                  <a:gd name="T52" fmla="*/ 72 w 422"/>
                  <a:gd name="T53" fmla="*/ 28 h 328"/>
                  <a:gd name="T54" fmla="*/ 50 w 422"/>
                  <a:gd name="T55" fmla="*/ 47 h 328"/>
                  <a:gd name="T56" fmla="*/ 42 w 422"/>
                  <a:gd name="T57" fmla="*/ 60 h 328"/>
                  <a:gd name="T58" fmla="*/ 34 w 422"/>
                  <a:gd name="T59" fmla="*/ 77 h 328"/>
                  <a:gd name="T60" fmla="*/ 25 w 422"/>
                  <a:gd name="T61" fmla="*/ 93 h 328"/>
                  <a:gd name="T62" fmla="*/ 20 w 422"/>
                  <a:gd name="T63" fmla="*/ 117 h 328"/>
                  <a:gd name="T64" fmla="*/ 14 w 422"/>
                  <a:gd name="T65" fmla="*/ 136 h 328"/>
                  <a:gd name="T66" fmla="*/ 11 w 422"/>
                  <a:gd name="T67" fmla="*/ 159 h 328"/>
                  <a:gd name="T68" fmla="*/ 6 w 422"/>
                  <a:gd name="T69" fmla="*/ 180 h 328"/>
                  <a:gd name="T70" fmla="*/ 6 w 422"/>
                  <a:gd name="T71" fmla="*/ 201 h 328"/>
                  <a:gd name="T72" fmla="*/ 6 w 422"/>
                  <a:gd name="T73" fmla="*/ 220 h 328"/>
                  <a:gd name="T74" fmla="*/ 6 w 422"/>
                  <a:gd name="T75" fmla="*/ 239 h 328"/>
                  <a:gd name="T76" fmla="*/ 3 w 422"/>
                  <a:gd name="T77" fmla="*/ 263 h 328"/>
                  <a:gd name="T78" fmla="*/ 9 w 422"/>
                  <a:gd name="T79" fmla="*/ 282 h 328"/>
                  <a:gd name="T80" fmla="*/ 23 w 422"/>
                  <a:gd name="T81" fmla="*/ 290 h 328"/>
                  <a:gd name="T82" fmla="*/ 48 w 422"/>
                  <a:gd name="T83" fmla="*/ 301 h 328"/>
                  <a:gd name="T84" fmla="*/ 75 w 422"/>
                  <a:gd name="T85" fmla="*/ 309 h 328"/>
                  <a:gd name="T86" fmla="*/ 100 w 422"/>
                  <a:gd name="T87" fmla="*/ 320 h 328"/>
                  <a:gd name="T88" fmla="*/ 128 w 422"/>
                  <a:gd name="T89" fmla="*/ 326 h 328"/>
                  <a:gd name="T90" fmla="*/ 142 w 422"/>
                  <a:gd name="T91" fmla="*/ 328 h 328"/>
                  <a:gd name="T92" fmla="*/ 161 w 422"/>
                  <a:gd name="T93" fmla="*/ 328 h 328"/>
                  <a:gd name="T94" fmla="*/ 195 w 422"/>
                  <a:gd name="T95" fmla="*/ 318 h 328"/>
                  <a:gd name="T96" fmla="*/ 228 w 422"/>
                  <a:gd name="T97" fmla="*/ 294 h 328"/>
                  <a:gd name="T98" fmla="*/ 239 w 422"/>
                  <a:gd name="T99" fmla="*/ 282 h 328"/>
                  <a:gd name="T100" fmla="*/ 250 w 422"/>
                  <a:gd name="T101" fmla="*/ 267 h 328"/>
                  <a:gd name="T102" fmla="*/ 258 w 422"/>
                  <a:gd name="T103" fmla="*/ 252 h 328"/>
                  <a:gd name="T104" fmla="*/ 264 w 422"/>
                  <a:gd name="T105" fmla="*/ 235 h 328"/>
                  <a:gd name="T106" fmla="*/ 267 w 422"/>
                  <a:gd name="T107" fmla="*/ 220 h 328"/>
                  <a:gd name="T108" fmla="*/ 272 w 422"/>
                  <a:gd name="T109" fmla="*/ 206 h 328"/>
                  <a:gd name="T110" fmla="*/ 289 w 422"/>
                  <a:gd name="T111" fmla="*/ 180 h 328"/>
                  <a:gd name="T112" fmla="*/ 297 w 422"/>
                  <a:gd name="T113" fmla="*/ 161 h 328"/>
                  <a:gd name="T114" fmla="*/ 305 w 422"/>
                  <a:gd name="T115" fmla="*/ 155 h 328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422"/>
                  <a:gd name="T175" fmla="*/ 0 h 328"/>
                  <a:gd name="T176" fmla="*/ 422 w 422"/>
                  <a:gd name="T177" fmla="*/ 328 h 328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422" h="328">
                    <a:moveTo>
                      <a:pt x="305" y="155"/>
                    </a:moveTo>
                    <a:lnTo>
                      <a:pt x="344" y="189"/>
                    </a:lnTo>
                    <a:lnTo>
                      <a:pt x="344" y="186"/>
                    </a:lnTo>
                    <a:lnTo>
                      <a:pt x="344" y="182"/>
                    </a:lnTo>
                    <a:lnTo>
                      <a:pt x="344" y="174"/>
                    </a:lnTo>
                    <a:lnTo>
                      <a:pt x="344" y="167"/>
                    </a:lnTo>
                    <a:lnTo>
                      <a:pt x="344" y="159"/>
                    </a:lnTo>
                    <a:lnTo>
                      <a:pt x="347" y="151"/>
                    </a:lnTo>
                    <a:lnTo>
                      <a:pt x="347" y="144"/>
                    </a:lnTo>
                    <a:lnTo>
                      <a:pt x="353" y="140"/>
                    </a:lnTo>
                    <a:lnTo>
                      <a:pt x="361" y="136"/>
                    </a:lnTo>
                    <a:lnTo>
                      <a:pt x="372" y="138"/>
                    </a:lnTo>
                    <a:lnTo>
                      <a:pt x="383" y="144"/>
                    </a:lnTo>
                    <a:lnTo>
                      <a:pt x="394" y="157"/>
                    </a:lnTo>
                    <a:lnTo>
                      <a:pt x="400" y="167"/>
                    </a:lnTo>
                    <a:lnTo>
                      <a:pt x="405" y="180"/>
                    </a:lnTo>
                    <a:lnTo>
                      <a:pt x="408" y="186"/>
                    </a:lnTo>
                    <a:lnTo>
                      <a:pt x="411" y="191"/>
                    </a:lnTo>
                    <a:lnTo>
                      <a:pt x="414" y="186"/>
                    </a:lnTo>
                    <a:lnTo>
                      <a:pt x="416" y="178"/>
                    </a:lnTo>
                    <a:lnTo>
                      <a:pt x="419" y="172"/>
                    </a:lnTo>
                    <a:lnTo>
                      <a:pt x="419" y="163"/>
                    </a:lnTo>
                    <a:lnTo>
                      <a:pt x="419" y="153"/>
                    </a:lnTo>
                    <a:lnTo>
                      <a:pt x="422" y="144"/>
                    </a:lnTo>
                    <a:lnTo>
                      <a:pt x="416" y="132"/>
                    </a:lnTo>
                    <a:lnTo>
                      <a:pt x="414" y="121"/>
                    </a:lnTo>
                    <a:lnTo>
                      <a:pt x="405" y="108"/>
                    </a:lnTo>
                    <a:lnTo>
                      <a:pt x="400" y="98"/>
                    </a:lnTo>
                    <a:lnTo>
                      <a:pt x="389" y="85"/>
                    </a:lnTo>
                    <a:lnTo>
                      <a:pt x="378" y="74"/>
                    </a:lnTo>
                    <a:lnTo>
                      <a:pt x="369" y="64"/>
                    </a:lnTo>
                    <a:lnTo>
                      <a:pt x="358" y="58"/>
                    </a:lnTo>
                    <a:lnTo>
                      <a:pt x="347" y="49"/>
                    </a:lnTo>
                    <a:lnTo>
                      <a:pt x="336" y="45"/>
                    </a:lnTo>
                    <a:lnTo>
                      <a:pt x="325" y="41"/>
                    </a:lnTo>
                    <a:lnTo>
                      <a:pt x="319" y="38"/>
                    </a:lnTo>
                    <a:lnTo>
                      <a:pt x="303" y="36"/>
                    </a:lnTo>
                    <a:lnTo>
                      <a:pt x="297" y="36"/>
                    </a:lnTo>
                    <a:lnTo>
                      <a:pt x="292" y="32"/>
                    </a:lnTo>
                    <a:lnTo>
                      <a:pt x="281" y="24"/>
                    </a:lnTo>
                    <a:lnTo>
                      <a:pt x="264" y="13"/>
                    </a:lnTo>
                    <a:lnTo>
                      <a:pt x="247" y="7"/>
                    </a:lnTo>
                    <a:lnTo>
                      <a:pt x="233" y="3"/>
                    </a:lnTo>
                    <a:lnTo>
                      <a:pt x="220" y="0"/>
                    </a:lnTo>
                    <a:lnTo>
                      <a:pt x="206" y="0"/>
                    </a:lnTo>
                    <a:lnTo>
                      <a:pt x="192" y="0"/>
                    </a:lnTo>
                    <a:lnTo>
                      <a:pt x="178" y="0"/>
                    </a:lnTo>
                    <a:lnTo>
                      <a:pt x="161" y="0"/>
                    </a:lnTo>
                    <a:lnTo>
                      <a:pt x="145" y="3"/>
                    </a:lnTo>
                    <a:lnTo>
                      <a:pt x="128" y="7"/>
                    </a:lnTo>
                    <a:lnTo>
                      <a:pt x="111" y="9"/>
                    </a:lnTo>
                    <a:lnTo>
                      <a:pt x="97" y="13"/>
                    </a:lnTo>
                    <a:lnTo>
                      <a:pt x="84" y="19"/>
                    </a:lnTo>
                    <a:lnTo>
                      <a:pt x="72" y="28"/>
                    </a:lnTo>
                    <a:lnTo>
                      <a:pt x="61" y="36"/>
                    </a:lnTo>
                    <a:lnTo>
                      <a:pt x="50" y="47"/>
                    </a:lnTo>
                    <a:lnTo>
                      <a:pt x="45" y="51"/>
                    </a:lnTo>
                    <a:lnTo>
                      <a:pt x="42" y="60"/>
                    </a:lnTo>
                    <a:lnTo>
                      <a:pt x="36" y="66"/>
                    </a:lnTo>
                    <a:lnTo>
                      <a:pt x="34" y="77"/>
                    </a:lnTo>
                    <a:lnTo>
                      <a:pt x="28" y="85"/>
                    </a:lnTo>
                    <a:lnTo>
                      <a:pt x="25" y="93"/>
                    </a:lnTo>
                    <a:lnTo>
                      <a:pt x="23" y="104"/>
                    </a:lnTo>
                    <a:lnTo>
                      <a:pt x="20" y="117"/>
                    </a:lnTo>
                    <a:lnTo>
                      <a:pt x="17" y="125"/>
                    </a:lnTo>
                    <a:lnTo>
                      <a:pt x="14" y="136"/>
                    </a:lnTo>
                    <a:lnTo>
                      <a:pt x="11" y="146"/>
                    </a:lnTo>
                    <a:lnTo>
                      <a:pt x="11" y="159"/>
                    </a:lnTo>
                    <a:lnTo>
                      <a:pt x="9" y="170"/>
                    </a:lnTo>
                    <a:lnTo>
                      <a:pt x="6" y="180"/>
                    </a:lnTo>
                    <a:lnTo>
                      <a:pt x="6" y="191"/>
                    </a:lnTo>
                    <a:lnTo>
                      <a:pt x="6" y="201"/>
                    </a:lnTo>
                    <a:lnTo>
                      <a:pt x="6" y="212"/>
                    </a:lnTo>
                    <a:lnTo>
                      <a:pt x="6" y="220"/>
                    </a:lnTo>
                    <a:lnTo>
                      <a:pt x="6" y="229"/>
                    </a:lnTo>
                    <a:lnTo>
                      <a:pt x="6" y="239"/>
                    </a:lnTo>
                    <a:lnTo>
                      <a:pt x="0" y="252"/>
                    </a:lnTo>
                    <a:lnTo>
                      <a:pt x="3" y="263"/>
                    </a:lnTo>
                    <a:lnTo>
                      <a:pt x="3" y="271"/>
                    </a:lnTo>
                    <a:lnTo>
                      <a:pt x="9" y="282"/>
                    </a:lnTo>
                    <a:lnTo>
                      <a:pt x="14" y="286"/>
                    </a:lnTo>
                    <a:lnTo>
                      <a:pt x="23" y="290"/>
                    </a:lnTo>
                    <a:lnTo>
                      <a:pt x="34" y="294"/>
                    </a:lnTo>
                    <a:lnTo>
                      <a:pt x="48" y="301"/>
                    </a:lnTo>
                    <a:lnTo>
                      <a:pt x="61" y="305"/>
                    </a:lnTo>
                    <a:lnTo>
                      <a:pt x="75" y="309"/>
                    </a:lnTo>
                    <a:lnTo>
                      <a:pt x="86" y="313"/>
                    </a:lnTo>
                    <a:lnTo>
                      <a:pt x="100" y="320"/>
                    </a:lnTo>
                    <a:lnTo>
                      <a:pt x="111" y="322"/>
                    </a:lnTo>
                    <a:lnTo>
                      <a:pt x="128" y="326"/>
                    </a:lnTo>
                    <a:lnTo>
                      <a:pt x="134" y="326"/>
                    </a:lnTo>
                    <a:lnTo>
                      <a:pt x="142" y="328"/>
                    </a:lnTo>
                    <a:lnTo>
                      <a:pt x="153" y="328"/>
                    </a:lnTo>
                    <a:lnTo>
                      <a:pt x="161" y="328"/>
                    </a:lnTo>
                    <a:lnTo>
                      <a:pt x="178" y="324"/>
                    </a:lnTo>
                    <a:lnTo>
                      <a:pt x="195" y="318"/>
                    </a:lnTo>
                    <a:lnTo>
                      <a:pt x="211" y="305"/>
                    </a:lnTo>
                    <a:lnTo>
                      <a:pt x="228" y="294"/>
                    </a:lnTo>
                    <a:lnTo>
                      <a:pt x="233" y="288"/>
                    </a:lnTo>
                    <a:lnTo>
                      <a:pt x="239" y="282"/>
                    </a:lnTo>
                    <a:lnTo>
                      <a:pt x="242" y="273"/>
                    </a:lnTo>
                    <a:lnTo>
                      <a:pt x="250" y="267"/>
                    </a:lnTo>
                    <a:lnTo>
                      <a:pt x="253" y="258"/>
                    </a:lnTo>
                    <a:lnTo>
                      <a:pt x="258" y="252"/>
                    </a:lnTo>
                    <a:lnTo>
                      <a:pt x="261" y="244"/>
                    </a:lnTo>
                    <a:lnTo>
                      <a:pt x="264" y="235"/>
                    </a:lnTo>
                    <a:lnTo>
                      <a:pt x="264" y="229"/>
                    </a:lnTo>
                    <a:lnTo>
                      <a:pt x="267" y="220"/>
                    </a:lnTo>
                    <a:lnTo>
                      <a:pt x="269" y="212"/>
                    </a:lnTo>
                    <a:lnTo>
                      <a:pt x="272" y="206"/>
                    </a:lnTo>
                    <a:lnTo>
                      <a:pt x="281" y="191"/>
                    </a:lnTo>
                    <a:lnTo>
                      <a:pt x="289" y="180"/>
                    </a:lnTo>
                    <a:lnTo>
                      <a:pt x="292" y="167"/>
                    </a:lnTo>
                    <a:lnTo>
                      <a:pt x="297" y="161"/>
                    </a:lnTo>
                    <a:lnTo>
                      <a:pt x="303" y="155"/>
                    </a:lnTo>
                    <a:lnTo>
                      <a:pt x="305" y="155"/>
                    </a:lnTo>
                    <a:close/>
                  </a:path>
                </a:pathLst>
              </a:custGeom>
              <a:solidFill>
                <a:srgbClr val="4D4D4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69" name="Freeform 104"/>
              <p:cNvSpPr>
                <a:spLocks/>
              </p:cNvSpPr>
              <p:nvPr/>
            </p:nvSpPr>
            <p:spPr bwMode="auto">
              <a:xfrm>
                <a:off x="781" y="2007"/>
                <a:ext cx="1312" cy="710"/>
              </a:xfrm>
              <a:custGeom>
                <a:avLst/>
                <a:gdLst>
                  <a:gd name="T0" fmla="*/ 147 w 1312"/>
                  <a:gd name="T1" fmla="*/ 666 h 710"/>
                  <a:gd name="T2" fmla="*/ 25 w 1312"/>
                  <a:gd name="T3" fmla="*/ 664 h 710"/>
                  <a:gd name="T4" fmla="*/ 0 w 1312"/>
                  <a:gd name="T5" fmla="*/ 421 h 710"/>
                  <a:gd name="T6" fmla="*/ 5 w 1312"/>
                  <a:gd name="T7" fmla="*/ 401 h 710"/>
                  <a:gd name="T8" fmla="*/ 22 w 1312"/>
                  <a:gd name="T9" fmla="*/ 374 h 710"/>
                  <a:gd name="T10" fmla="*/ 44 w 1312"/>
                  <a:gd name="T11" fmla="*/ 344 h 710"/>
                  <a:gd name="T12" fmla="*/ 80 w 1312"/>
                  <a:gd name="T13" fmla="*/ 317 h 710"/>
                  <a:gd name="T14" fmla="*/ 122 w 1312"/>
                  <a:gd name="T15" fmla="*/ 279 h 710"/>
                  <a:gd name="T16" fmla="*/ 169 w 1312"/>
                  <a:gd name="T17" fmla="*/ 245 h 710"/>
                  <a:gd name="T18" fmla="*/ 213 w 1312"/>
                  <a:gd name="T19" fmla="*/ 213 h 710"/>
                  <a:gd name="T20" fmla="*/ 255 w 1312"/>
                  <a:gd name="T21" fmla="*/ 192 h 710"/>
                  <a:gd name="T22" fmla="*/ 280 w 1312"/>
                  <a:gd name="T23" fmla="*/ 179 h 710"/>
                  <a:gd name="T24" fmla="*/ 319 w 1312"/>
                  <a:gd name="T25" fmla="*/ 179 h 710"/>
                  <a:gd name="T26" fmla="*/ 360 w 1312"/>
                  <a:gd name="T27" fmla="*/ 175 h 710"/>
                  <a:gd name="T28" fmla="*/ 394 w 1312"/>
                  <a:gd name="T29" fmla="*/ 167 h 710"/>
                  <a:gd name="T30" fmla="*/ 466 w 1312"/>
                  <a:gd name="T31" fmla="*/ 137 h 710"/>
                  <a:gd name="T32" fmla="*/ 607 w 1312"/>
                  <a:gd name="T33" fmla="*/ 173 h 710"/>
                  <a:gd name="T34" fmla="*/ 652 w 1312"/>
                  <a:gd name="T35" fmla="*/ 184 h 710"/>
                  <a:gd name="T36" fmla="*/ 679 w 1312"/>
                  <a:gd name="T37" fmla="*/ 175 h 710"/>
                  <a:gd name="T38" fmla="*/ 710 w 1312"/>
                  <a:gd name="T39" fmla="*/ 169 h 710"/>
                  <a:gd name="T40" fmla="*/ 740 w 1312"/>
                  <a:gd name="T41" fmla="*/ 167 h 710"/>
                  <a:gd name="T42" fmla="*/ 771 w 1312"/>
                  <a:gd name="T43" fmla="*/ 163 h 710"/>
                  <a:gd name="T44" fmla="*/ 801 w 1312"/>
                  <a:gd name="T45" fmla="*/ 158 h 710"/>
                  <a:gd name="T46" fmla="*/ 837 w 1312"/>
                  <a:gd name="T47" fmla="*/ 152 h 710"/>
                  <a:gd name="T48" fmla="*/ 882 w 1312"/>
                  <a:gd name="T49" fmla="*/ 141 h 710"/>
                  <a:gd name="T50" fmla="*/ 932 w 1312"/>
                  <a:gd name="T51" fmla="*/ 131 h 710"/>
                  <a:gd name="T52" fmla="*/ 982 w 1312"/>
                  <a:gd name="T53" fmla="*/ 108 h 710"/>
                  <a:gd name="T54" fmla="*/ 1037 w 1312"/>
                  <a:gd name="T55" fmla="*/ 84 h 710"/>
                  <a:gd name="T56" fmla="*/ 1087 w 1312"/>
                  <a:gd name="T57" fmla="*/ 63 h 710"/>
                  <a:gd name="T58" fmla="*/ 1129 w 1312"/>
                  <a:gd name="T59" fmla="*/ 46 h 710"/>
                  <a:gd name="T60" fmla="*/ 1148 w 1312"/>
                  <a:gd name="T61" fmla="*/ 38 h 710"/>
                  <a:gd name="T62" fmla="*/ 1279 w 1312"/>
                  <a:gd name="T63" fmla="*/ 0 h 710"/>
                  <a:gd name="T64" fmla="*/ 1267 w 1312"/>
                  <a:gd name="T65" fmla="*/ 122 h 710"/>
                  <a:gd name="T66" fmla="*/ 1259 w 1312"/>
                  <a:gd name="T67" fmla="*/ 135 h 710"/>
                  <a:gd name="T68" fmla="*/ 1229 w 1312"/>
                  <a:gd name="T69" fmla="*/ 169 h 710"/>
                  <a:gd name="T70" fmla="*/ 1201 w 1312"/>
                  <a:gd name="T71" fmla="*/ 184 h 710"/>
                  <a:gd name="T72" fmla="*/ 1165 w 1312"/>
                  <a:gd name="T73" fmla="*/ 201 h 710"/>
                  <a:gd name="T74" fmla="*/ 1115 w 1312"/>
                  <a:gd name="T75" fmla="*/ 215 h 710"/>
                  <a:gd name="T76" fmla="*/ 1062 w 1312"/>
                  <a:gd name="T77" fmla="*/ 230 h 710"/>
                  <a:gd name="T78" fmla="*/ 1001 w 1312"/>
                  <a:gd name="T79" fmla="*/ 251 h 710"/>
                  <a:gd name="T80" fmla="*/ 935 w 1312"/>
                  <a:gd name="T81" fmla="*/ 279 h 710"/>
                  <a:gd name="T82" fmla="*/ 865 w 1312"/>
                  <a:gd name="T83" fmla="*/ 315 h 710"/>
                  <a:gd name="T84" fmla="*/ 796 w 1312"/>
                  <a:gd name="T85" fmla="*/ 357 h 710"/>
                  <a:gd name="T86" fmla="*/ 732 w 1312"/>
                  <a:gd name="T87" fmla="*/ 404 h 710"/>
                  <a:gd name="T88" fmla="*/ 682 w 1312"/>
                  <a:gd name="T89" fmla="*/ 444 h 710"/>
                  <a:gd name="T90" fmla="*/ 646 w 1312"/>
                  <a:gd name="T91" fmla="*/ 471 h 710"/>
                  <a:gd name="T92" fmla="*/ 635 w 1312"/>
                  <a:gd name="T93" fmla="*/ 484 h 710"/>
                  <a:gd name="T94" fmla="*/ 133 w 1312"/>
                  <a:gd name="T95" fmla="*/ 630 h 71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12"/>
                  <a:gd name="T145" fmla="*/ 0 h 710"/>
                  <a:gd name="T146" fmla="*/ 1312 w 1312"/>
                  <a:gd name="T147" fmla="*/ 710 h 710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12" h="710">
                    <a:moveTo>
                      <a:pt x="133" y="630"/>
                    </a:moveTo>
                    <a:lnTo>
                      <a:pt x="136" y="647"/>
                    </a:lnTo>
                    <a:lnTo>
                      <a:pt x="147" y="666"/>
                    </a:lnTo>
                    <a:lnTo>
                      <a:pt x="127" y="681"/>
                    </a:lnTo>
                    <a:lnTo>
                      <a:pt x="47" y="710"/>
                    </a:lnTo>
                    <a:lnTo>
                      <a:pt x="25" y="664"/>
                    </a:lnTo>
                    <a:lnTo>
                      <a:pt x="27" y="607"/>
                    </a:lnTo>
                    <a:lnTo>
                      <a:pt x="0" y="452"/>
                    </a:lnTo>
                    <a:lnTo>
                      <a:pt x="0" y="421"/>
                    </a:lnTo>
                    <a:lnTo>
                      <a:pt x="0" y="418"/>
                    </a:lnTo>
                    <a:lnTo>
                      <a:pt x="2" y="410"/>
                    </a:lnTo>
                    <a:lnTo>
                      <a:pt x="5" y="401"/>
                    </a:lnTo>
                    <a:lnTo>
                      <a:pt x="14" y="391"/>
                    </a:lnTo>
                    <a:lnTo>
                      <a:pt x="16" y="382"/>
                    </a:lnTo>
                    <a:lnTo>
                      <a:pt x="22" y="374"/>
                    </a:lnTo>
                    <a:lnTo>
                      <a:pt x="27" y="366"/>
                    </a:lnTo>
                    <a:lnTo>
                      <a:pt x="39" y="357"/>
                    </a:lnTo>
                    <a:lnTo>
                      <a:pt x="44" y="344"/>
                    </a:lnTo>
                    <a:lnTo>
                      <a:pt x="55" y="336"/>
                    </a:lnTo>
                    <a:lnTo>
                      <a:pt x="66" y="325"/>
                    </a:lnTo>
                    <a:lnTo>
                      <a:pt x="80" y="317"/>
                    </a:lnTo>
                    <a:lnTo>
                      <a:pt x="91" y="304"/>
                    </a:lnTo>
                    <a:lnTo>
                      <a:pt x="105" y="292"/>
                    </a:lnTo>
                    <a:lnTo>
                      <a:pt x="122" y="279"/>
                    </a:lnTo>
                    <a:lnTo>
                      <a:pt x="138" y="268"/>
                    </a:lnTo>
                    <a:lnTo>
                      <a:pt x="155" y="256"/>
                    </a:lnTo>
                    <a:lnTo>
                      <a:pt x="169" y="245"/>
                    </a:lnTo>
                    <a:lnTo>
                      <a:pt x="186" y="234"/>
                    </a:lnTo>
                    <a:lnTo>
                      <a:pt x="202" y="224"/>
                    </a:lnTo>
                    <a:lnTo>
                      <a:pt x="213" y="213"/>
                    </a:lnTo>
                    <a:lnTo>
                      <a:pt x="230" y="205"/>
                    </a:lnTo>
                    <a:lnTo>
                      <a:pt x="241" y="196"/>
                    </a:lnTo>
                    <a:lnTo>
                      <a:pt x="255" y="192"/>
                    </a:lnTo>
                    <a:lnTo>
                      <a:pt x="269" y="182"/>
                    </a:lnTo>
                    <a:lnTo>
                      <a:pt x="274" y="179"/>
                    </a:lnTo>
                    <a:lnTo>
                      <a:pt x="280" y="179"/>
                    </a:lnTo>
                    <a:lnTo>
                      <a:pt x="297" y="179"/>
                    </a:lnTo>
                    <a:lnTo>
                      <a:pt x="308" y="179"/>
                    </a:lnTo>
                    <a:lnTo>
                      <a:pt x="319" y="179"/>
                    </a:lnTo>
                    <a:lnTo>
                      <a:pt x="333" y="179"/>
                    </a:lnTo>
                    <a:lnTo>
                      <a:pt x="349" y="179"/>
                    </a:lnTo>
                    <a:lnTo>
                      <a:pt x="360" y="175"/>
                    </a:lnTo>
                    <a:lnTo>
                      <a:pt x="371" y="173"/>
                    </a:lnTo>
                    <a:lnTo>
                      <a:pt x="383" y="169"/>
                    </a:lnTo>
                    <a:lnTo>
                      <a:pt x="394" y="167"/>
                    </a:lnTo>
                    <a:lnTo>
                      <a:pt x="407" y="160"/>
                    </a:lnTo>
                    <a:lnTo>
                      <a:pt x="416" y="160"/>
                    </a:lnTo>
                    <a:lnTo>
                      <a:pt x="466" y="137"/>
                    </a:lnTo>
                    <a:lnTo>
                      <a:pt x="505" y="173"/>
                    </a:lnTo>
                    <a:lnTo>
                      <a:pt x="582" y="226"/>
                    </a:lnTo>
                    <a:lnTo>
                      <a:pt x="607" y="173"/>
                    </a:lnTo>
                    <a:lnTo>
                      <a:pt x="646" y="186"/>
                    </a:lnTo>
                    <a:lnTo>
                      <a:pt x="646" y="184"/>
                    </a:lnTo>
                    <a:lnTo>
                      <a:pt x="652" y="184"/>
                    </a:lnTo>
                    <a:lnTo>
                      <a:pt x="657" y="179"/>
                    </a:lnTo>
                    <a:lnTo>
                      <a:pt x="668" y="179"/>
                    </a:lnTo>
                    <a:lnTo>
                      <a:pt x="679" y="175"/>
                    </a:lnTo>
                    <a:lnTo>
                      <a:pt x="696" y="173"/>
                    </a:lnTo>
                    <a:lnTo>
                      <a:pt x="702" y="171"/>
                    </a:lnTo>
                    <a:lnTo>
                      <a:pt x="710" y="169"/>
                    </a:lnTo>
                    <a:lnTo>
                      <a:pt x="721" y="169"/>
                    </a:lnTo>
                    <a:lnTo>
                      <a:pt x="732" y="169"/>
                    </a:lnTo>
                    <a:lnTo>
                      <a:pt x="740" y="167"/>
                    </a:lnTo>
                    <a:lnTo>
                      <a:pt x="749" y="165"/>
                    </a:lnTo>
                    <a:lnTo>
                      <a:pt x="760" y="165"/>
                    </a:lnTo>
                    <a:lnTo>
                      <a:pt x="771" y="163"/>
                    </a:lnTo>
                    <a:lnTo>
                      <a:pt x="779" y="160"/>
                    </a:lnTo>
                    <a:lnTo>
                      <a:pt x="790" y="160"/>
                    </a:lnTo>
                    <a:lnTo>
                      <a:pt x="801" y="158"/>
                    </a:lnTo>
                    <a:lnTo>
                      <a:pt x="815" y="156"/>
                    </a:lnTo>
                    <a:lnTo>
                      <a:pt x="826" y="154"/>
                    </a:lnTo>
                    <a:lnTo>
                      <a:pt x="837" y="152"/>
                    </a:lnTo>
                    <a:lnTo>
                      <a:pt x="851" y="150"/>
                    </a:lnTo>
                    <a:lnTo>
                      <a:pt x="868" y="148"/>
                    </a:lnTo>
                    <a:lnTo>
                      <a:pt x="882" y="141"/>
                    </a:lnTo>
                    <a:lnTo>
                      <a:pt x="898" y="137"/>
                    </a:lnTo>
                    <a:lnTo>
                      <a:pt x="912" y="133"/>
                    </a:lnTo>
                    <a:lnTo>
                      <a:pt x="932" y="131"/>
                    </a:lnTo>
                    <a:lnTo>
                      <a:pt x="948" y="122"/>
                    </a:lnTo>
                    <a:lnTo>
                      <a:pt x="965" y="114"/>
                    </a:lnTo>
                    <a:lnTo>
                      <a:pt x="982" y="108"/>
                    </a:lnTo>
                    <a:lnTo>
                      <a:pt x="1004" y="101"/>
                    </a:lnTo>
                    <a:lnTo>
                      <a:pt x="1021" y="93"/>
                    </a:lnTo>
                    <a:lnTo>
                      <a:pt x="1037" y="84"/>
                    </a:lnTo>
                    <a:lnTo>
                      <a:pt x="1057" y="78"/>
                    </a:lnTo>
                    <a:lnTo>
                      <a:pt x="1073" y="72"/>
                    </a:lnTo>
                    <a:lnTo>
                      <a:pt x="1087" y="63"/>
                    </a:lnTo>
                    <a:lnTo>
                      <a:pt x="1104" y="57"/>
                    </a:lnTo>
                    <a:lnTo>
                      <a:pt x="1115" y="51"/>
                    </a:lnTo>
                    <a:lnTo>
                      <a:pt x="1129" y="46"/>
                    </a:lnTo>
                    <a:lnTo>
                      <a:pt x="1137" y="42"/>
                    </a:lnTo>
                    <a:lnTo>
                      <a:pt x="1143" y="38"/>
                    </a:lnTo>
                    <a:lnTo>
                      <a:pt x="1148" y="38"/>
                    </a:lnTo>
                    <a:lnTo>
                      <a:pt x="1151" y="38"/>
                    </a:lnTo>
                    <a:lnTo>
                      <a:pt x="1206" y="34"/>
                    </a:lnTo>
                    <a:lnTo>
                      <a:pt x="1279" y="0"/>
                    </a:lnTo>
                    <a:lnTo>
                      <a:pt x="1298" y="29"/>
                    </a:lnTo>
                    <a:lnTo>
                      <a:pt x="1312" y="95"/>
                    </a:lnTo>
                    <a:lnTo>
                      <a:pt x="1267" y="122"/>
                    </a:lnTo>
                    <a:lnTo>
                      <a:pt x="1265" y="122"/>
                    </a:lnTo>
                    <a:lnTo>
                      <a:pt x="1265" y="129"/>
                    </a:lnTo>
                    <a:lnTo>
                      <a:pt x="1259" y="135"/>
                    </a:lnTo>
                    <a:lnTo>
                      <a:pt x="1254" y="146"/>
                    </a:lnTo>
                    <a:lnTo>
                      <a:pt x="1242" y="156"/>
                    </a:lnTo>
                    <a:lnTo>
                      <a:pt x="1229" y="169"/>
                    </a:lnTo>
                    <a:lnTo>
                      <a:pt x="1220" y="173"/>
                    </a:lnTo>
                    <a:lnTo>
                      <a:pt x="1212" y="179"/>
                    </a:lnTo>
                    <a:lnTo>
                      <a:pt x="1201" y="184"/>
                    </a:lnTo>
                    <a:lnTo>
                      <a:pt x="1190" y="192"/>
                    </a:lnTo>
                    <a:lnTo>
                      <a:pt x="1176" y="196"/>
                    </a:lnTo>
                    <a:lnTo>
                      <a:pt x="1165" y="201"/>
                    </a:lnTo>
                    <a:lnTo>
                      <a:pt x="1148" y="205"/>
                    </a:lnTo>
                    <a:lnTo>
                      <a:pt x="1134" y="211"/>
                    </a:lnTo>
                    <a:lnTo>
                      <a:pt x="1115" y="215"/>
                    </a:lnTo>
                    <a:lnTo>
                      <a:pt x="1098" y="218"/>
                    </a:lnTo>
                    <a:lnTo>
                      <a:pt x="1082" y="224"/>
                    </a:lnTo>
                    <a:lnTo>
                      <a:pt x="1062" y="230"/>
                    </a:lnTo>
                    <a:lnTo>
                      <a:pt x="1043" y="237"/>
                    </a:lnTo>
                    <a:lnTo>
                      <a:pt x="1023" y="243"/>
                    </a:lnTo>
                    <a:lnTo>
                      <a:pt x="1001" y="251"/>
                    </a:lnTo>
                    <a:lnTo>
                      <a:pt x="979" y="260"/>
                    </a:lnTo>
                    <a:lnTo>
                      <a:pt x="957" y="268"/>
                    </a:lnTo>
                    <a:lnTo>
                      <a:pt x="935" y="279"/>
                    </a:lnTo>
                    <a:lnTo>
                      <a:pt x="912" y="289"/>
                    </a:lnTo>
                    <a:lnTo>
                      <a:pt x="890" y="304"/>
                    </a:lnTo>
                    <a:lnTo>
                      <a:pt x="865" y="315"/>
                    </a:lnTo>
                    <a:lnTo>
                      <a:pt x="843" y="330"/>
                    </a:lnTo>
                    <a:lnTo>
                      <a:pt x="818" y="342"/>
                    </a:lnTo>
                    <a:lnTo>
                      <a:pt x="796" y="357"/>
                    </a:lnTo>
                    <a:lnTo>
                      <a:pt x="774" y="372"/>
                    </a:lnTo>
                    <a:lnTo>
                      <a:pt x="751" y="387"/>
                    </a:lnTo>
                    <a:lnTo>
                      <a:pt x="732" y="404"/>
                    </a:lnTo>
                    <a:lnTo>
                      <a:pt x="715" y="418"/>
                    </a:lnTo>
                    <a:lnTo>
                      <a:pt x="696" y="431"/>
                    </a:lnTo>
                    <a:lnTo>
                      <a:pt x="682" y="444"/>
                    </a:lnTo>
                    <a:lnTo>
                      <a:pt x="665" y="454"/>
                    </a:lnTo>
                    <a:lnTo>
                      <a:pt x="657" y="465"/>
                    </a:lnTo>
                    <a:lnTo>
                      <a:pt x="646" y="471"/>
                    </a:lnTo>
                    <a:lnTo>
                      <a:pt x="641" y="480"/>
                    </a:lnTo>
                    <a:lnTo>
                      <a:pt x="635" y="482"/>
                    </a:lnTo>
                    <a:lnTo>
                      <a:pt x="635" y="484"/>
                    </a:lnTo>
                    <a:lnTo>
                      <a:pt x="577" y="636"/>
                    </a:lnTo>
                    <a:lnTo>
                      <a:pt x="285" y="695"/>
                    </a:lnTo>
                    <a:lnTo>
                      <a:pt x="133" y="630"/>
                    </a:lnTo>
                    <a:close/>
                  </a:path>
                </a:pathLst>
              </a:custGeom>
              <a:solidFill>
                <a:srgbClr val="FFFFC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70" name="Freeform 105"/>
              <p:cNvSpPr>
                <a:spLocks/>
              </p:cNvSpPr>
              <p:nvPr/>
            </p:nvSpPr>
            <p:spPr bwMode="auto">
              <a:xfrm>
                <a:off x="1352" y="2045"/>
                <a:ext cx="730" cy="497"/>
              </a:xfrm>
              <a:custGeom>
                <a:avLst/>
                <a:gdLst>
                  <a:gd name="T0" fmla="*/ 25 w 730"/>
                  <a:gd name="T1" fmla="*/ 209 h 497"/>
                  <a:gd name="T2" fmla="*/ 64 w 730"/>
                  <a:gd name="T3" fmla="*/ 486 h 497"/>
                  <a:gd name="T4" fmla="*/ 89 w 730"/>
                  <a:gd name="T5" fmla="*/ 454 h 497"/>
                  <a:gd name="T6" fmla="*/ 106 w 730"/>
                  <a:gd name="T7" fmla="*/ 431 h 497"/>
                  <a:gd name="T8" fmla="*/ 122 w 730"/>
                  <a:gd name="T9" fmla="*/ 406 h 497"/>
                  <a:gd name="T10" fmla="*/ 136 w 730"/>
                  <a:gd name="T11" fmla="*/ 385 h 497"/>
                  <a:gd name="T12" fmla="*/ 147 w 730"/>
                  <a:gd name="T13" fmla="*/ 372 h 497"/>
                  <a:gd name="T14" fmla="*/ 169 w 730"/>
                  <a:gd name="T15" fmla="*/ 366 h 497"/>
                  <a:gd name="T16" fmla="*/ 203 w 730"/>
                  <a:gd name="T17" fmla="*/ 351 h 497"/>
                  <a:gd name="T18" fmla="*/ 255 w 730"/>
                  <a:gd name="T19" fmla="*/ 315 h 497"/>
                  <a:gd name="T20" fmla="*/ 283 w 730"/>
                  <a:gd name="T21" fmla="*/ 294 h 497"/>
                  <a:gd name="T22" fmla="*/ 316 w 730"/>
                  <a:gd name="T23" fmla="*/ 273 h 497"/>
                  <a:gd name="T24" fmla="*/ 352 w 730"/>
                  <a:gd name="T25" fmla="*/ 256 h 497"/>
                  <a:gd name="T26" fmla="*/ 383 w 730"/>
                  <a:gd name="T27" fmla="*/ 243 h 497"/>
                  <a:gd name="T28" fmla="*/ 416 w 730"/>
                  <a:gd name="T29" fmla="*/ 235 h 497"/>
                  <a:gd name="T30" fmla="*/ 452 w 730"/>
                  <a:gd name="T31" fmla="*/ 226 h 497"/>
                  <a:gd name="T32" fmla="*/ 486 w 730"/>
                  <a:gd name="T33" fmla="*/ 220 h 497"/>
                  <a:gd name="T34" fmla="*/ 522 w 730"/>
                  <a:gd name="T35" fmla="*/ 211 h 497"/>
                  <a:gd name="T36" fmla="*/ 552 w 730"/>
                  <a:gd name="T37" fmla="*/ 201 h 497"/>
                  <a:gd name="T38" fmla="*/ 583 w 730"/>
                  <a:gd name="T39" fmla="*/ 188 h 497"/>
                  <a:gd name="T40" fmla="*/ 619 w 730"/>
                  <a:gd name="T41" fmla="*/ 169 h 497"/>
                  <a:gd name="T42" fmla="*/ 660 w 730"/>
                  <a:gd name="T43" fmla="*/ 141 h 497"/>
                  <a:gd name="T44" fmla="*/ 683 w 730"/>
                  <a:gd name="T45" fmla="*/ 110 h 497"/>
                  <a:gd name="T46" fmla="*/ 694 w 730"/>
                  <a:gd name="T47" fmla="*/ 89 h 497"/>
                  <a:gd name="T48" fmla="*/ 730 w 730"/>
                  <a:gd name="T49" fmla="*/ 55 h 497"/>
                  <a:gd name="T50" fmla="*/ 660 w 730"/>
                  <a:gd name="T51" fmla="*/ 13 h 497"/>
                  <a:gd name="T52" fmla="*/ 638 w 730"/>
                  <a:gd name="T53" fmla="*/ 89 h 497"/>
                  <a:gd name="T54" fmla="*/ 619 w 730"/>
                  <a:gd name="T55" fmla="*/ 82 h 497"/>
                  <a:gd name="T56" fmla="*/ 591 w 730"/>
                  <a:gd name="T57" fmla="*/ 82 h 497"/>
                  <a:gd name="T58" fmla="*/ 541 w 730"/>
                  <a:gd name="T59" fmla="*/ 89 h 497"/>
                  <a:gd name="T60" fmla="*/ 491 w 730"/>
                  <a:gd name="T61" fmla="*/ 101 h 497"/>
                  <a:gd name="T62" fmla="*/ 458 w 730"/>
                  <a:gd name="T63" fmla="*/ 118 h 497"/>
                  <a:gd name="T64" fmla="*/ 477 w 730"/>
                  <a:gd name="T65" fmla="*/ 127 h 497"/>
                  <a:gd name="T66" fmla="*/ 522 w 730"/>
                  <a:gd name="T67" fmla="*/ 129 h 497"/>
                  <a:gd name="T68" fmla="*/ 580 w 730"/>
                  <a:gd name="T69" fmla="*/ 127 h 497"/>
                  <a:gd name="T70" fmla="*/ 619 w 730"/>
                  <a:gd name="T71" fmla="*/ 122 h 497"/>
                  <a:gd name="T72" fmla="*/ 619 w 730"/>
                  <a:gd name="T73" fmla="*/ 127 h 497"/>
                  <a:gd name="T74" fmla="*/ 588 w 730"/>
                  <a:gd name="T75" fmla="*/ 148 h 497"/>
                  <a:gd name="T76" fmla="*/ 538 w 730"/>
                  <a:gd name="T77" fmla="*/ 165 h 497"/>
                  <a:gd name="T78" fmla="*/ 508 w 730"/>
                  <a:gd name="T79" fmla="*/ 161 h 497"/>
                  <a:gd name="T80" fmla="*/ 477 w 730"/>
                  <a:gd name="T81" fmla="*/ 156 h 497"/>
                  <a:gd name="T82" fmla="*/ 444 w 730"/>
                  <a:gd name="T83" fmla="*/ 148 h 497"/>
                  <a:gd name="T84" fmla="*/ 411 w 730"/>
                  <a:gd name="T85" fmla="*/ 144 h 497"/>
                  <a:gd name="T86" fmla="*/ 361 w 730"/>
                  <a:gd name="T87" fmla="*/ 148 h 497"/>
                  <a:gd name="T88" fmla="*/ 333 w 730"/>
                  <a:gd name="T89" fmla="*/ 175 h 497"/>
                  <a:gd name="T90" fmla="*/ 308 w 730"/>
                  <a:gd name="T91" fmla="*/ 205 h 497"/>
                  <a:gd name="T92" fmla="*/ 275 w 730"/>
                  <a:gd name="T93" fmla="*/ 224 h 497"/>
                  <a:gd name="T94" fmla="*/ 236 w 730"/>
                  <a:gd name="T95" fmla="*/ 226 h 497"/>
                  <a:gd name="T96" fmla="*/ 205 w 730"/>
                  <a:gd name="T97" fmla="*/ 218 h 497"/>
                  <a:gd name="T98" fmla="*/ 192 w 730"/>
                  <a:gd name="T99" fmla="*/ 196 h 497"/>
                  <a:gd name="T100" fmla="*/ 186 w 730"/>
                  <a:gd name="T101" fmla="*/ 173 h 497"/>
                  <a:gd name="T102" fmla="*/ 167 w 730"/>
                  <a:gd name="T103" fmla="*/ 161 h 497"/>
                  <a:gd name="T104" fmla="*/ 131 w 730"/>
                  <a:gd name="T105" fmla="*/ 158 h 497"/>
                  <a:gd name="T106" fmla="*/ 100 w 730"/>
                  <a:gd name="T107" fmla="*/ 161 h 497"/>
                  <a:gd name="T108" fmla="*/ 111 w 730"/>
                  <a:gd name="T109" fmla="*/ 165 h 497"/>
                  <a:gd name="T110" fmla="*/ 136 w 730"/>
                  <a:gd name="T111" fmla="*/ 192 h 497"/>
                  <a:gd name="T112" fmla="*/ 133 w 730"/>
                  <a:gd name="T113" fmla="*/ 222 h 497"/>
                  <a:gd name="T114" fmla="*/ 36 w 730"/>
                  <a:gd name="T115" fmla="*/ 135 h 497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730"/>
                  <a:gd name="T175" fmla="*/ 0 h 497"/>
                  <a:gd name="T176" fmla="*/ 730 w 730"/>
                  <a:gd name="T177" fmla="*/ 497 h 497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730" h="497">
                    <a:moveTo>
                      <a:pt x="36" y="135"/>
                    </a:moveTo>
                    <a:lnTo>
                      <a:pt x="0" y="175"/>
                    </a:lnTo>
                    <a:lnTo>
                      <a:pt x="25" y="209"/>
                    </a:lnTo>
                    <a:lnTo>
                      <a:pt x="56" y="497"/>
                    </a:lnTo>
                    <a:lnTo>
                      <a:pt x="56" y="492"/>
                    </a:lnTo>
                    <a:lnTo>
                      <a:pt x="64" y="486"/>
                    </a:lnTo>
                    <a:lnTo>
                      <a:pt x="72" y="476"/>
                    </a:lnTo>
                    <a:lnTo>
                      <a:pt x="83" y="463"/>
                    </a:lnTo>
                    <a:lnTo>
                      <a:pt x="89" y="454"/>
                    </a:lnTo>
                    <a:lnTo>
                      <a:pt x="94" y="446"/>
                    </a:lnTo>
                    <a:lnTo>
                      <a:pt x="100" y="437"/>
                    </a:lnTo>
                    <a:lnTo>
                      <a:pt x="106" y="431"/>
                    </a:lnTo>
                    <a:lnTo>
                      <a:pt x="111" y="423"/>
                    </a:lnTo>
                    <a:lnTo>
                      <a:pt x="117" y="414"/>
                    </a:lnTo>
                    <a:lnTo>
                      <a:pt x="122" y="406"/>
                    </a:lnTo>
                    <a:lnTo>
                      <a:pt x="131" y="399"/>
                    </a:lnTo>
                    <a:lnTo>
                      <a:pt x="131" y="391"/>
                    </a:lnTo>
                    <a:lnTo>
                      <a:pt x="136" y="385"/>
                    </a:lnTo>
                    <a:lnTo>
                      <a:pt x="136" y="380"/>
                    </a:lnTo>
                    <a:lnTo>
                      <a:pt x="142" y="376"/>
                    </a:lnTo>
                    <a:lnTo>
                      <a:pt x="147" y="372"/>
                    </a:lnTo>
                    <a:lnTo>
                      <a:pt x="155" y="370"/>
                    </a:lnTo>
                    <a:lnTo>
                      <a:pt x="161" y="368"/>
                    </a:lnTo>
                    <a:lnTo>
                      <a:pt x="169" y="366"/>
                    </a:lnTo>
                    <a:lnTo>
                      <a:pt x="178" y="363"/>
                    </a:lnTo>
                    <a:lnTo>
                      <a:pt x="192" y="359"/>
                    </a:lnTo>
                    <a:lnTo>
                      <a:pt x="203" y="351"/>
                    </a:lnTo>
                    <a:lnTo>
                      <a:pt x="219" y="340"/>
                    </a:lnTo>
                    <a:lnTo>
                      <a:pt x="236" y="328"/>
                    </a:lnTo>
                    <a:lnTo>
                      <a:pt x="255" y="315"/>
                    </a:lnTo>
                    <a:lnTo>
                      <a:pt x="264" y="306"/>
                    </a:lnTo>
                    <a:lnTo>
                      <a:pt x="272" y="300"/>
                    </a:lnTo>
                    <a:lnTo>
                      <a:pt x="283" y="294"/>
                    </a:lnTo>
                    <a:lnTo>
                      <a:pt x="294" y="287"/>
                    </a:lnTo>
                    <a:lnTo>
                      <a:pt x="305" y="279"/>
                    </a:lnTo>
                    <a:lnTo>
                      <a:pt x="316" y="273"/>
                    </a:lnTo>
                    <a:lnTo>
                      <a:pt x="327" y="266"/>
                    </a:lnTo>
                    <a:lnTo>
                      <a:pt x="341" y="262"/>
                    </a:lnTo>
                    <a:lnTo>
                      <a:pt x="352" y="256"/>
                    </a:lnTo>
                    <a:lnTo>
                      <a:pt x="361" y="251"/>
                    </a:lnTo>
                    <a:lnTo>
                      <a:pt x="372" y="247"/>
                    </a:lnTo>
                    <a:lnTo>
                      <a:pt x="383" y="243"/>
                    </a:lnTo>
                    <a:lnTo>
                      <a:pt x="394" y="239"/>
                    </a:lnTo>
                    <a:lnTo>
                      <a:pt x="408" y="237"/>
                    </a:lnTo>
                    <a:lnTo>
                      <a:pt x="416" y="235"/>
                    </a:lnTo>
                    <a:lnTo>
                      <a:pt x="430" y="232"/>
                    </a:lnTo>
                    <a:lnTo>
                      <a:pt x="441" y="228"/>
                    </a:lnTo>
                    <a:lnTo>
                      <a:pt x="452" y="226"/>
                    </a:lnTo>
                    <a:lnTo>
                      <a:pt x="463" y="222"/>
                    </a:lnTo>
                    <a:lnTo>
                      <a:pt x="475" y="222"/>
                    </a:lnTo>
                    <a:lnTo>
                      <a:pt x="486" y="220"/>
                    </a:lnTo>
                    <a:lnTo>
                      <a:pt x="497" y="215"/>
                    </a:lnTo>
                    <a:lnTo>
                      <a:pt x="508" y="213"/>
                    </a:lnTo>
                    <a:lnTo>
                      <a:pt x="522" y="211"/>
                    </a:lnTo>
                    <a:lnTo>
                      <a:pt x="530" y="207"/>
                    </a:lnTo>
                    <a:lnTo>
                      <a:pt x="541" y="203"/>
                    </a:lnTo>
                    <a:lnTo>
                      <a:pt x="552" y="201"/>
                    </a:lnTo>
                    <a:lnTo>
                      <a:pt x="563" y="196"/>
                    </a:lnTo>
                    <a:lnTo>
                      <a:pt x="572" y="192"/>
                    </a:lnTo>
                    <a:lnTo>
                      <a:pt x="583" y="188"/>
                    </a:lnTo>
                    <a:lnTo>
                      <a:pt x="591" y="184"/>
                    </a:lnTo>
                    <a:lnTo>
                      <a:pt x="602" y="180"/>
                    </a:lnTo>
                    <a:lnTo>
                      <a:pt x="619" y="169"/>
                    </a:lnTo>
                    <a:lnTo>
                      <a:pt x="633" y="161"/>
                    </a:lnTo>
                    <a:lnTo>
                      <a:pt x="646" y="150"/>
                    </a:lnTo>
                    <a:lnTo>
                      <a:pt x="660" y="141"/>
                    </a:lnTo>
                    <a:lnTo>
                      <a:pt x="669" y="131"/>
                    </a:lnTo>
                    <a:lnTo>
                      <a:pt x="677" y="118"/>
                    </a:lnTo>
                    <a:lnTo>
                      <a:pt x="683" y="110"/>
                    </a:lnTo>
                    <a:lnTo>
                      <a:pt x="688" y="103"/>
                    </a:lnTo>
                    <a:lnTo>
                      <a:pt x="691" y="95"/>
                    </a:lnTo>
                    <a:lnTo>
                      <a:pt x="694" y="89"/>
                    </a:lnTo>
                    <a:lnTo>
                      <a:pt x="694" y="84"/>
                    </a:lnTo>
                    <a:lnTo>
                      <a:pt x="696" y="84"/>
                    </a:lnTo>
                    <a:lnTo>
                      <a:pt x="730" y="55"/>
                    </a:lnTo>
                    <a:lnTo>
                      <a:pt x="727" y="8"/>
                    </a:lnTo>
                    <a:lnTo>
                      <a:pt x="685" y="0"/>
                    </a:lnTo>
                    <a:lnTo>
                      <a:pt x="660" y="13"/>
                    </a:lnTo>
                    <a:lnTo>
                      <a:pt x="677" y="63"/>
                    </a:lnTo>
                    <a:lnTo>
                      <a:pt x="649" y="38"/>
                    </a:lnTo>
                    <a:lnTo>
                      <a:pt x="638" y="89"/>
                    </a:lnTo>
                    <a:lnTo>
                      <a:pt x="635" y="84"/>
                    </a:lnTo>
                    <a:lnTo>
                      <a:pt x="627" y="84"/>
                    </a:lnTo>
                    <a:lnTo>
                      <a:pt x="619" y="82"/>
                    </a:lnTo>
                    <a:lnTo>
                      <a:pt x="613" y="80"/>
                    </a:lnTo>
                    <a:lnTo>
                      <a:pt x="602" y="80"/>
                    </a:lnTo>
                    <a:lnTo>
                      <a:pt x="591" y="82"/>
                    </a:lnTo>
                    <a:lnTo>
                      <a:pt x="572" y="82"/>
                    </a:lnTo>
                    <a:lnTo>
                      <a:pt x="558" y="84"/>
                    </a:lnTo>
                    <a:lnTo>
                      <a:pt x="541" y="89"/>
                    </a:lnTo>
                    <a:lnTo>
                      <a:pt x="524" y="93"/>
                    </a:lnTo>
                    <a:lnTo>
                      <a:pt x="508" y="97"/>
                    </a:lnTo>
                    <a:lnTo>
                      <a:pt x="491" y="101"/>
                    </a:lnTo>
                    <a:lnTo>
                      <a:pt x="477" y="106"/>
                    </a:lnTo>
                    <a:lnTo>
                      <a:pt x="469" y="112"/>
                    </a:lnTo>
                    <a:lnTo>
                      <a:pt x="458" y="118"/>
                    </a:lnTo>
                    <a:lnTo>
                      <a:pt x="461" y="125"/>
                    </a:lnTo>
                    <a:lnTo>
                      <a:pt x="466" y="127"/>
                    </a:lnTo>
                    <a:lnTo>
                      <a:pt x="477" y="127"/>
                    </a:lnTo>
                    <a:lnTo>
                      <a:pt x="488" y="129"/>
                    </a:lnTo>
                    <a:lnTo>
                      <a:pt x="508" y="131"/>
                    </a:lnTo>
                    <a:lnTo>
                      <a:pt x="522" y="129"/>
                    </a:lnTo>
                    <a:lnTo>
                      <a:pt x="544" y="127"/>
                    </a:lnTo>
                    <a:lnTo>
                      <a:pt x="560" y="127"/>
                    </a:lnTo>
                    <a:lnTo>
                      <a:pt x="580" y="127"/>
                    </a:lnTo>
                    <a:lnTo>
                      <a:pt x="594" y="122"/>
                    </a:lnTo>
                    <a:lnTo>
                      <a:pt x="608" y="122"/>
                    </a:lnTo>
                    <a:lnTo>
                      <a:pt x="619" y="122"/>
                    </a:lnTo>
                    <a:lnTo>
                      <a:pt x="624" y="122"/>
                    </a:lnTo>
                    <a:lnTo>
                      <a:pt x="622" y="122"/>
                    </a:lnTo>
                    <a:lnTo>
                      <a:pt x="619" y="127"/>
                    </a:lnTo>
                    <a:lnTo>
                      <a:pt x="610" y="133"/>
                    </a:lnTo>
                    <a:lnTo>
                      <a:pt x="602" y="141"/>
                    </a:lnTo>
                    <a:lnTo>
                      <a:pt x="588" y="148"/>
                    </a:lnTo>
                    <a:lnTo>
                      <a:pt x="574" y="156"/>
                    </a:lnTo>
                    <a:lnTo>
                      <a:pt x="558" y="161"/>
                    </a:lnTo>
                    <a:lnTo>
                      <a:pt x="538" y="165"/>
                    </a:lnTo>
                    <a:lnTo>
                      <a:pt x="527" y="163"/>
                    </a:lnTo>
                    <a:lnTo>
                      <a:pt x="516" y="163"/>
                    </a:lnTo>
                    <a:lnTo>
                      <a:pt x="508" y="161"/>
                    </a:lnTo>
                    <a:lnTo>
                      <a:pt x="497" y="161"/>
                    </a:lnTo>
                    <a:lnTo>
                      <a:pt x="488" y="158"/>
                    </a:lnTo>
                    <a:lnTo>
                      <a:pt x="477" y="156"/>
                    </a:lnTo>
                    <a:lnTo>
                      <a:pt x="466" y="154"/>
                    </a:lnTo>
                    <a:lnTo>
                      <a:pt x="455" y="152"/>
                    </a:lnTo>
                    <a:lnTo>
                      <a:pt x="444" y="148"/>
                    </a:lnTo>
                    <a:lnTo>
                      <a:pt x="433" y="146"/>
                    </a:lnTo>
                    <a:lnTo>
                      <a:pt x="422" y="144"/>
                    </a:lnTo>
                    <a:lnTo>
                      <a:pt x="411" y="144"/>
                    </a:lnTo>
                    <a:lnTo>
                      <a:pt x="391" y="141"/>
                    </a:lnTo>
                    <a:lnTo>
                      <a:pt x="377" y="146"/>
                    </a:lnTo>
                    <a:lnTo>
                      <a:pt x="361" y="148"/>
                    </a:lnTo>
                    <a:lnTo>
                      <a:pt x="352" y="156"/>
                    </a:lnTo>
                    <a:lnTo>
                      <a:pt x="341" y="165"/>
                    </a:lnTo>
                    <a:lnTo>
                      <a:pt x="333" y="175"/>
                    </a:lnTo>
                    <a:lnTo>
                      <a:pt x="325" y="184"/>
                    </a:lnTo>
                    <a:lnTo>
                      <a:pt x="316" y="196"/>
                    </a:lnTo>
                    <a:lnTo>
                      <a:pt x="308" y="205"/>
                    </a:lnTo>
                    <a:lnTo>
                      <a:pt x="300" y="215"/>
                    </a:lnTo>
                    <a:lnTo>
                      <a:pt x="289" y="220"/>
                    </a:lnTo>
                    <a:lnTo>
                      <a:pt x="275" y="224"/>
                    </a:lnTo>
                    <a:lnTo>
                      <a:pt x="261" y="226"/>
                    </a:lnTo>
                    <a:lnTo>
                      <a:pt x="250" y="228"/>
                    </a:lnTo>
                    <a:lnTo>
                      <a:pt x="236" y="226"/>
                    </a:lnTo>
                    <a:lnTo>
                      <a:pt x="225" y="224"/>
                    </a:lnTo>
                    <a:lnTo>
                      <a:pt x="214" y="220"/>
                    </a:lnTo>
                    <a:lnTo>
                      <a:pt x="205" y="218"/>
                    </a:lnTo>
                    <a:lnTo>
                      <a:pt x="200" y="209"/>
                    </a:lnTo>
                    <a:lnTo>
                      <a:pt x="197" y="203"/>
                    </a:lnTo>
                    <a:lnTo>
                      <a:pt x="192" y="196"/>
                    </a:lnTo>
                    <a:lnTo>
                      <a:pt x="192" y="188"/>
                    </a:lnTo>
                    <a:lnTo>
                      <a:pt x="186" y="180"/>
                    </a:lnTo>
                    <a:lnTo>
                      <a:pt x="186" y="173"/>
                    </a:lnTo>
                    <a:lnTo>
                      <a:pt x="180" y="169"/>
                    </a:lnTo>
                    <a:lnTo>
                      <a:pt x="175" y="165"/>
                    </a:lnTo>
                    <a:lnTo>
                      <a:pt x="167" y="161"/>
                    </a:lnTo>
                    <a:lnTo>
                      <a:pt x="155" y="158"/>
                    </a:lnTo>
                    <a:lnTo>
                      <a:pt x="139" y="158"/>
                    </a:lnTo>
                    <a:lnTo>
                      <a:pt x="131" y="158"/>
                    </a:lnTo>
                    <a:lnTo>
                      <a:pt x="117" y="158"/>
                    </a:lnTo>
                    <a:lnTo>
                      <a:pt x="106" y="161"/>
                    </a:lnTo>
                    <a:lnTo>
                      <a:pt x="100" y="161"/>
                    </a:lnTo>
                    <a:lnTo>
                      <a:pt x="111" y="165"/>
                    </a:lnTo>
                    <a:lnTo>
                      <a:pt x="119" y="171"/>
                    </a:lnTo>
                    <a:lnTo>
                      <a:pt x="133" y="180"/>
                    </a:lnTo>
                    <a:lnTo>
                      <a:pt x="136" y="192"/>
                    </a:lnTo>
                    <a:lnTo>
                      <a:pt x="136" y="207"/>
                    </a:lnTo>
                    <a:lnTo>
                      <a:pt x="133" y="218"/>
                    </a:lnTo>
                    <a:lnTo>
                      <a:pt x="133" y="222"/>
                    </a:lnTo>
                    <a:lnTo>
                      <a:pt x="75" y="180"/>
                    </a:lnTo>
                    <a:lnTo>
                      <a:pt x="36" y="135"/>
                    </a:lnTo>
                    <a:close/>
                  </a:path>
                </a:pathLst>
              </a:custGeom>
              <a:solidFill>
                <a:srgbClr val="D1D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71" name="Freeform 106"/>
              <p:cNvSpPr>
                <a:spLocks/>
              </p:cNvSpPr>
              <p:nvPr/>
            </p:nvSpPr>
            <p:spPr bwMode="auto">
              <a:xfrm>
                <a:off x="897" y="2212"/>
                <a:ext cx="491" cy="486"/>
              </a:xfrm>
              <a:custGeom>
                <a:avLst/>
                <a:gdLst>
                  <a:gd name="T0" fmla="*/ 0 w 491"/>
                  <a:gd name="T1" fmla="*/ 205 h 486"/>
                  <a:gd name="T2" fmla="*/ 236 w 491"/>
                  <a:gd name="T3" fmla="*/ 63 h 486"/>
                  <a:gd name="T4" fmla="*/ 247 w 491"/>
                  <a:gd name="T5" fmla="*/ 91 h 486"/>
                  <a:gd name="T6" fmla="*/ 253 w 491"/>
                  <a:gd name="T7" fmla="*/ 129 h 486"/>
                  <a:gd name="T8" fmla="*/ 247 w 491"/>
                  <a:gd name="T9" fmla="*/ 175 h 486"/>
                  <a:gd name="T10" fmla="*/ 222 w 491"/>
                  <a:gd name="T11" fmla="*/ 218 h 486"/>
                  <a:gd name="T12" fmla="*/ 194 w 491"/>
                  <a:gd name="T13" fmla="*/ 254 h 486"/>
                  <a:gd name="T14" fmla="*/ 167 w 491"/>
                  <a:gd name="T15" fmla="*/ 298 h 486"/>
                  <a:gd name="T16" fmla="*/ 203 w 491"/>
                  <a:gd name="T17" fmla="*/ 306 h 486"/>
                  <a:gd name="T18" fmla="*/ 253 w 491"/>
                  <a:gd name="T19" fmla="*/ 302 h 486"/>
                  <a:gd name="T20" fmla="*/ 280 w 491"/>
                  <a:gd name="T21" fmla="*/ 317 h 486"/>
                  <a:gd name="T22" fmla="*/ 222 w 491"/>
                  <a:gd name="T23" fmla="*/ 364 h 486"/>
                  <a:gd name="T24" fmla="*/ 178 w 491"/>
                  <a:gd name="T25" fmla="*/ 397 h 486"/>
                  <a:gd name="T26" fmla="*/ 175 w 491"/>
                  <a:gd name="T27" fmla="*/ 412 h 486"/>
                  <a:gd name="T28" fmla="*/ 230 w 491"/>
                  <a:gd name="T29" fmla="*/ 406 h 486"/>
                  <a:gd name="T30" fmla="*/ 272 w 491"/>
                  <a:gd name="T31" fmla="*/ 418 h 486"/>
                  <a:gd name="T32" fmla="*/ 300 w 491"/>
                  <a:gd name="T33" fmla="*/ 440 h 486"/>
                  <a:gd name="T34" fmla="*/ 353 w 491"/>
                  <a:gd name="T35" fmla="*/ 425 h 486"/>
                  <a:gd name="T36" fmla="*/ 402 w 491"/>
                  <a:gd name="T37" fmla="*/ 383 h 486"/>
                  <a:gd name="T38" fmla="*/ 397 w 491"/>
                  <a:gd name="T39" fmla="*/ 351 h 486"/>
                  <a:gd name="T40" fmla="*/ 372 w 491"/>
                  <a:gd name="T41" fmla="*/ 319 h 486"/>
                  <a:gd name="T42" fmla="*/ 405 w 491"/>
                  <a:gd name="T43" fmla="*/ 290 h 486"/>
                  <a:gd name="T44" fmla="*/ 436 w 491"/>
                  <a:gd name="T45" fmla="*/ 251 h 486"/>
                  <a:gd name="T46" fmla="*/ 422 w 491"/>
                  <a:gd name="T47" fmla="*/ 226 h 486"/>
                  <a:gd name="T48" fmla="*/ 444 w 491"/>
                  <a:gd name="T49" fmla="*/ 201 h 486"/>
                  <a:gd name="T50" fmla="*/ 455 w 491"/>
                  <a:gd name="T51" fmla="*/ 156 h 486"/>
                  <a:gd name="T52" fmla="*/ 455 w 491"/>
                  <a:gd name="T53" fmla="*/ 118 h 486"/>
                  <a:gd name="T54" fmla="*/ 414 w 491"/>
                  <a:gd name="T55" fmla="*/ 101 h 486"/>
                  <a:gd name="T56" fmla="*/ 491 w 491"/>
                  <a:gd name="T57" fmla="*/ 120 h 486"/>
                  <a:gd name="T58" fmla="*/ 488 w 491"/>
                  <a:gd name="T59" fmla="*/ 152 h 486"/>
                  <a:gd name="T60" fmla="*/ 483 w 491"/>
                  <a:gd name="T61" fmla="*/ 186 h 486"/>
                  <a:gd name="T62" fmla="*/ 477 w 491"/>
                  <a:gd name="T63" fmla="*/ 213 h 486"/>
                  <a:gd name="T64" fmla="*/ 444 w 491"/>
                  <a:gd name="T65" fmla="*/ 237 h 486"/>
                  <a:gd name="T66" fmla="*/ 452 w 491"/>
                  <a:gd name="T67" fmla="*/ 283 h 486"/>
                  <a:gd name="T68" fmla="*/ 414 w 491"/>
                  <a:gd name="T69" fmla="*/ 306 h 486"/>
                  <a:gd name="T70" fmla="*/ 414 w 491"/>
                  <a:gd name="T71" fmla="*/ 340 h 486"/>
                  <a:gd name="T72" fmla="*/ 439 w 491"/>
                  <a:gd name="T73" fmla="*/ 380 h 486"/>
                  <a:gd name="T74" fmla="*/ 344 w 491"/>
                  <a:gd name="T75" fmla="*/ 469 h 486"/>
                  <a:gd name="T76" fmla="*/ 300 w 491"/>
                  <a:gd name="T77" fmla="*/ 480 h 486"/>
                  <a:gd name="T78" fmla="*/ 253 w 491"/>
                  <a:gd name="T79" fmla="*/ 484 h 486"/>
                  <a:gd name="T80" fmla="*/ 200 w 491"/>
                  <a:gd name="T81" fmla="*/ 484 h 486"/>
                  <a:gd name="T82" fmla="*/ 147 w 491"/>
                  <a:gd name="T83" fmla="*/ 476 h 486"/>
                  <a:gd name="T84" fmla="*/ 103 w 491"/>
                  <a:gd name="T85" fmla="*/ 463 h 486"/>
                  <a:gd name="T86" fmla="*/ 72 w 491"/>
                  <a:gd name="T87" fmla="*/ 452 h 486"/>
                  <a:gd name="T88" fmla="*/ 89 w 491"/>
                  <a:gd name="T89" fmla="*/ 450 h 486"/>
                  <a:gd name="T90" fmla="*/ 133 w 491"/>
                  <a:gd name="T91" fmla="*/ 442 h 486"/>
                  <a:gd name="T92" fmla="*/ 125 w 491"/>
                  <a:gd name="T93" fmla="*/ 425 h 486"/>
                  <a:gd name="T94" fmla="*/ 72 w 491"/>
                  <a:gd name="T95" fmla="*/ 410 h 486"/>
                  <a:gd name="T96" fmla="*/ 34 w 491"/>
                  <a:gd name="T97" fmla="*/ 406 h 486"/>
                  <a:gd name="T98" fmla="*/ 17 w 491"/>
                  <a:gd name="T99" fmla="*/ 410 h 48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491"/>
                  <a:gd name="T151" fmla="*/ 0 h 486"/>
                  <a:gd name="T152" fmla="*/ 491 w 491"/>
                  <a:gd name="T153" fmla="*/ 486 h 48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491" h="486">
                    <a:moveTo>
                      <a:pt x="17" y="410"/>
                    </a:moveTo>
                    <a:lnTo>
                      <a:pt x="34" y="353"/>
                    </a:lnTo>
                    <a:lnTo>
                      <a:pt x="31" y="247"/>
                    </a:lnTo>
                    <a:lnTo>
                      <a:pt x="0" y="205"/>
                    </a:lnTo>
                    <a:lnTo>
                      <a:pt x="34" y="207"/>
                    </a:lnTo>
                    <a:lnTo>
                      <a:pt x="122" y="165"/>
                    </a:lnTo>
                    <a:lnTo>
                      <a:pt x="236" y="61"/>
                    </a:lnTo>
                    <a:lnTo>
                      <a:pt x="236" y="63"/>
                    </a:lnTo>
                    <a:lnTo>
                      <a:pt x="239" y="72"/>
                    </a:lnTo>
                    <a:lnTo>
                      <a:pt x="242" y="76"/>
                    </a:lnTo>
                    <a:lnTo>
                      <a:pt x="244" y="84"/>
                    </a:lnTo>
                    <a:lnTo>
                      <a:pt x="247" y="91"/>
                    </a:lnTo>
                    <a:lnTo>
                      <a:pt x="250" y="101"/>
                    </a:lnTo>
                    <a:lnTo>
                      <a:pt x="250" y="110"/>
                    </a:lnTo>
                    <a:lnTo>
                      <a:pt x="253" y="120"/>
                    </a:lnTo>
                    <a:lnTo>
                      <a:pt x="253" y="129"/>
                    </a:lnTo>
                    <a:lnTo>
                      <a:pt x="253" y="142"/>
                    </a:lnTo>
                    <a:lnTo>
                      <a:pt x="253" y="152"/>
                    </a:lnTo>
                    <a:lnTo>
                      <a:pt x="250" y="163"/>
                    </a:lnTo>
                    <a:lnTo>
                      <a:pt x="247" y="175"/>
                    </a:lnTo>
                    <a:lnTo>
                      <a:pt x="244" y="186"/>
                    </a:lnTo>
                    <a:lnTo>
                      <a:pt x="236" y="196"/>
                    </a:lnTo>
                    <a:lnTo>
                      <a:pt x="230" y="207"/>
                    </a:lnTo>
                    <a:lnTo>
                      <a:pt x="222" y="218"/>
                    </a:lnTo>
                    <a:lnTo>
                      <a:pt x="217" y="228"/>
                    </a:lnTo>
                    <a:lnTo>
                      <a:pt x="208" y="237"/>
                    </a:lnTo>
                    <a:lnTo>
                      <a:pt x="203" y="245"/>
                    </a:lnTo>
                    <a:lnTo>
                      <a:pt x="194" y="254"/>
                    </a:lnTo>
                    <a:lnTo>
                      <a:pt x="189" y="264"/>
                    </a:lnTo>
                    <a:lnTo>
                      <a:pt x="178" y="277"/>
                    </a:lnTo>
                    <a:lnTo>
                      <a:pt x="169" y="290"/>
                    </a:lnTo>
                    <a:lnTo>
                      <a:pt x="167" y="298"/>
                    </a:lnTo>
                    <a:lnTo>
                      <a:pt x="169" y="304"/>
                    </a:lnTo>
                    <a:lnTo>
                      <a:pt x="178" y="306"/>
                    </a:lnTo>
                    <a:lnTo>
                      <a:pt x="194" y="306"/>
                    </a:lnTo>
                    <a:lnTo>
                      <a:pt x="203" y="306"/>
                    </a:lnTo>
                    <a:lnTo>
                      <a:pt x="214" y="306"/>
                    </a:lnTo>
                    <a:lnTo>
                      <a:pt x="222" y="304"/>
                    </a:lnTo>
                    <a:lnTo>
                      <a:pt x="233" y="304"/>
                    </a:lnTo>
                    <a:lnTo>
                      <a:pt x="253" y="302"/>
                    </a:lnTo>
                    <a:lnTo>
                      <a:pt x="269" y="302"/>
                    </a:lnTo>
                    <a:lnTo>
                      <a:pt x="280" y="304"/>
                    </a:lnTo>
                    <a:lnTo>
                      <a:pt x="286" y="311"/>
                    </a:lnTo>
                    <a:lnTo>
                      <a:pt x="280" y="317"/>
                    </a:lnTo>
                    <a:lnTo>
                      <a:pt x="269" y="330"/>
                    </a:lnTo>
                    <a:lnTo>
                      <a:pt x="253" y="342"/>
                    </a:lnTo>
                    <a:lnTo>
                      <a:pt x="233" y="357"/>
                    </a:lnTo>
                    <a:lnTo>
                      <a:pt x="222" y="364"/>
                    </a:lnTo>
                    <a:lnTo>
                      <a:pt x="214" y="372"/>
                    </a:lnTo>
                    <a:lnTo>
                      <a:pt x="203" y="378"/>
                    </a:lnTo>
                    <a:lnTo>
                      <a:pt x="194" y="387"/>
                    </a:lnTo>
                    <a:lnTo>
                      <a:pt x="178" y="397"/>
                    </a:lnTo>
                    <a:lnTo>
                      <a:pt x="169" y="408"/>
                    </a:lnTo>
                    <a:lnTo>
                      <a:pt x="164" y="412"/>
                    </a:lnTo>
                    <a:lnTo>
                      <a:pt x="169" y="414"/>
                    </a:lnTo>
                    <a:lnTo>
                      <a:pt x="175" y="412"/>
                    </a:lnTo>
                    <a:lnTo>
                      <a:pt x="189" y="412"/>
                    </a:lnTo>
                    <a:lnTo>
                      <a:pt x="200" y="410"/>
                    </a:lnTo>
                    <a:lnTo>
                      <a:pt x="217" y="408"/>
                    </a:lnTo>
                    <a:lnTo>
                      <a:pt x="230" y="406"/>
                    </a:lnTo>
                    <a:lnTo>
                      <a:pt x="247" y="408"/>
                    </a:lnTo>
                    <a:lnTo>
                      <a:pt x="255" y="410"/>
                    </a:lnTo>
                    <a:lnTo>
                      <a:pt x="264" y="414"/>
                    </a:lnTo>
                    <a:lnTo>
                      <a:pt x="272" y="418"/>
                    </a:lnTo>
                    <a:lnTo>
                      <a:pt x="278" y="427"/>
                    </a:lnTo>
                    <a:lnTo>
                      <a:pt x="283" y="433"/>
                    </a:lnTo>
                    <a:lnTo>
                      <a:pt x="291" y="438"/>
                    </a:lnTo>
                    <a:lnTo>
                      <a:pt x="300" y="440"/>
                    </a:lnTo>
                    <a:lnTo>
                      <a:pt x="314" y="442"/>
                    </a:lnTo>
                    <a:lnTo>
                      <a:pt x="325" y="438"/>
                    </a:lnTo>
                    <a:lnTo>
                      <a:pt x="339" y="433"/>
                    </a:lnTo>
                    <a:lnTo>
                      <a:pt x="353" y="425"/>
                    </a:lnTo>
                    <a:lnTo>
                      <a:pt x="369" y="416"/>
                    </a:lnTo>
                    <a:lnTo>
                      <a:pt x="380" y="406"/>
                    </a:lnTo>
                    <a:lnTo>
                      <a:pt x="394" y="393"/>
                    </a:lnTo>
                    <a:lnTo>
                      <a:pt x="402" y="383"/>
                    </a:lnTo>
                    <a:lnTo>
                      <a:pt x="408" y="374"/>
                    </a:lnTo>
                    <a:lnTo>
                      <a:pt x="408" y="366"/>
                    </a:lnTo>
                    <a:lnTo>
                      <a:pt x="405" y="357"/>
                    </a:lnTo>
                    <a:lnTo>
                      <a:pt x="397" y="351"/>
                    </a:lnTo>
                    <a:lnTo>
                      <a:pt x="389" y="347"/>
                    </a:lnTo>
                    <a:lnTo>
                      <a:pt x="375" y="336"/>
                    </a:lnTo>
                    <a:lnTo>
                      <a:pt x="372" y="328"/>
                    </a:lnTo>
                    <a:lnTo>
                      <a:pt x="372" y="319"/>
                    </a:lnTo>
                    <a:lnTo>
                      <a:pt x="380" y="313"/>
                    </a:lnTo>
                    <a:lnTo>
                      <a:pt x="386" y="304"/>
                    </a:lnTo>
                    <a:lnTo>
                      <a:pt x="397" y="298"/>
                    </a:lnTo>
                    <a:lnTo>
                      <a:pt x="405" y="290"/>
                    </a:lnTo>
                    <a:lnTo>
                      <a:pt x="416" y="281"/>
                    </a:lnTo>
                    <a:lnTo>
                      <a:pt x="425" y="273"/>
                    </a:lnTo>
                    <a:lnTo>
                      <a:pt x="433" y="266"/>
                    </a:lnTo>
                    <a:lnTo>
                      <a:pt x="436" y="251"/>
                    </a:lnTo>
                    <a:lnTo>
                      <a:pt x="430" y="245"/>
                    </a:lnTo>
                    <a:lnTo>
                      <a:pt x="425" y="237"/>
                    </a:lnTo>
                    <a:lnTo>
                      <a:pt x="422" y="232"/>
                    </a:lnTo>
                    <a:lnTo>
                      <a:pt x="422" y="226"/>
                    </a:lnTo>
                    <a:lnTo>
                      <a:pt x="430" y="220"/>
                    </a:lnTo>
                    <a:lnTo>
                      <a:pt x="436" y="213"/>
                    </a:lnTo>
                    <a:lnTo>
                      <a:pt x="439" y="209"/>
                    </a:lnTo>
                    <a:lnTo>
                      <a:pt x="444" y="201"/>
                    </a:lnTo>
                    <a:lnTo>
                      <a:pt x="450" y="192"/>
                    </a:lnTo>
                    <a:lnTo>
                      <a:pt x="450" y="180"/>
                    </a:lnTo>
                    <a:lnTo>
                      <a:pt x="455" y="169"/>
                    </a:lnTo>
                    <a:lnTo>
                      <a:pt x="455" y="156"/>
                    </a:lnTo>
                    <a:lnTo>
                      <a:pt x="455" y="144"/>
                    </a:lnTo>
                    <a:lnTo>
                      <a:pt x="455" y="133"/>
                    </a:lnTo>
                    <a:lnTo>
                      <a:pt x="455" y="125"/>
                    </a:lnTo>
                    <a:lnTo>
                      <a:pt x="455" y="118"/>
                    </a:lnTo>
                    <a:lnTo>
                      <a:pt x="400" y="133"/>
                    </a:lnTo>
                    <a:lnTo>
                      <a:pt x="319" y="0"/>
                    </a:lnTo>
                    <a:lnTo>
                      <a:pt x="414" y="101"/>
                    </a:lnTo>
                    <a:lnTo>
                      <a:pt x="469" y="53"/>
                    </a:lnTo>
                    <a:lnTo>
                      <a:pt x="491" y="110"/>
                    </a:lnTo>
                    <a:lnTo>
                      <a:pt x="491" y="112"/>
                    </a:lnTo>
                    <a:lnTo>
                      <a:pt x="491" y="120"/>
                    </a:lnTo>
                    <a:lnTo>
                      <a:pt x="488" y="125"/>
                    </a:lnTo>
                    <a:lnTo>
                      <a:pt x="488" y="133"/>
                    </a:lnTo>
                    <a:lnTo>
                      <a:pt x="488" y="142"/>
                    </a:lnTo>
                    <a:lnTo>
                      <a:pt x="488" y="152"/>
                    </a:lnTo>
                    <a:lnTo>
                      <a:pt x="486" y="161"/>
                    </a:lnTo>
                    <a:lnTo>
                      <a:pt x="486" y="167"/>
                    </a:lnTo>
                    <a:lnTo>
                      <a:pt x="483" y="175"/>
                    </a:lnTo>
                    <a:lnTo>
                      <a:pt x="483" y="186"/>
                    </a:lnTo>
                    <a:lnTo>
                      <a:pt x="480" y="192"/>
                    </a:lnTo>
                    <a:lnTo>
                      <a:pt x="480" y="201"/>
                    </a:lnTo>
                    <a:lnTo>
                      <a:pt x="477" y="205"/>
                    </a:lnTo>
                    <a:lnTo>
                      <a:pt x="477" y="213"/>
                    </a:lnTo>
                    <a:lnTo>
                      <a:pt x="463" y="222"/>
                    </a:lnTo>
                    <a:lnTo>
                      <a:pt x="455" y="228"/>
                    </a:lnTo>
                    <a:lnTo>
                      <a:pt x="447" y="232"/>
                    </a:lnTo>
                    <a:lnTo>
                      <a:pt x="444" y="237"/>
                    </a:lnTo>
                    <a:lnTo>
                      <a:pt x="447" y="245"/>
                    </a:lnTo>
                    <a:lnTo>
                      <a:pt x="450" y="258"/>
                    </a:lnTo>
                    <a:lnTo>
                      <a:pt x="455" y="270"/>
                    </a:lnTo>
                    <a:lnTo>
                      <a:pt x="452" y="283"/>
                    </a:lnTo>
                    <a:lnTo>
                      <a:pt x="441" y="290"/>
                    </a:lnTo>
                    <a:lnTo>
                      <a:pt x="427" y="296"/>
                    </a:lnTo>
                    <a:lnTo>
                      <a:pt x="419" y="300"/>
                    </a:lnTo>
                    <a:lnTo>
                      <a:pt x="414" y="306"/>
                    </a:lnTo>
                    <a:lnTo>
                      <a:pt x="408" y="313"/>
                    </a:lnTo>
                    <a:lnTo>
                      <a:pt x="408" y="321"/>
                    </a:lnTo>
                    <a:lnTo>
                      <a:pt x="411" y="330"/>
                    </a:lnTo>
                    <a:lnTo>
                      <a:pt x="414" y="340"/>
                    </a:lnTo>
                    <a:lnTo>
                      <a:pt x="419" y="353"/>
                    </a:lnTo>
                    <a:lnTo>
                      <a:pt x="427" y="364"/>
                    </a:lnTo>
                    <a:lnTo>
                      <a:pt x="433" y="372"/>
                    </a:lnTo>
                    <a:lnTo>
                      <a:pt x="439" y="380"/>
                    </a:lnTo>
                    <a:lnTo>
                      <a:pt x="441" y="387"/>
                    </a:lnTo>
                    <a:lnTo>
                      <a:pt x="444" y="389"/>
                    </a:lnTo>
                    <a:lnTo>
                      <a:pt x="350" y="469"/>
                    </a:lnTo>
                    <a:lnTo>
                      <a:pt x="344" y="469"/>
                    </a:lnTo>
                    <a:lnTo>
                      <a:pt x="336" y="471"/>
                    </a:lnTo>
                    <a:lnTo>
                      <a:pt x="325" y="476"/>
                    </a:lnTo>
                    <a:lnTo>
                      <a:pt x="308" y="480"/>
                    </a:lnTo>
                    <a:lnTo>
                      <a:pt x="300" y="480"/>
                    </a:lnTo>
                    <a:lnTo>
                      <a:pt x="289" y="482"/>
                    </a:lnTo>
                    <a:lnTo>
                      <a:pt x="278" y="482"/>
                    </a:lnTo>
                    <a:lnTo>
                      <a:pt x="267" y="484"/>
                    </a:lnTo>
                    <a:lnTo>
                      <a:pt x="253" y="484"/>
                    </a:lnTo>
                    <a:lnTo>
                      <a:pt x="242" y="486"/>
                    </a:lnTo>
                    <a:lnTo>
                      <a:pt x="228" y="486"/>
                    </a:lnTo>
                    <a:lnTo>
                      <a:pt x="217" y="486"/>
                    </a:lnTo>
                    <a:lnTo>
                      <a:pt x="200" y="484"/>
                    </a:lnTo>
                    <a:lnTo>
                      <a:pt x="189" y="482"/>
                    </a:lnTo>
                    <a:lnTo>
                      <a:pt x="172" y="480"/>
                    </a:lnTo>
                    <a:lnTo>
                      <a:pt x="161" y="480"/>
                    </a:lnTo>
                    <a:lnTo>
                      <a:pt x="147" y="476"/>
                    </a:lnTo>
                    <a:lnTo>
                      <a:pt x="136" y="473"/>
                    </a:lnTo>
                    <a:lnTo>
                      <a:pt x="125" y="471"/>
                    </a:lnTo>
                    <a:lnTo>
                      <a:pt x="114" y="467"/>
                    </a:lnTo>
                    <a:lnTo>
                      <a:pt x="103" y="463"/>
                    </a:lnTo>
                    <a:lnTo>
                      <a:pt x="95" y="461"/>
                    </a:lnTo>
                    <a:lnTo>
                      <a:pt x="86" y="459"/>
                    </a:lnTo>
                    <a:lnTo>
                      <a:pt x="81" y="457"/>
                    </a:lnTo>
                    <a:lnTo>
                      <a:pt x="72" y="452"/>
                    </a:lnTo>
                    <a:lnTo>
                      <a:pt x="70" y="452"/>
                    </a:lnTo>
                    <a:lnTo>
                      <a:pt x="72" y="452"/>
                    </a:lnTo>
                    <a:lnTo>
                      <a:pt x="78" y="452"/>
                    </a:lnTo>
                    <a:lnTo>
                      <a:pt x="89" y="450"/>
                    </a:lnTo>
                    <a:lnTo>
                      <a:pt x="103" y="450"/>
                    </a:lnTo>
                    <a:lnTo>
                      <a:pt x="114" y="448"/>
                    </a:lnTo>
                    <a:lnTo>
                      <a:pt x="125" y="444"/>
                    </a:lnTo>
                    <a:lnTo>
                      <a:pt x="133" y="442"/>
                    </a:lnTo>
                    <a:lnTo>
                      <a:pt x="139" y="440"/>
                    </a:lnTo>
                    <a:lnTo>
                      <a:pt x="139" y="433"/>
                    </a:lnTo>
                    <a:lnTo>
                      <a:pt x="133" y="429"/>
                    </a:lnTo>
                    <a:lnTo>
                      <a:pt x="125" y="425"/>
                    </a:lnTo>
                    <a:lnTo>
                      <a:pt x="117" y="421"/>
                    </a:lnTo>
                    <a:lnTo>
                      <a:pt x="103" y="416"/>
                    </a:lnTo>
                    <a:lnTo>
                      <a:pt x="89" y="412"/>
                    </a:lnTo>
                    <a:lnTo>
                      <a:pt x="72" y="410"/>
                    </a:lnTo>
                    <a:lnTo>
                      <a:pt x="61" y="408"/>
                    </a:lnTo>
                    <a:lnTo>
                      <a:pt x="50" y="406"/>
                    </a:lnTo>
                    <a:lnTo>
                      <a:pt x="42" y="406"/>
                    </a:lnTo>
                    <a:lnTo>
                      <a:pt x="34" y="406"/>
                    </a:lnTo>
                    <a:lnTo>
                      <a:pt x="28" y="406"/>
                    </a:lnTo>
                    <a:lnTo>
                      <a:pt x="17" y="408"/>
                    </a:lnTo>
                    <a:lnTo>
                      <a:pt x="17" y="410"/>
                    </a:lnTo>
                    <a:close/>
                  </a:path>
                </a:pathLst>
              </a:custGeom>
              <a:solidFill>
                <a:srgbClr val="D1D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72" name="Freeform 107"/>
              <p:cNvSpPr>
                <a:spLocks/>
              </p:cNvSpPr>
              <p:nvPr/>
            </p:nvSpPr>
            <p:spPr bwMode="auto">
              <a:xfrm>
                <a:off x="1280" y="2914"/>
                <a:ext cx="372" cy="292"/>
              </a:xfrm>
              <a:custGeom>
                <a:avLst/>
                <a:gdLst>
                  <a:gd name="T0" fmla="*/ 0 w 372"/>
                  <a:gd name="T1" fmla="*/ 260 h 292"/>
                  <a:gd name="T2" fmla="*/ 22 w 372"/>
                  <a:gd name="T3" fmla="*/ 253 h 292"/>
                  <a:gd name="T4" fmla="*/ 56 w 372"/>
                  <a:gd name="T5" fmla="*/ 243 h 292"/>
                  <a:gd name="T6" fmla="*/ 83 w 372"/>
                  <a:gd name="T7" fmla="*/ 234 h 292"/>
                  <a:gd name="T8" fmla="*/ 103 w 372"/>
                  <a:gd name="T9" fmla="*/ 232 h 292"/>
                  <a:gd name="T10" fmla="*/ 125 w 372"/>
                  <a:gd name="T11" fmla="*/ 228 h 292"/>
                  <a:gd name="T12" fmla="*/ 147 w 372"/>
                  <a:gd name="T13" fmla="*/ 228 h 292"/>
                  <a:gd name="T14" fmla="*/ 166 w 372"/>
                  <a:gd name="T15" fmla="*/ 232 h 292"/>
                  <a:gd name="T16" fmla="*/ 178 w 372"/>
                  <a:gd name="T17" fmla="*/ 234 h 292"/>
                  <a:gd name="T18" fmla="*/ 191 w 372"/>
                  <a:gd name="T19" fmla="*/ 220 h 292"/>
                  <a:gd name="T20" fmla="*/ 205 w 372"/>
                  <a:gd name="T21" fmla="*/ 207 h 292"/>
                  <a:gd name="T22" fmla="*/ 222 w 372"/>
                  <a:gd name="T23" fmla="*/ 190 h 292"/>
                  <a:gd name="T24" fmla="*/ 244 w 372"/>
                  <a:gd name="T25" fmla="*/ 165 h 292"/>
                  <a:gd name="T26" fmla="*/ 266 w 372"/>
                  <a:gd name="T27" fmla="*/ 135 h 292"/>
                  <a:gd name="T28" fmla="*/ 291 w 372"/>
                  <a:gd name="T29" fmla="*/ 103 h 292"/>
                  <a:gd name="T30" fmla="*/ 316 w 372"/>
                  <a:gd name="T31" fmla="*/ 72 h 292"/>
                  <a:gd name="T32" fmla="*/ 338 w 372"/>
                  <a:gd name="T33" fmla="*/ 44 h 292"/>
                  <a:gd name="T34" fmla="*/ 355 w 372"/>
                  <a:gd name="T35" fmla="*/ 21 h 292"/>
                  <a:gd name="T36" fmla="*/ 369 w 372"/>
                  <a:gd name="T37" fmla="*/ 6 h 292"/>
                  <a:gd name="T38" fmla="*/ 372 w 372"/>
                  <a:gd name="T39" fmla="*/ 0 h 292"/>
                  <a:gd name="T40" fmla="*/ 369 w 372"/>
                  <a:gd name="T41" fmla="*/ 4 h 292"/>
                  <a:gd name="T42" fmla="*/ 363 w 372"/>
                  <a:gd name="T43" fmla="*/ 19 h 292"/>
                  <a:gd name="T44" fmla="*/ 352 w 372"/>
                  <a:gd name="T45" fmla="*/ 38 h 292"/>
                  <a:gd name="T46" fmla="*/ 341 w 372"/>
                  <a:gd name="T47" fmla="*/ 61 h 292"/>
                  <a:gd name="T48" fmla="*/ 327 w 372"/>
                  <a:gd name="T49" fmla="*/ 89 h 292"/>
                  <a:gd name="T50" fmla="*/ 313 w 372"/>
                  <a:gd name="T51" fmla="*/ 118 h 292"/>
                  <a:gd name="T52" fmla="*/ 302 w 372"/>
                  <a:gd name="T53" fmla="*/ 146 h 292"/>
                  <a:gd name="T54" fmla="*/ 291 w 372"/>
                  <a:gd name="T55" fmla="*/ 173 h 292"/>
                  <a:gd name="T56" fmla="*/ 283 w 372"/>
                  <a:gd name="T57" fmla="*/ 194 h 292"/>
                  <a:gd name="T58" fmla="*/ 275 w 372"/>
                  <a:gd name="T59" fmla="*/ 213 h 292"/>
                  <a:gd name="T60" fmla="*/ 269 w 372"/>
                  <a:gd name="T61" fmla="*/ 228 h 292"/>
                  <a:gd name="T62" fmla="*/ 269 w 372"/>
                  <a:gd name="T63" fmla="*/ 241 h 292"/>
                  <a:gd name="T64" fmla="*/ 266 w 372"/>
                  <a:gd name="T65" fmla="*/ 253 h 292"/>
                  <a:gd name="T66" fmla="*/ 266 w 372"/>
                  <a:gd name="T67" fmla="*/ 260 h 292"/>
                  <a:gd name="T68" fmla="*/ 139 w 372"/>
                  <a:gd name="T69" fmla="*/ 289 h 292"/>
                  <a:gd name="T70" fmla="*/ 122 w 372"/>
                  <a:gd name="T71" fmla="*/ 289 h 292"/>
                  <a:gd name="T72" fmla="*/ 97 w 372"/>
                  <a:gd name="T73" fmla="*/ 287 h 292"/>
                  <a:gd name="T74" fmla="*/ 67 w 372"/>
                  <a:gd name="T75" fmla="*/ 285 h 292"/>
                  <a:gd name="T76" fmla="*/ 42 w 372"/>
                  <a:gd name="T77" fmla="*/ 279 h 292"/>
                  <a:gd name="T78" fmla="*/ 19 w 372"/>
                  <a:gd name="T79" fmla="*/ 273 h 292"/>
                  <a:gd name="T80" fmla="*/ 3 w 372"/>
                  <a:gd name="T81" fmla="*/ 264 h 292"/>
                  <a:gd name="T82" fmla="*/ 0 w 372"/>
                  <a:gd name="T83" fmla="*/ 262 h 29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372"/>
                  <a:gd name="T127" fmla="*/ 0 h 292"/>
                  <a:gd name="T128" fmla="*/ 372 w 372"/>
                  <a:gd name="T129" fmla="*/ 292 h 29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372" h="292">
                    <a:moveTo>
                      <a:pt x="0" y="262"/>
                    </a:moveTo>
                    <a:lnTo>
                      <a:pt x="0" y="260"/>
                    </a:lnTo>
                    <a:lnTo>
                      <a:pt x="11" y="258"/>
                    </a:lnTo>
                    <a:lnTo>
                      <a:pt x="22" y="253"/>
                    </a:lnTo>
                    <a:lnTo>
                      <a:pt x="39" y="249"/>
                    </a:lnTo>
                    <a:lnTo>
                      <a:pt x="56" y="243"/>
                    </a:lnTo>
                    <a:lnTo>
                      <a:pt x="75" y="239"/>
                    </a:lnTo>
                    <a:lnTo>
                      <a:pt x="83" y="234"/>
                    </a:lnTo>
                    <a:lnTo>
                      <a:pt x="94" y="234"/>
                    </a:lnTo>
                    <a:lnTo>
                      <a:pt x="103" y="232"/>
                    </a:lnTo>
                    <a:lnTo>
                      <a:pt x="111" y="232"/>
                    </a:lnTo>
                    <a:lnTo>
                      <a:pt x="125" y="228"/>
                    </a:lnTo>
                    <a:lnTo>
                      <a:pt x="136" y="228"/>
                    </a:lnTo>
                    <a:lnTo>
                      <a:pt x="147" y="228"/>
                    </a:lnTo>
                    <a:lnTo>
                      <a:pt x="158" y="230"/>
                    </a:lnTo>
                    <a:lnTo>
                      <a:pt x="166" y="232"/>
                    </a:lnTo>
                    <a:lnTo>
                      <a:pt x="172" y="234"/>
                    </a:lnTo>
                    <a:lnTo>
                      <a:pt x="178" y="234"/>
                    </a:lnTo>
                    <a:lnTo>
                      <a:pt x="183" y="228"/>
                    </a:lnTo>
                    <a:lnTo>
                      <a:pt x="191" y="220"/>
                    </a:lnTo>
                    <a:lnTo>
                      <a:pt x="197" y="213"/>
                    </a:lnTo>
                    <a:lnTo>
                      <a:pt x="205" y="207"/>
                    </a:lnTo>
                    <a:lnTo>
                      <a:pt x="211" y="199"/>
                    </a:lnTo>
                    <a:lnTo>
                      <a:pt x="222" y="190"/>
                    </a:lnTo>
                    <a:lnTo>
                      <a:pt x="233" y="177"/>
                    </a:lnTo>
                    <a:lnTo>
                      <a:pt x="244" y="165"/>
                    </a:lnTo>
                    <a:lnTo>
                      <a:pt x="252" y="150"/>
                    </a:lnTo>
                    <a:lnTo>
                      <a:pt x="266" y="135"/>
                    </a:lnTo>
                    <a:lnTo>
                      <a:pt x="277" y="118"/>
                    </a:lnTo>
                    <a:lnTo>
                      <a:pt x="291" y="103"/>
                    </a:lnTo>
                    <a:lnTo>
                      <a:pt x="302" y="86"/>
                    </a:lnTo>
                    <a:lnTo>
                      <a:pt x="316" y="72"/>
                    </a:lnTo>
                    <a:lnTo>
                      <a:pt x="327" y="57"/>
                    </a:lnTo>
                    <a:lnTo>
                      <a:pt x="338" y="44"/>
                    </a:lnTo>
                    <a:lnTo>
                      <a:pt x="347" y="31"/>
                    </a:lnTo>
                    <a:lnTo>
                      <a:pt x="355" y="21"/>
                    </a:lnTo>
                    <a:lnTo>
                      <a:pt x="361" y="10"/>
                    </a:lnTo>
                    <a:lnTo>
                      <a:pt x="369" y="6"/>
                    </a:lnTo>
                    <a:lnTo>
                      <a:pt x="372" y="0"/>
                    </a:lnTo>
                    <a:lnTo>
                      <a:pt x="369" y="4"/>
                    </a:lnTo>
                    <a:lnTo>
                      <a:pt x="366" y="10"/>
                    </a:lnTo>
                    <a:lnTo>
                      <a:pt x="363" y="19"/>
                    </a:lnTo>
                    <a:lnTo>
                      <a:pt x="358" y="27"/>
                    </a:lnTo>
                    <a:lnTo>
                      <a:pt x="352" y="38"/>
                    </a:lnTo>
                    <a:lnTo>
                      <a:pt x="347" y="48"/>
                    </a:lnTo>
                    <a:lnTo>
                      <a:pt x="341" y="61"/>
                    </a:lnTo>
                    <a:lnTo>
                      <a:pt x="333" y="74"/>
                    </a:lnTo>
                    <a:lnTo>
                      <a:pt x="327" y="89"/>
                    </a:lnTo>
                    <a:lnTo>
                      <a:pt x="319" y="103"/>
                    </a:lnTo>
                    <a:lnTo>
                      <a:pt x="313" y="118"/>
                    </a:lnTo>
                    <a:lnTo>
                      <a:pt x="308" y="131"/>
                    </a:lnTo>
                    <a:lnTo>
                      <a:pt x="302" y="146"/>
                    </a:lnTo>
                    <a:lnTo>
                      <a:pt x="297" y="160"/>
                    </a:lnTo>
                    <a:lnTo>
                      <a:pt x="291" y="173"/>
                    </a:lnTo>
                    <a:lnTo>
                      <a:pt x="289" y="184"/>
                    </a:lnTo>
                    <a:lnTo>
                      <a:pt x="283" y="194"/>
                    </a:lnTo>
                    <a:lnTo>
                      <a:pt x="277" y="203"/>
                    </a:lnTo>
                    <a:lnTo>
                      <a:pt x="275" y="213"/>
                    </a:lnTo>
                    <a:lnTo>
                      <a:pt x="272" y="220"/>
                    </a:lnTo>
                    <a:lnTo>
                      <a:pt x="269" y="228"/>
                    </a:lnTo>
                    <a:lnTo>
                      <a:pt x="269" y="234"/>
                    </a:lnTo>
                    <a:lnTo>
                      <a:pt x="269" y="241"/>
                    </a:lnTo>
                    <a:lnTo>
                      <a:pt x="266" y="249"/>
                    </a:lnTo>
                    <a:lnTo>
                      <a:pt x="266" y="253"/>
                    </a:lnTo>
                    <a:lnTo>
                      <a:pt x="266" y="258"/>
                    </a:lnTo>
                    <a:lnTo>
                      <a:pt x="266" y="260"/>
                    </a:lnTo>
                    <a:lnTo>
                      <a:pt x="142" y="292"/>
                    </a:lnTo>
                    <a:lnTo>
                      <a:pt x="139" y="289"/>
                    </a:lnTo>
                    <a:lnTo>
                      <a:pt x="133" y="289"/>
                    </a:lnTo>
                    <a:lnTo>
                      <a:pt x="122" y="289"/>
                    </a:lnTo>
                    <a:lnTo>
                      <a:pt x="111" y="289"/>
                    </a:lnTo>
                    <a:lnTo>
                      <a:pt x="97" y="287"/>
                    </a:lnTo>
                    <a:lnTo>
                      <a:pt x="80" y="287"/>
                    </a:lnTo>
                    <a:lnTo>
                      <a:pt x="67" y="285"/>
                    </a:lnTo>
                    <a:lnTo>
                      <a:pt x="53" y="283"/>
                    </a:lnTo>
                    <a:lnTo>
                      <a:pt x="42" y="279"/>
                    </a:lnTo>
                    <a:lnTo>
                      <a:pt x="31" y="277"/>
                    </a:lnTo>
                    <a:lnTo>
                      <a:pt x="19" y="273"/>
                    </a:lnTo>
                    <a:lnTo>
                      <a:pt x="14" y="270"/>
                    </a:lnTo>
                    <a:lnTo>
                      <a:pt x="3" y="264"/>
                    </a:lnTo>
                    <a:lnTo>
                      <a:pt x="0" y="26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73" name="Freeform 108"/>
              <p:cNvSpPr>
                <a:spLocks/>
              </p:cNvSpPr>
              <p:nvPr/>
            </p:nvSpPr>
            <p:spPr bwMode="auto">
              <a:xfrm>
                <a:off x="1286" y="3176"/>
                <a:ext cx="363" cy="61"/>
              </a:xfrm>
              <a:custGeom>
                <a:avLst/>
                <a:gdLst>
                  <a:gd name="T0" fmla="*/ 44 w 363"/>
                  <a:gd name="T1" fmla="*/ 0 h 61"/>
                  <a:gd name="T2" fmla="*/ 11 w 363"/>
                  <a:gd name="T3" fmla="*/ 32 h 61"/>
                  <a:gd name="T4" fmla="*/ 0 w 363"/>
                  <a:gd name="T5" fmla="*/ 61 h 61"/>
                  <a:gd name="T6" fmla="*/ 363 w 363"/>
                  <a:gd name="T7" fmla="*/ 49 h 61"/>
                  <a:gd name="T8" fmla="*/ 332 w 363"/>
                  <a:gd name="T9" fmla="*/ 21 h 61"/>
                  <a:gd name="T10" fmla="*/ 330 w 363"/>
                  <a:gd name="T11" fmla="*/ 21 h 61"/>
                  <a:gd name="T12" fmla="*/ 324 w 363"/>
                  <a:gd name="T13" fmla="*/ 21 h 61"/>
                  <a:gd name="T14" fmla="*/ 313 w 363"/>
                  <a:gd name="T15" fmla="*/ 21 h 61"/>
                  <a:gd name="T16" fmla="*/ 305 w 363"/>
                  <a:gd name="T17" fmla="*/ 23 h 61"/>
                  <a:gd name="T18" fmla="*/ 288 w 363"/>
                  <a:gd name="T19" fmla="*/ 23 h 61"/>
                  <a:gd name="T20" fmla="*/ 274 w 363"/>
                  <a:gd name="T21" fmla="*/ 23 h 61"/>
                  <a:gd name="T22" fmla="*/ 260 w 363"/>
                  <a:gd name="T23" fmla="*/ 21 h 61"/>
                  <a:gd name="T24" fmla="*/ 246 w 363"/>
                  <a:gd name="T25" fmla="*/ 21 h 61"/>
                  <a:gd name="T26" fmla="*/ 230 w 363"/>
                  <a:gd name="T27" fmla="*/ 19 h 61"/>
                  <a:gd name="T28" fmla="*/ 216 w 363"/>
                  <a:gd name="T29" fmla="*/ 15 h 61"/>
                  <a:gd name="T30" fmla="*/ 202 w 363"/>
                  <a:gd name="T31" fmla="*/ 11 h 61"/>
                  <a:gd name="T32" fmla="*/ 191 w 363"/>
                  <a:gd name="T33" fmla="*/ 8 h 61"/>
                  <a:gd name="T34" fmla="*/ 183 w 363"/>
                  <a:gd name="T35" fmla="*/ 4 h 61"/>
                  <a:gd name="T36" fmla="*/ 174 w 363"/>
                  <a:gd name="T37" fmla="*/ 2 h 61"/>
                  <a:gd name="T38" fmla="*/ 169 w 363"/>
                  <a:gd name="T39" fmla="*/ 0 h 61"/>
                  <a:gd name="T40" fmla="*/ 88 w 363"/>
                  <a:gd name="T41" fmla="*/ 21 h 61"/>
                  <a:gd name="T42" fmla="*/ 44 w 363"/>
                  <a:gd name="T43" fmla="*/ 0 h 61"/>
                  <a:gd name="T44" fmla="*/ 44 w 363"/>
                  <a:gd name="T45" fmla="*/ 0 h 6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63"/>
                  <a:gd name="T70" fmla="*/ 0 h 61"/>
                  <a:gd name="T71" fmla="*/ 363 w 363"/>
                  <a:gd name="T72" fmla="*/ 61 h 61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63" h="61">
                    <a:moveTo>
                      <a:pt x="44" y="0"/>
                    </a:moveTo>
                    <a:lnTo>
                      <a:pt x="11" y="32"/>
                    </a:lnTo>
                    <a:lnTo>
                      <a:pt x="0" y="61"/>
                    </a:lnTo>
                    <a:lnTo>
                      <a:pt x="363" y="49"/>
                    </a:lnTo>
                    <a:lnTo>
                      <a:pt x="332" y="21"/>
                    </a:lnTo>
                    <a:lnTo>
                      <a:pt x="330" y="21"/>
                    </a:lnTo>
                    <a:lnTo>
                      <a:pt x="324" y="21"/>
                    </a:lnTo>
                    <a:lnTo>
                      <a:pt x="313" y="21"/>
                    </a:lnTo>
                    <a:lnTo>
                      <a:pt x="305" y="23"/>
                    </a:lnTo>
                    <a:lnTo>
                      <a:pt x="288" y="23"/>
                    </a:lnTo>
                    <a:lnTo>
                      <a:pt x="274" y="23"/>
                    </a:lnTo>
                    <a:lnTo>
                      <a:pt x="260" y="21"/>
                    </a:lnTo>
                    <a:lnTo>
                      <a:pt x="246" y="21"/>
                    </a:lnTo>
                    <a:lnTo>
                      <a:pt x="230" y="19"/>
                    </a:lnTo>
                    <a:lnTo>
                      <a:pt x="216" y="15"/>
                    </a:lnTo>
                    <a:lnTo>
                      <a:pt x="202" y="11"/>
                    </a:lnTo>
                    <a:lnTo>
                      <a:pt x="191" y="8"/>
                    </a:lnTo>
                    <a:lnTo>
                      <a:pt x="183" y="4"/>
                    </a:lnTo>
                    <a:lnTo>
                      <a:pt x="174" y="2"/>
                    </a:lnTo>
                    <a:lnTo>
                      <a:pt x="169" y="0"/>
                    </a:lnTo>
                    <a:lnTo>
                      <a:pt x="88" y="21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913E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74" name="Freeform 109"/>
              <p:cNvSpPr>
                <a:spLocks/>
              </p:cNvSpPr>
              <p:nvPr/>
            </p:nvSpPr>
            <p:spPr bwMode="auto">
              <a:xfrm>
                <a:off x="1222" y="1850"/>
                <a:ext cx="324" cy="383"/>
              </a:xfrm>
              <a:custGeom>
                <a:avLst/>
                <a:gdLst>
                  <a:gd name="T0" fmla="*/ 230 w 324"/>
                  <a:gd name="T1" fmla="*/ 0 h 383"/>
                  <a:gd name="T2" fmla="*/ 291 w 324"/>
                  <a:gd name="T3" fmla="*/ 74 h 383"/>
                  <a:gd name="T4" fmla="*/ 288 w 324"/>
                  <a:gd name="T5" fmla="*/ 95 h 383"/>
                  <a:gd name="T6" fmla="*/ 324 w 324"/>
                  <a:gd name="T7" fmla="*/ 142 h 383"/>
                  <a:gd name="T8" fmla="*/ 297 w 324"/>
                  <a:gd name="T9" fmla="*/ 167 h 383"/>
                  <a:gd name="T10" fmla="*/ 297 w 324"/>
                  <a:gd name="T11" fmla="*/ 239 h 383"/>
                  <a:gd name="T12" fmla="*/ 219 w 324"/>
                  <a:gd name="T13" fmla="*/ 284 h 383"/>
                  <a:gd name="T14" fmla="*/ 141 w 324"/>
                  <a:gd name="T15" fmla="*/ 383 h 383"/>
                  <a:gd name="T16" fmla="*/ 16 w 324"/>
                  <a:gd name="T17" fmla="*/ 307 h 383"/>
                  <a:gd name="T18" fmla="*/ 16 w 324"/>
                  <a:gd name="T19" fmla="*/ 303 h 383"/>
                  <a:gd name="T20" fmla="*/ 19 w 324"/>
                  <a:gd name="T21" fmla="*/ 298 h 383"/>
                  <a:gd name="T22" fmla="*/ 22 w 324"/>
                  <a:gd name="T23" fmla="*/ 292 h 383"/>
                  <a:gd name="T24" fmla="*/ 28 w 324"/>
                  <a:gd name="T25" fmla="*/ 284 h 383"/>
                  <a:gd name="T26" fmla="*/ 30 w 324"/>
                  <a:gd name="T27" fmla="*/ 271 h 383"/>
                  <a:gd name="T28" fmla="*/ 33 w 324"/>
                  <a:gd name="T29" fmla="*/ 258 h 383"/>
                  <a:gd name="T30" fmla="*/ 33 w 324"/>
                  <a:gd name="T31" fmla="*/ 250 h 383"/>
                  <a:gd name="T32" fmla="*/ 33 w 324"/>
                  <a:gd name="T33" fmla="*/ 241 h 383"/>
                  <a:gd name="T34" fmla="*/ 33 w 324"/>
                  <a:gd name="T35" fmla="*/ 233 h 383"/>
                  <a:gd name="T36" fmla="*/ 33 w 324"/>
                  <a:gd name="T37" fmla="*/ 224 h 383"/>
                  <a:gd name="T38" fmla="*/ 33 w 324"/>
                  <a:gd name="T39" fmla="*/ 212 h 383"/>
                  <a:gd name="T40" fmla="*/ 30 w 324"/>
                  <a:gd name="T41" fmla="*/ 201 h 383"/>
                  <a:gd name="T42" fmla="*/ 30 w 324"/>
                  <a:gd name="T43" fmla="*/ 191 h 383"/>
                  <a:gd name="T44" fmla="*/ 28 w 324"/>
                  <a:gd name="T45" fmla="*/ 180 h 383"/>
                  <a:gd name="T46" fmla="*/ 25 w 324"/>
                  <a:gd name="T47" fmla="*/ 169 h 383"/>
                  <a:gd name="T48" fmla="*/ 19 w 324"/>
                  <a:gd name="T49" fmla="*/ 161 h 383"/>
                  <a:gd name="T50" fmla="*/ 16 w 324"/>
                  <a:gd name="T51" fmla="*/ 148 h 383"/>
                  <a:gd name="T52" fmla="*/ 14 w 324"/>
                  <a:gd name="T53" fmla="*/ 142 h 383"/>
                  <a:gd name="T54" fmla="*/ 8 w 324"/>
                  <a:gd name="T55" fmla="*/ 131 h 383"/>
                  <a:gd name="T56" fmla="*/ 8 w 324"/>
                  <a:gd name="T57" fmla="*/ 125 h 383"/>
                  <a:gd name="T58" fmla="*/ 5 w 324"/>
                  <a:gd name="T59" fmla="*/ 117 h 383"/>
                  <a:gd name="T60" fmla="*/ 3 w 324"/>
                  <a:gd name="T61" fmla="*/ 112 h 383"/>
                  <a:gd name="T62" fmla="*/ 0 w 324"/>
                  <a:gd name="T63" fmla="*/ 104 h 383"/>
                  <a:gd name="T64" fmla="*/ 0 w 324"/>
                  <a:gd name="T65" fmla="*/ 102 h 383"/>
                  <a:gd name="T66" fmla="*/ 86 w 324"/>
                  <a:gd name="T67" fmla="*/ 34 h 383"/>
                  <a:gd name="T68" fmla="*/ 230 w 324"/>
                  <a:gd name="T69" fmla="*/ 0 h 383"/>
                  <a:gd name="T70" fmla="*/ 230 w 324"/>
                  <a:gd name="T71" fmla="*/ 0 h 38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324"/>
                  <a:gd name="T109" fmla="*/ 0 h 383"/>
                  <a:gd name="T110" fmla="*/ 324 w 324"/>
                  <a:gd name="T111" fmla="*/ 383 h 38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324" h="383">
                    <a:moveTo>
                      <a:pt x="230" y="0"/>
                    </a:moveTo>
                    <a:lnTo>
                      <a:pt x="291" y="74"/>
                    </a:lnTo>
                    <a:lnTo>
                      <a:pt x="288" y="95"/>
                    </a:lnTo>
                    <a:lnTo>
                      <a:pt x="324" y="142"/>
                    </a:lnTo>
                    <a:lnTo>
                      <a:pt x="297" y="167"/>
                    </a:lnTo>
                    <a:lnTo>
                      <a:pt x="297" y="239"/>
                    </a:lnTo>
                    <a:lnTo>
                      <a:pt x="219" y="284"/>
                    </a:lnTo>
                    <a:lnTo>
                      <a:pt x="141" y="383"/>
                    </a:lnTo>
                    <a:lnTo>
                      <a:pt x="16" y="307"/>
                    </a:lnTo>
                    <a:lnTo>
                      <a:pt x="16" y="303"/>
                    </a:lnTo>
                    <a:lnTo>
                      <a:pt x="19" y="298"/>
                    </a:lnTo>
                    <a:lnTo>
                      <a:pt x="22" y="292"/>
                    </a:lnTo>
                    <a:lnTo>
                      <a:pt x="28" y="284"/>
                    </a:lnTo>
                    <a:lnTo>
                      <a:pt x="30" y="271"/>
                    </a:lnTo>
                    <a:lnTo>
                      <a:pt x="33" y="258"/>
                    </a:lnTo>
                    <a:lnTo>
                      <a:pt x="33" y="250"/>
                    </a:lnTo>
                    <a:lnTo>
                      <a:pt x="33" y="241"/>
                    </a:lnTo>
                    <a:lnTo>
                      <a:pt x="33" y="233"/>
                    </a:lnTo>
                    <a:lnTo>
                      <a:pt x="33" y="224"/>
                    </a:lnTo>
                    <a:lnTo>
                      <a:pt x="33" y="212"/>
                    </a:lnTo>
                    <a:lnTo>
                      <a:pt x="30" y="201"/>
                    </a:lnTo>
                    <a:lnTo>
                      <a:pt x="30" y="191"/>
                    </a:lnTo>
                    <a:lnTo>
                      <a:pt x="28" y="180"/>
                    </a:lnTo>
                    <a:lnTo>
                      <a:pt x="25" y="169"/>
                    </a:lnTo>
                    <a:lnTo>
                      <a:pt x="19" y="161"/>
                    </a:lnTo>
                    <a:lnTo>
                      <a:pt x="16" y="148"/>
                    </a:lnTo>
                    <a:lnTo>
                      <a:pt x="14" y="142"/>
                    </a:lnTo>
                    <a:lnTo>
                      <a:pt x="8" y="131"/>
                    </a:lnTo>
                    <a:lnTo>
                      <a:pt x="8" y="125"/>
                    </a:lnTo>
                    <a:lnTo>
                      <a:pt x="5" y="117"/>
                    </a:lnTo>
                    <a:lnTo>
                      <a:pt x="3" y="112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86" y="34"/>
                    </a:lnTo>
                    <a:lnTo>
                      <a:pt x="230" y="0"/>
                    </a:lnTo>
                    <a:close/>
                  </a:path>
                </a:pathLst>
              </a:custGeom>
              <a:solidFill>
                <a:srgbClr val="F2CC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75" name="Freeform 110"/>
              <p:cNvSpPr>
                <a:spLocks/>
              </p:cNvSpPr>
              <p:nvPr/>
            </p:nvSpPr>
            <p:spPr bwMode="auto">
              <a:xfrm>
                <a:off x="1347" y="2254"/>
                <a:ext cx="66" cy="72"/>
              </a:xfrm>
              <a:custGeom>
                <a:avLst/>
                <a:gdLst>
                  <a:gd name="T0" fmla="*/ 19 w 66"/>
                  <a:gd name="T1" fmla="*/ 2 h 72"/>
                  <a:gd name="T2" fmla="*/ 41 w 66"/>
                  <a:gd name="T3" fmla="*/ 0 h 72"/>
                  <a:gd name="T4" fmla="*/ 50 w 66"/>
                  <a:gd name="T5" fmla="*/ 6 h 72"/>
                  <a:gd name="T6" fmla="*/ 58 w 66"/>
                  <a:gd name="T7" fmla="*/ 17 h 72"/>
                  <a:gd name="T8" fmla="*/ 61 w 66"/>
                  <a:gd name="T9" fmla="*/ 28 h 72"/>
                  <a:gd name="T10" fmla="*/ 66 w 66"/>
                  <a:gd name="T11" fmla="*/ 32 h 72"/>
                  <a:gd name="T12" fmla="*/ 36 w 66"/>
                  <a:gd name="T13" fmla="*/ 72 h 72"/>
                  <a:gd name="T14" fmla="*/ 0 w 66"/>
                  <a:gd name="T15" fmla="*/ 32 h 72"/>
                  <a:gd name="T16" fmla="*/ 19 w 66"/>
                  <a:gd name="T17" fmla="*/ 2 h 72"/>
                  <a:gd name="T18" fmla="*/ 19 w 66"/>
                  <a:gd name="T19" fmla="*/ 2 h 7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6"/>
                  <a:gd name="T31" fmla="*/ 0 h 72"/>
                  <a:gd name="T32" fmla="*/ 66 w 66"/>
                  <a:gd name="T33" fmla="*/ 72 h 7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6" h="72">
                    <a:moveTo>
                      <a:pt x="19" y="2"/>
                    </a:moveTo>
                    <a:lnTo>
                      <a:pt x="41" y="0"/>
                    </a:lnTo>
                    <a:lnTo>
                      <a:pt x="50" y="6"/>
                    </a:lnTo>
                    <a:lnTo>
                      <a:pt x="58" y="17"/>
                    </a:lnTo>
                    <a:lnTo>
                      <a:pt x="61" y="28"/>
                    </a:lnTo>
                    <a:lnTo>
                      <a:pt x="66" y="32"/>
                    </a:lnTo>
                    <a:lnTo>
                      <a:pt x="36" y="72"/>
                    </a:lnTo>
                    <a:lnTo>
                      <a:pt x="0" y="32"/>
                    </a:lnTo>
                    <a:lnTo>
                      <a:pt x="19" y="2"/>
                    </a:lnTo>
                    <a:close/>
                  </a:path>
                </a:pathLst>
              </a:custGeom>
              <a:solidFill>
                <a:srgbClr val="7E94D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76" name="Freeform 111"/>
              <p:cNvSpPr>
                <a:spLocks/>
              </p:cNvSpPr>
              <p:nvPr/>
            </p:nvSpPr>
            <p:spPr bwMode="auto">
              <a:xfrm>
                <a:off x="3005" y="2167"/>
                <a:ext cx="214" cy="58"/>
              </a:xfrm>
              <a:custGeom>
                <a:avLst/>
                <a:gdLst>
                  <a:gd name="T0" fmla="*/ 0 w 214"/>
                  <a:gd name="T1" fmla="*/ 28 h 58"/>
                  <a:gd name="T2" fmla="*/ 48 w 214"/>
                  <a:gd name="T3" fmla="*/ 0 h 58"/>
                  <a:gd name="T4" fmla="*/ 53 w 214"/>
                  <a:gd name="T5" fmla="*/ 0 h 58"/>
                  <a:gd name="T6" fmla="*/ 61 w 214"/>
                  <a:gd name="T7" fmla="*/ 0 h 58"/>
                  <a:gd name="T8" fmla="*/ 70 w 214"/>
                  <a:gd name="T9" fmla="*/ 3 h 58"/>
                  <a:gd name="T10" fmla="*/ 81 w 214"/>
                  <a:gd name="T11" fmla="*/ 3 h 58"/>
                  <a:gd name="T12" fmla="*/ 95 w 214"/>
                  <a:gd name="T13" fmla="*/ 5 h 58"/>
                  <a:gd name="T14" fmla="*/ 109 w 214"/>
                  <a:gd name="T15" fmla="*/ 5 h 58"/>
                  <a:gd name="T16" fmla="*/ 125 w 214"/>
                  <a:gd name="T17" fmla="*/ 5 h 58"/>
                  <a:gd name="T18" fmla="*/ 139 w 214"/>
                  <a:gd name="T19" fmla="*/ 5 h 58"/>
                  <a:gd name="T20" fmla="*/ 153 w 214"/>
                  <a:gd name="T21" fmla="*/ 9 h 58"/>
                  <a:gd name="T22" fmla="*/ 164 w 214"/>
                  <a:gd name="T23" fmla="*/ 11 h 58"/>
                  <a:gd name="T24" fmla="*/ 175 w 214"/>
                  <a:gd name="T25" fmla="*/ 15 h 58"/>
                  <a:gd name="T26" fmla="*/ 189 w 214"/>
                  <a:gd name="T27" fmla="*/ 19 h 58"/>
                  <a:gd name="T28" fmla="*/ 195 w 214"/>
                  <a:gd name="T29" fmla="*/ 24 h 58"/>
                  <a:gd name="T30" fmla="*/ 214 w 214"/>
                  <a:gd name="T31" fmla="*/ 58 h 58"/>
                  <a:gd name="T32" fmla="*/ 81 w 214"/>
                  <a:gd name="T33" fmla="*/ 58 h 58"/>
                  <a:gd name="T34" fmla="*/ 0 w 214"/>
                  <a:gd name="T35" fmla="*/ 28 h 58"/>
                  <a:gd name="T36" fmla="*/ 0 w 214"/>
                  <a:gd name="T37" fmla="*/ 28 h 5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14"/>
                  <a:gd name="T58" fmla="*/ 0 h 58"/>
                  <a:gd name="T59" fmla="*/ 214 w 214"/>
                  <a:gd name="T60" fmla="*/ 58 h 5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14" h="58">
                    <a:moveTo>
                      <a:pt x="0" y="28"/>
                    </a:moveTo>
                    <a:lnTo>
                      <a:pt x="48" y="0"/>
                    </a:lnTo>
                    <a:lnTo>
                      <a:pt x="53" y="0"/>
                    </a:lnTo>
                    <a:lnTo>
                      <a:pt x="61" y="0"/>
                    </a:lnTo>
                    <a:lnTo>
                      <a:pt x="70" y="3"/>
                    </a:lnTo>
                    <a:lnTo>
                      <a:pt x="81" y="3"/>
                    </a:lnTo>
                    <a:lnTo>
                      <a:pt x="95" y="5"/>
                    </a:lnTo>
                    <a:lnTo>
                      <a:pt x="109" y="5"/>
                    </a:lnTo>
                    <a:lnTo>
                      <a:pt x="125" y="5"/>
                    </a:lnTo>
                    <a:lnTo>
                      <a:pt x="139" y="5"/>
                    </a:lnTo>
                    <a:lnTo>
                      <a:pt x="153" y="9"/>
                    </a:lnTo>
                    <a:lnTo>
                      <a:pt x="164" y="11"/>
                    </a:lnTo>
                    <a:lnTo>
                      <a:pt x="175" y="15"/>
                    </a:lnTo>
                    <a:lnTo>
                      <a:pt x="189" y="19"/>
                    </a:lnTo>
                    <a:lnTo>
                      <a:pt x="195" y="24"/>
                    </a:lnTo>
                    <a:lnTo>
                      <a:pt x="214" y="58"/>
                    </a:lnTo>
                    <a:lnTo>
                      <a:pt x="81" y="58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9999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77" name="Freeform 112"/>
              <p:cNvSpPr>
                <a:spLocks/>
              </p:cNvSpPr>
              <p:nvPr/>
            </p:nvSpPr>
            <p:spPr bwMode="auto">
              <a:xfrm>
                <a:off x="3838" y="1622"/>
                <a:ext cx="219" cy="97"/>
              </a:xfrm>
              <a:custGeom>
                <a:avLst/>
                <a:gdLst>
                  <a:gd name="T0" fmla="*/ 0 w 219"/>
                  <a:gd name="T1" fmla="*/ 53 h 97"/>
                  <a:gd name="T2" fmla="*/ 2 w 219"/>
                  <a:gd name="T3" fmla="*/ 51 h 97"/>
                  <a:gd name="T4" fmla="*/ 11 w 219"/>
                  <a:gd name="T5" fmla="*/ 51 h 97"/>
                  <a:gd name="T6" fmla="*/ 22 w 219"/>
                  <a:gd name="T7" fmla="*/ 44 h 97"/>
                  <a:gd name="T8" fmla="*/ 36 w 219"/>
                  <a:gd name="T9" fmla="*/ 38 h 97"/>
                  <a:gd name="T10" fmla="*/ 47 w 219"/>
                  <a:gd name="T11" fmla="*/ 30 h 97"/>
                  <a:gd name="T12" fmla="*/ 58 w 219"/>
                  <a:gd name="T13" fmla="*/ 19 h 97"/>
                  <a:gd name="T14" fmla="*/ 66 w 219"/>
                  <a:gd name="T15" fmla="*/ 13 h 97"/>
                  <a:gd name="T16" fmla="*/ 69 w 219"/>
                  <a:gd name="T17" fmla="*/ 11 h 97"/>
                  <a:gd name="T18" fmla="*/ 69 w 219"/>
                  <a:gd name="T19" fmla="*/ 8 h 97"/>
                  <a:gd name="T20" fmla="*/ 75 w 219"/>
                  <a:gd name="T21" fmla="*/ 4 h 97"/>
                  <a:gd name="T22" fmla="*/ 77 w 219"/>
                  <a:gd name="T23" fmla="*/ 2 h 97"/>
                  <a:gd name="T24" fmla="*/ 83 w 219"/>
                  <a:gd name="T25" fmla="*/ 0 h 97"/>
                  <a:gd name="T26" fmla="*/ 91 w 219"/>
                  <a:gd name="T27" fmla="*/ 0 h 97"/>
                  <a:gd name="T28" fmla="*/ 102 w 219"/>
                  <a:gd name="T29" fmla="*/ 2 h 97"/>
                  <a:gd name="T30" fmla="*/ 116 w 219"/>
                  <a:gd name="T31" fmla="*/ 4 h 97"/>
                  <a:gd name="T32" fmla="*/ 130 w 219"/>
                  <a:gd name="T33" fmla="*/ 8 h 97"/>
                  <a:gd name="T34" fmla="*/ 147 w 219"/>
                  <a:gd name="T35" fmla="*/ 11 h 97"/>
                  <a:gd name="T36" fmla="*/ 163 w 219"/>
                  <a:gd name="T37" fmla="*/ 15 h 97"/>
                  <a:gd name="T38" fmla="*/ 174 w 219"/>
                  <a:gd name="T39" fmla="*/ 19 h 97"/>
                  <a:gd name="T40" fmla="*/ 188 w 219"/>
                  <a:gd name="T41" fmla="*/ 21 h 97"/>
                  <a:gd name="T42" fmla="*/ 194 w 219"/>
                  <a:gd name="T43" fmla="*/ 23 h 97"/>
                  <a:gd name="T44" fmla="*/ 197 w 219"/>
                  <a:gd name="T45" fmla="*/ 25 h 97"/>
                  <a:gd name="T46" fmla="*/ 219 w 219"/>
                  <a:gd name="T47" fmla="*/ 78 h 97"/>
                  <a:gd name="T48" fmla="*/ 136 w 219"/>
                  <a:gd name="T49" fmla="*/ 97 h 97"/>
                  <a:gd name="T50" fmla="*/ 0 w 219"/>
                  <a:gd name="T51" fmla="*/ 53 h 97"/>
                  <a:gd name="T52" fmla="*/ 0 w 219"/>
                  <a:gd name="T53" fmla="*/ 53 h 9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219"/>
                  <a:gd name="T82" fmla="*/ 0 h 97"/>
                  <a:gd name="T83" fmla="*/ 219 w 219"/>
                  <a:gd name="T84" fmla="*/ 97 h 9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219" h="97">
                    <a:moveTo>
                      <a:pt x="0" y="53"/>
                    </a:moveTo>
                    <a:lnTo>
                      <a:pt x="2" y="51"/>
                    </a:lnTo>
                    <a:lnTo>
                      <a:pt x="11" y="51"/>
                    </a:lnTo>
                    <a:lnTo>
                      <a:pt x="22" y="44"/>
                    </a:lnTo>
                    <a:lnTo>
                      <a:pt x="36" y="38"/>
                    </a:lnTo>
                    <a:lnTo>
                      <a:pt x="47" y="30"/>
                    </a:lnTo>
                    <a:lnTo>
                      <a:pt x="58" y="19"/>
                    </a:lnTo>
                    <a:lnTo>
                      <a:pt x="66" y="13"/>
                    </a:lnTo>
                    <a:lnTo>
                      <a:pt x="69" y="11"/>
                    </a:lnTo>
                    <a:lnTo>
                      <a:pt x="69" y="8"/>
                    </a:lnTo>
                    <a:lnTo>
                      <a:pt x="75" y="4"/>
                    </a:lnTo>
                    <a:lnTo>
                      <a:pt x="77" y="2"/>
                    </a:lnTo>
                    <a:lnTo>
                      <a:pt x="83" y="0"/>
                    </a:lnTo>
                    <a:lnTo>
                      <a:pt x="91" y="0"/>
                    </a:lnTo>
                    <a:lnTo>
                      <a:pt x="102" y="2"/>
                    </a:lnTo>
                    <a:lnTo>
                      <a:pt x="116" y="4"/>
                    </a:lnTo>
                    <a:lnTo>
                      <a:pt x="130" y="8"/>
                    </a:lnTo>
                    <a:lnTo>
                      <a:pt x="147" y="11"/>
                    </a:lnTo>
                    <a:lnTo>
                      <a:pt x="163" y="15"/>
                    </a:lnTo>
                    <a:lnTo>
                      <a:pt x="174" y="19"/>
                    </a:lnTo>
                    <a:lnTo>
                      <a:pt x="188" y="21"/>
                    </a:lnTo>
                    <a:lnTo>
                      <a:pt x="194" y="23"/>
                    </a:lnTo>
                    <a:lnTo>
                      <a:pt x="197" y="25"/>
                    </a:lnTo>
                    <a:lnTo>
                      <a:pt x="219" y="78"/>
                    </a:lnTo>
                    <a:lnTo>
                      <a:pt x="136" y="97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9999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78" name="Freeform 113"/>
              <p:cNvSpPr>
                <a:spLocks/>
              </p:cNvSpPr>
              <p:nvPr/>
            </p:nvSpPr>
            <p:spPr bwMode="auto">
              <a:xfrm>
                <a:off x="2734" y="2172"/>
                <a:ext cx="502" cy="80"/>
              </a:xfrm>
              <a:custGeom>
                <a:avLst/>
                <a:gdLst>
                  <a:gd name="T0" fmla="*/ 8 w 502"/>
                  <a:gd name="T1" fmla="*/ 34 h 80"/>
                  <a:gd name="T2" fmla="*/ 2 w 502"/>
                  <a:gd name="T3" fmla="*/ 27 h 80"/>
                  <a:gd name="T4" fmla="*/ 0 w 502"/>
                  <a:gd name="T5" fmla="*/ 21 h 80"/>
                  <a:gd name="T6" fmla="*/ 2 w 502"/>
                  <a:gd name="T7" fmla="*/ 8 h 80"/>
                  <a:gd name="T8" fmla="*/ 11 w 502"/>
                  <a:gd name="T9" fmla="*/ 4 h 80"/>
                  <a:gd name="T10" fmla="*/ 25 w 502"/>
                  <a:gd name="T11" fmla="*/ 2 h 80"/>
                  <a:gd name="T12" fmla="*/ 41 w 502"/>
                  <a:gd name="T13" fmla="*/ 0 h 80"/>
                  <a:gd name="T14" fmla="*/ 44 w 502"/>
                  <a:gd name="T15" fmla="*/ 0 h 80"/>
                  <a:gd name="T16" fmla="*/ 58 w 502"/>
                  <a:gd name="T17" fmla="*/ 0 h 80"/>
                  <a:gd name="T18" fmla="*/ 72 w 502"/>
                  <a:gd name="T19" fmla="*/ 0 h 80"/>
                  <a:gd name="T20" fmla="*/ 91 w 502"/>
                  <a:gd name="T21" fmla="*/ 4 h 80"/>
                  <a:gd name="T22" fmla="*/ 99 w 502"/>
                  <a:gd name="T23" fmla="*/ 4 h 80"/>
                  <a:gd name="T24" fmla="*/ 111 w 502"/>
                  <a:gd name="T25" fmla="*/ 4 h 80"/>
                  <a:gd name="T26" fmla="*/ 122 w 502"/>
                  <a:gd name="T27" fmla="*/ 6 h 80"/>
                  <a:gd name="T28" fmla="*/ 130 w 502"/>
                  <a:gd name="T29" fmla="*/ 8 h 80"/>
                  <a:gd name="T30" fmla="*/ 141 w 502"/>
                  <a:gd name="T31" fmla="*/ 8 h 80"/>
                  <a:gd name="T32" fmla="*/ 155 w 502"/>
                  <a:gd name="T33" fmla="*/ 8 h 80"/>
                  <a:gd name="T34" fmla="*/ 169 w 502"/>
                  <a:gd name="T35" fmla="*/ 10 h 80"/>
                  <a:gd name="T36" fmla="*/ 183 w 502"/>
                  <a:gd name="T37" fmla="*/ 12 h 80"/>
                  <a:gd name="T38" fmla="*/ 194 w 502"/>
                  <a:gd name="T39" fmla="*/ 12 h 80"/>
                  <a:gd name="T40" fmla="*/ 208 w 502"/>
                  <a:gd name="T41" fmla="*/ 12 h 80"/>
                  <a:gd name="T42" fmla="*/ 216 w 502"/>
                  <a:gd name="T43" fmla="*/ 12 h 80"/>
                  <a:gd name="T44" fmla="*/ 227 w 502"/>
                  <a:gd name="T45" fmla="*/ 12 h 80"/>
                  <a:gd name="T46" fmla="*/ 235 w 502"/>
                  <a:gd name="T47" fmla="*/ 10 h 80"/>
                  <a:gd name="T48" fmla="*/ 246 w 502"/>
                  <a:gd name="T49" fmla="*/ 10 h 80"/>
                  <a:gd name="T50" fmla="*/ 255 w 502"/>
                  <a:gd name="T51" fmla="*/ 8 h 80"/>
                  <a:gd name="T52" fmla="*/ 263 w 502"/>
                  <a:gd name="T53" fmla="*/ 8 h 80"/>
                  <a:gd name="T54" fmla="*/ 274 w 502"/>
                  <a:gd name="T55" fmla="*/ 8 h 80"/>
                  <a:gd name="T56" fmla="*/ 285 w 502"/>
                  <a:gd name="T57" fmla="*/ 6 h 80"/>
                  <a:gd name="T58" fmla="*/ 291 w 502"/>
                  <a:gd name="T59" fmla="*/ 6 h 80"/>
                  <a:gd name="T60" fmla="*/ 294 w 502"/>
                  <a:gd name="T61" fmla="*/ 6 h 80"/>
                  <a:gd name="T62" fmla="*/ 296 w 502"/>
                  <a:gd name="T63" fmla="*/ 10 h 80"/>
                  <a:gd name="T64" fmla="*/ 310 w 502"/>
                  <a:gd name="T65" fmla="*/ 23 h 80"/>
                  <a:gd name="T66" fmla="*/ 319 w 502"/>
                  <a:gd name="T67" fmla="*/ 29 h 80"/>
                  <a:gd name="T68" fmla="*/ 332 w 502"/>
                  <a:gd name="T69" fmla="*/ 36 h 80"/>
                  <a:gd name="T70" fmla="*/ 341 w 502"/>
                  <a:gd name="T71" fmla="*/ 40 h 80"/>
                  <a:gd name="T72" fmla="*/ 357 w 502"/>
                  <a:gd name="T73" fmla="*/ 42 h 80"/>
                  <a:gd name="T74" fmla="*/ 369 w 502"/>
                  <a:gd name="T75" fmla="*/ 42 h 80"/>
                  <a:gd name="T76" fmla="*/ 385 w 502"/>
                  <a:gd name="T77" fmla="*/ 40 h 80"/>
                  <a:gd name="T78" fmla="*/ 391 w 502"/>
                  <a:gd name="T79" fmla="*/ 38 h 80"/>
                  <a:gd name="T80" fmla="*/ 402 w 502"/>
                  <a:gd name="T81" fmla="*/ 38 h 80"/>
                  <a:gd name="T82" fmla="*/ 413 w 502"/>
                  <a:gd name="T83" fmla="*/ 38 h 80"/>
                  <a:gd name="T84" fmla="*/ 421 w 502"/>
                  <a:gd name="T85" fmla="*/ 38 h 80"/>
                  <a:gd name="T86" fmla="*/ 438 w 502"/>
                  <a:gd name="T87" fmla="*/ 34 h 80"/>
                  <a:gd name="T88" fmla="*/ 455 w 502"/>
                  <a:gd name="T89" fmla="*/ 34 h 80"/>
                  <a:gd name="T90" fmla="*/ 463 w 502"/>
                  <a:gd name="T91" fmla="*/ 31 h 80"/>
                  <a:gd name="T92" fmla="*/ 468 w 502"/>
                  <a:gd name="T93" fmla="*/ 31 h 80"/>
                  <a:gd name="T94" fmla="*/ 471 w 502"/>
                  <a:gd name="T95" fmla="*/ 36 h 80"/>
                  <a:gd name="T96" fmla="*/ 482 w 502"/>
                  <a:gd name="T97" fmla="*/ 48 h 80"/>
                  <a:gd name="T98" fmla="*/ 488 w 502"/>
                  <a:gd name="T99" fmla="*/ 55 h 80"/>
                  <a:gd name="T100" fmla="*/ 493 w 502"/>
                  <a:gd name="T101" fmla="*/ 63 h 80"/>
                  <a:gd name="T102" fmla="*/ 499 w 502"/>
                  <a:gd name="T103" fmla="*/ 72 h 80"/>
                  <a:gd name="T104" fmla="*/ 502 w 502"/>
                  <a:gd name="T105" fmla="*/ 80 h 80"/>
                  <a:gd name="T106" fmla="*/ 55 w 502"/>
                  <a:gd name="T107" fmla="*/ 21 h 80"/>
                  <a:gd name="T108" fmla="*/ 8 w 502"/>
                  <a:gd name="T109" fmla="*/ 34 h 80"/>
                  <a:gd name="T110" fmla="*/ 8 w 502"/>
                  <a:gd name="T111" fmla="*/ 34 h 8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502"/>
                  <a:gd name="T169" fmla="*/ 0 h 80"/>
                  <a:gd name="T170" fmla="*/ 502 w 502"/>
                  <a:gd name="T171" fmla="*/ 80 h 80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502" h="80">
                    <a:moveTo>
                      <a:pt x="8" y="34"/>
                    </a:moveTo>
                    <a:lnTo>
                      <a:pt x="2" y="27"/>
                    </a:lnTo>
                    <a:lnTo>
                      <a:pt x="0" y="21"/>
                    </a:lnTo>
                    <a:lnTo>
                      <a:pt x="2" y="8"/>
                    </a:lnTo>
                    <a:lnTo>
                      <a:pt x="11" y="4"/>
                    </a:lnTo>
                    <a:lnTo>
                      <a:pt x="25" y="2"/>
                    </a:lnTo>
                    <a:lnTo>
                      <a:pt x="41" y="0"/>
                    </a:lnTo>
                    <a:lnTo>
                      <a:pt x="44" y="0"/>
                    </a:lnTo>
                    <a:lnTo>
                      <a:pt x="58" y="0"/>
                    </a:lnTo>
                    <a:lnTo>
                      <a:pt x="72" y="0"/>
                    </a:lnTo>
                    <a:lnTo>
                      <a:pt x="91" y="4"/>
                    </a:lnTo>
                    <a:lnTo>
                      <a:pt x="99" y="4"/>
                    </a:lnTo>
                    <a:lnTo>
                      <a:pt x="111" y="4"/>
                    </a:lnTo>
                    <a:lnTo>
                      <a:pt x="122" y="6"/>
                    </a:lnTo>
                    <a:lnTo>
                      <a:pt x="130" y="8"/>
                    </a:lnTo>
                    <a:lnTo>
                      <a:pt x="141" y="8"/>
                    </a:lnTo>
                    <a:lnTo>
                      <a:pt x="155" y="8"/>
                    </a:lnTo>
                    <a:lnTo>
                      <a:pt x="169" y="10"/>
                    </a:lnTo>
                    <a:lnTo>
                      <a:pt x="183" y="12"/>
                    </a:lnTo>
                    <a:lnTo>
                      <a:pt x="194" y="12"/>
                    </a:lnTo>
                    <a:lnTo>
                      <a:pt x="208" y="12"/>
                    </a:lnTo>
                    <a:lnTo>
                      <a:pt x="216" y="12"/>
                    </a:lnTo>
                    <a:lnTo>
                      <a:pt x="227" y="12"/>
                    </a:lnTo>
                    <a:lnTo>
                      <a:pt x="235" y="10"/>
                    </a:lnTo>
                    <a:lnTo>
                      <a:pt x="246" y="10"/>
                    </a:lnTo>
                    <a:lnTo>
                      <a:pt x="255" y="8"/>
                    </a:lnTo>
                    <a:lnTo>
                      <a:pt x="263" y="8"/>
                    </a:lnTo>
                    <a:lnTo>
                      <a:pt x="274" y="8"/>
                    </a:lnTo>
                    <a:lnTo>
                      <a:pt x="285" y="6"/>
                    </a:lnTo>
                    <a:lnTo>
                      <a:pt x="291" y="6"/>
                    </a:lnTo>
                    <a:lnTo>
                      <a:pt x="294" y="6"/>
                    </a:lnTo>
                    <a:lnTo>
                      <a:pt x="296" y="10"/>
                    </a:lnTo>
                    <a:lnTo>
                      <a:pt x="310" y="23"/>
                    </a:lnTo>
                    <a:lnTo>
                      <a:pt x="319" y="29"/>
                    </a:lnTo>
                    <a:lnTo>
                      <a:pt x="332" y="36"/>
                    </a:lnTo>
                    <a:lnTo>
                      <a:pt x="341" y="40"/>
                    </a:lnTo>
                    <a:lnTo>
                      <a:pt x="357" y="42"/>
                    </a:lnTo>
                    <a:lnTo>
                      <a:pt x="369" y="42"/>
                    </a:lnTo>
                    <a:lnTo>
                      <a:pt x="385" y="40"/>
                    </a:lnTo>
                    <a:lnTo>
                      <a:pt x="391" y="38"/>
                    </a:lnTo>
                    <a:lnTo>
                      <a:pt x="402" y="38"/>
                    </a:lnTo>
                    <a:lnTo>
                      <a:pt x="413" y="38"/>
                    </a:lnTo>
                    <a:lnTo>
                      <a:pt x="421" y="38"/>
                    </a:lnTo>
                    <a:lnTo>
                      <a:pt x="438" y="34"/>
                    </a:lnTo>
                    <a:lnTo>
                      <a:pt x="455" y="34"/>
                    </a:lnTo>
                    <a:lnTo>
                      <a:pt x="463" y="31"/>
                    </a:lnTo>
                    <a:lnTo>
                      <a:pt x="468" y="31"/>
                    </a:lnTo>
                    <a:lnTo>
                      <a:pt x="471" y="36"/>
                    </a:lnTo>
                    <a:lnTo>
                      <a:pt x="482" y="48"/>
                    </a:lnTo>
                    <a:lnTo>
                      <a:pt x="488" y="55"/>
                    </a:lnTo>
                    <a:lnTo>
                      <a:pt x="493" y="63"/>
                    </a:lnTo>
                    <a:lnTo>
                      <a:pt x="499" y="72"/>
                    </a:lnTo>
                    <a:lnTo>
                      <a:pt x="502" y="80"/>
                    </a:lnTo>
                    <a:lnTo>
                      <a:pt x="55" y="21"/>
                    </a:lnTo>
                    <a:lnTo>
                      <a:pt x="8" y="34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79" name="Freeform 114"/>
              <p:cNvSpPr>
                <a:spLocks/>
              </p:cNvSpPr>
              <p:nvPr/>
            </p:nvSpPr>
            <p:spPr bwMode="auto">
              <a:xfrm>
                <a:off x="3790" y="1656"/>
                <a:ext cx="411" cy="165"/>
              </a:xfrm>
              <a:custGeom>
                <a:avLst/>
                <a:gdLst>
                  <a:gd name="T0" fmla="*/ 0 w 411"/>
                  <a:gd name="T1" fmla="*/ 36 h 165"/>
                  <a:gd name="T2" fmla="*/ 3 w 411"/>
                  <a:gd name="T3" fmla="*/ 32 h 165"/>
                  <a:gd name="T4" fmla="*/ 12 w 411"/>
                  <a:gd name="T5" fmla="*/ 23 h 165"/>
                  <a:gd name="T6" fmla="*/ 25 w 411"/>
                  <a:gd name="T7" fmla="*/ 12 h 165"/>
                  <a:gd name="T8" fmla="*/ 39 w 411"/>
                  <a:gd name="T9" fmla="*/ 4 h 165"/>
                  <a:gd name="T10" fmla="*/ 53 w 411"/>
                  <a:gd name="T11" fmla="*/ 0 h 165"/>
                  <a:gd name="T12" fmla="*/ 67 w 411"/>
                  <a:gd name="T13" fmla="*/ 0 h 165"/>
                  <a:gd name="T14" fmla="*/ 75 w 411"/>
                  <a:gd name="T15" fmla="*/ 2 h 165"/>
                  <a:gd name="T16" fmla="*/ 81 w 411"/>
                  <a:gd name="T17" fmla="*/ 4 h 165"/>
                  <a:gd name="T18" fmla="*/ 136 w 411"/>
                  <a:gd name="T19" fmla="*/ 32 h 165"/>
                  <a:gd name="T20" fmla="*/ 206 w 411"/>
                  <a:gd name="T21" fmla="*/ 0 h 165"/>
                  <a:gd name="T22" fmla="*/ 261 w 411"/>
                  <a:gd name="T23" fmla="*/ 10 h 165"/>
                  <a:gd name="T24" fmla="*/ 261 w 411"/>
                  <a:gd name="T25" fmla="*/ 12 h 165"/>
                  <a:gd name="T26" fmla="*/ 267 w 411"/>
                  <a:gd name="T27" fmla="*/ 23 h 165"/>
                  <a:gd name="T28" fmla="*/ 272 w 411"/>
                  <a:gd name="T29" fmla="*/ 29 h 165"/>
                  <a:gd name="T30" fmla="*/ 281 w 411"/>
                  <a:gd name="T31" fmla="*/ 40 h 165"/>
                  <a:gd name="T32" fmla="*/ 295 w 411"/>
                  <a:gd name="T33" fmla="*/ 51 h 165"/>
                  <a:gd name="T34" fmla="*/ 311 w 411"/>
                  <a:gd name="T35" fmla="*/ 63 h 165"/>
                  <a:gd name="T36" fmla="*/ 328 w 411"/>
                  <a:gd name="T37" fmla="*/ 76 h 165"/>
                  <a:gd name="T38" fmla="*/ 347 w 411"/>
                  <a:gd name="T39" fmla="*/ 89 h 165"/>
                  <a:gd name="T40" fmla="*/ 361 w 411"/>
                  <a:gd name="T41" fmla="*/ 101 h 165"/>
                  <a:gd name="T42" fmla="*/ 378 w 411"/>
                  <a:gd name="T43" fmla="*/ 112 h 165"/>
                  <a:gd name="T44" fmla="*/ 389 w 411"/>
                  <a:gd name="T45" fmla="*/ 122 h 165"/>
                  <a:gd name="T46" fmla="*/ 400 w 411"/>
                  <a:gd name="T47" fmla="*/ 131 h 165"/>
                  <a:gd name="T48" fmla="*/ 405 w 411"/>
                  <a:gd name="T49" fmla="*/ 135 h 165"/>
                  <a:gd name="T50" fmla="*/ 411 w 411"/>
                  <a:gd name="T51" fmla="*/ 139 h 165"/>
                  <a:gd name="T52" fmla="*/ 392 w 411"/>
                  <a:gd name="T53" fmla="*/ 165 h 165"/>
                  <a:gd name="T54" fmla="*/ 325 w 411"/>
                  <a:gd name="T55" fmla="*/ 156 h 165"/>
                  <a:gd name="T56" fmla="*/ 322 w 411"/>
                  <a:gd name="T57" fmla="*/ 154 h 165"/>
                  <a:gd name="T58" fmla="*/ 317 w 411"/>
                  <a:gd name="T59" fmla="*/ 152 h 165"/>
                  <a:gd name="T60" fmla="*/ 306 w 411"/>
                  <a:gd name="T61" fmla="*/ 148 h 165"/>
                  <a:gd name="T62" fmla="*/ 292 w 411"/>
                  <a:gd name="T63" fmla="*/ 144 h 165"/>
                  <a:gd name="T64" fmla="*/ 275 w 411"/>
                  <a:gd name="T65" fmla="*/ 135 h 165"/>
                  <a:gd name="T66" fmla="*/ 258 w 411"/>
                  <a:gd name="T67" fmla="*/ 129 h 165"/>
                  <a:gd name="T68" fmla="*/ 242 w 411"/>
                  <a:gd name="T69" fmla="*/ 120 h 165"/>
                  <a:gd name="T70" fmla="*/ 225 w 411"/>
                  <a:gd name="T71" fmla="*/ 112 h 165"/>
                  <a:gd name="T72" fmla="*/ 214 w 411"/>
                  <a:gd name="T73" fmla="*/ 103 h 165"/>
                  <a:gd name="T74" fmla="*/ 203 w 411"/>
                  <a:gd name="T75" fmla="*/ 99 h 165"/>
                  <a:gd name="T76" fmla="*/ 195 w 411"/>
                  <a:gd name="T77" fmla="*/ 95 h 165"/>
                  <a:gd name="T78" fmla="*/ 186 w 411"/>
                  <a:gd name="T79" fmla="*/ 91 h 165"/>
                  <a:gd name="T80" fmla="*/ 170 w 411"/>
                  <a:gd name="T81" fmla="*/ 82 h 165"/>
                  <a:gd name="T82" fmla="*/ 156 w 411"/>
                  <a:gd name="T83" fmla="*/ 78 h 165"/>
                  <a:gd name="T84" fmla="*/ 145 w 411"/>
                  <a:gd name="T85" fmla="*/ 74 h 165"/>
                  <a:gd name="T86" fmla="*/ 136 w 411"/>
                  <a:gd name="T87" fmla="*/ 70 h 165"/>
                  <a:gd name="T88" fmla="*/ 128 w 411"/>
                  <a:gd name="T89" fmla="*/ 70 h 165"/>
                  <a:gd name="T90" fmla="*/ 0 w 411"/>
                  <a:gd name="T91" fmla="*/ 36 h 165"/>
                  <a:gd name="T92" fmla="*/ 0 w 411"/>
                  <a:gd name="T93" fmla="*/ 36 h 165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411"/>
                  <a:gd name="T142" fmla="*/ 0 h 165"/>
                  <a:gd name="T143" fmla="*/ 411 w 411"/>
                  <a:gd name="T144" fmla="*/ 165 h 165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411" h="165">
                    <a:moveTo>
                      <a:pt x="0" y="36"/>
                    </a:moveTo>
                    <a:lnTo>
                      <a:pt x="3" y="32"/>
                    </a:lnTo>
                    <a:lnTo>
                      <a:pt x="12" y="23"/>
                    </a:lnTo>
                    <a:lnTo>
                      <a:pt x="25" y="12"/>
                    </a:lnTo>
                    <a:lnTo>
                      <a:pt x="39" y="4"/>
                    </a:lnTo>
                    <a:lnTo>
                      <a:pt x="53" y="0"/>
                    </a:lnTo>
                    <a:lnTo>
                      <a:pt x="67" y="0"/>
                    </a:lnTo>
                    <a:lnTo>
                      <a:pt x="75" y="2"/>
                    </a:lnTo>
                    <a:lnTo>
                      <a:pt x="81" y="4"/>
                    </a:lnTo>
                    <a:lnTo>
                      <a:pt x="136" y="32"/>
                    </a:lnTo>
                    <a:lnTo>
                      <a:pt x="206" y="0"/>
                    </a:lnTo>
                    <a:lnTo>
                      <a:pt x="261" y="10"/>
                    </a:lnTo>
                    <a:lnTo>
                      <a:pt x="261" y="12"/>
                    </a:lnTo>
                    <a:lnTo>
                      <a:pt x="267" y="23"/>
                    </a:lnTo>
                    <a:lnTo>
                      <a:pt x="272" y="29"/>
                    </a:lnTo>
                    <a:lnTo>
                      <a:pt x="281" y="40"/>
                    </a:lnTo>
                    <a:lnTo>
                      <a:pt x="295" y="51"/>
                    </a:lnTo>
                    <a:lnTo>
                      <a:pt x="311" y="63"/>
                    </a:lnTo>
                    <a:lnTo>
                      <a:pt x="328" y="76"/>
                    </a:lnTo>
                    <a:lnTo>
                      <a:pt x="347" y="89"/>
                    </a:lnTo>
                    <a:lnTo>
                      <a:pt x="361" y="101"/>
                    </a:lnTo>
                    <a:lnTo>
                      <a:pt x="378" y="112"/>
                    </a:lnTo>
                    <a:lnTo>
                      <a:pt x="389" y="122"/>
                    </a:lnTo>
                    <a:lnTo>
                      <a:pt x="400" y="131"/>
                    </a:lnTo>
                    <a:lnTo>
                      <a:pt x="405" y="135"/>
                    </a:lnTo>
                    <a:lnTo>
                      <a:pt x="411" y="139"/>
                    </a:lnTo>
                    <a:lnTo>
                      <a:pt x="392" y="165"/>
                    </a:lnTo>
                    <a:lnTo>
                      <a:pt x="325" y="156"/>
                    </a:lnTo>
                    <a:lnTo>
                      <a:pt x="322" y="154"/>
                    </a:lnTo>
                    <a:lnTo>
                      <a:pt x="317" y="152"/>
                    </a:lnTo>
                    <a:lnTo>
                      <a:pt x="306" y="148"/>
                    </a:lnTo>
                    <a:lnTo>
                      <a:pt x="292" y="144"/>
                    </a:lnTo>
                    <a:lnTo>
                      <a:pt x="275" y="135"/>
                    </a:lnTo>
                    <a:lnTo>
                      <a:pt x="258" y="129"/>
                    </a:lnTo>
                    <a:lnTo>
                      <a:pt x="242" y="120"/>
                    </a:lnTo>
                    <a:lnTo>
                      <a:pt x="225" y="112"/>
                    </a:lnTo>
                    <a:lnTo>
                      <a:pt x="214" y="103"/>
                    </a:lnTo>
                    <a:lnTo>
                      <a:pt x="203" y="99"/>
                    </a:lnTo>
                    <a:lnTo>
                      <a:pt x="195" y="95"/>
                    </a:lnTo>
                    <a:lnTo>
                      <a:pt x="186" y="91"/>
                    </a:lnTo>
                    <a:lnTo>
                      <a:pt x="170" y="82"/>
                    </a:lnTo>
                    <a:lnTo>
                      <a:pt x="156" y="78"/>
                    </a:lnTo>
                    <a:lnTo>
                      <a:pt x="145" y="74"/>
                    </a:lnTo>
                    <a:lnTo>
                      <a:pt x="136" y="70"/>
                    </a:lnTo>
                    <a:lnTo>
                      <a:pt x="128" y="7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80" name="Freeform 115"/>
              <p:cNvSpPr>
                <a:spLocks/>
              </p:cNvSpPr>
              <p:nvPr/>
            </p:nvSpPr>
            <p:spPr bwMode="auto">
              <a:xfrm>
                <a:off x="506" y="2618"/>
                <a:ext cx="1074" cy="907"/>
              </a:xfrm>
              <a:custGeom>
                <a:avLst/>
                <a:gdLst>
                  <a:gd name="T0" fmla="*/ 419 w 1074"/>
                  <a:gd name="T1" fmla="*/ 38 h 907"/>
                  <a:gd name="T2" fmla="*/ 449 w 1074"/>
                  <a:gd name="T3" fmla="*/ 74 h 907"/>
                  <a:gd name="T4" fmla="*/ 480 w 1074"/>
                  <a:gd name="T5" fmla="*/ 106 h 907"/>
                  <a:gd name="T6" fmla="*/ 538 w 1074"/>
                  <a:gd name="T7" fmla="*/ 135 h 907"/>
                  <a:gd name="T8" fmla="*/ 580 w 1074"/>
                  <a:gd name="T9" fmla="*/ 146 h 907"/>
                  <a:gd name="T10" fmla="*/ 555 w 1074"/>
                  <a:gd name="T11" fmla="*/ 186 h 907"/>
                  <a:gd name="T12" fmla="*/ 499 w 1074"/>
                  <a:gd name="T13" fmla="*/ 283 h 907"/>
                  <a:gd name="T14" fmla="*/ 436 w 1074"/>
                  <a:gd name="T15" fmla="*/ 401 h 907"/>
                  <a:gd name="T16" fmla="*/ 388 w 1074"/>
                  <a:gd name="T17" fmla="*/ 499 h 907"/>
                  <a:gd name="T18" fmla="*/ 363 w 1074"/>
                  <a:gd name="T19" fmla="*/ 560 h 907"/>
                  <a:gd name="T20" fmla="*/ 358 w 1074"/>
                  <a:gd name="T21" fmla="*/ 598 h 907"/>
                  <a:gd name="T22" fmla="*/ 341 w 1074"/>
                  <a:gd name="T23" fmla="*/ 630 h 907"/>
                  <a:gd name="T24" fmla="*/ 300 w 1074"/>
                  <a:gd name="T25" fmla="*/ 676 h 907"/>
                  <a:gd name="T26" fmla="*/ 214 w 1074"/>
                  <a:gd name="T27" fmla="*/ 740 h 907"/>
                  <a:gd name="T28" fmla="*/ 117 w 1074"/>
                  <a:gd name="T29" fmla="*/ 812 h 907"/>
                  <a:gd name="T30" fmla="*/ 33 w 1074"/>
                  <a:gd name="T31" fmla="*/ 867 h 907"/>
                  <a:gd name="T32" fmla="*/ 0 w 1074"/>
                  <a:gd name="T33" fmla="*/ 892 h 907"/>
                  <a:gd name="T34" fmla="*/ 189 w 1074"/>
                  <a:gd name="T35" fmla="*/ 898 h 907"/>
                  <a:gd name="T36" fmla="*/ 228 w 1074"/>
                  <a:gd name="T37" fmla="*/ 848 h 907"/>
                  <a:gd name="T38" fmla="*/ 286 w 1074"/>
                  <a:gd name="T39" fmla="*/ 778 h 907"/>
                  <a:gd name="T40" fmla="*/ 333 w 1074"/>
                  <a:gd name="T41" fmla="*/ 723 h 907"/>
                  <a:gd name="T42" fmla="*/ 363 w 1074"/>
                  <a:gd name="T43" fmla="*/ 689 h 907"/>
                  <a:gd name="T44" fmla="*/ 405 w 1074"/>
                  <a:gd name="T45" fmla="*/ 645 h 907"/>
                  <a:gd name="T46" fmla="*/ 433 w 1074"/>
                  <a:gd name="T47" fmla="*/ 623 h 907"/>
                  <a:gd name="T48" fmla="*/ 671 w 1074"/>
                  <a:gd name="T49" fmla="*/ 340 h 907"/>
                  <a:gd name="T50" fmla="*/ 735 w 1074"/>
                  <a:gd name="T51" fmla="*/ 347 h 907"/>
                  <a:gd name="T52" fmla="*/ 785 w 1074"/>
                  <a:gd name="T53" fmla="*/ 353 h 907"/>
                  <a:gd name="T54" fmla="*/ 821 w 1074"/>
                  <a:gd name="T55" fmla="*/ 357 h 907"/>
                  <a:gd name="T56" fmla="*/ 868 w 1074"/>
                  <a:gd name="T57" fmla="*/ 368 h 907"/>
                  <a:gd name="T58" fmla="*/ 949 w 1074"/>
                  <a:gd name="T59" fmla="*/ 292 h 907"/>
                  <a:gd name="T60" fmla="*/ 924 w 1074"/>
                  <a:gd name="T61" fmla="*/ 277 h 907"/>
                  <a:gd name="T62" fmla="*/ 871 w 1074"/>
                  <a:gd name="T63" fmla="*/ 258 h 907"/>
                  <a:gd name="T64" fmla="*/ 821 w 1074"/>
                  <a:gd name="T65" fmla="*/ 243 h 907"/>
                  <a:gd name="T66" fmla="*/ 763 w 1074"/>
                  <a:gd name="T67" fmla="*/ 230 h 907"/>
                  <a:gd name="T68" fmla="*/ 710 w 1074"/>
                  <a:gd name="T69" fmla="*/ 222 h 907"/>
                  <a:gd name="T70" fmla="*/ 677 w 1074"/>
                  <a:gd name="T71" fmla="*/ 218 h 907"/>
                  <a:gd name="T72" fmla="*/ 713 w 1074"/>
                  <a:gd name="T73" fmla="*/ 122 h 907"/>
                  <a:gd name="T74" fmla="*/ 755 w 1074"/>
                  <a:gd name="T75" fmla="*/ 80 h 907"/>
                  <a:gd name="T76" fmla="*/ 810 w 1074"/>
                  <a:gd name="T77" fmla="*/ 65 h 907"/>
                  <a:gd name="T78" fmla="*/ 866 w 1074"/>
                  <a:gd name="T79" fmla="*/ 80 h 907"/>
                  <a:gd name="T80" fmla="*/ 904 w 1074"/>
                  <a:gd name="T81" fmla="*/ 93 h 907"/>
                  <a:gd name="T82" fmla="*/ 940 w 1074"/>
                  <a:gd name="T83" fmla="*/ 108 h 907"/>
                  <a:gd name="T84" fmla="*/ 999 w 1074"/>
                  <a:gd name="T85" fmla="*/ 141 h 907"/>
                  <a:gd name="T86" fmla="*/ 1046 w 1074"/>
                  <a:gd name="T87" fmla="*/ 169 h 907"/>
                  <a:gd name="T88" fmla="*/ 1068 w 1074"/>
                  <a:gd name="T89" fmla="*/ 184 h 907"/>
                  <a:gd name="T90" fmla="*/ 1018 w 1074"/>
                  <a:gd name="T91" fmla="*/ 141 h 907"/>
                  <a:gd name="T92" fmla="*/ 974 w 1074"/>
                  <a:gd name="T93" fmla="*/ 108 h 907"/>
                  <a:gd name="T94" fmla="*/ 929 w 1074"/>
                  <a:gd name="T95" fmla="*/ 72 h 907"/>
                  <a:gd name="T96" fmla="*/ 882 w 1074"/>
                  <a:gd name="T97" fmla="*/ 32 h 907"/>
                  <a:gd name="T98" fmla="*/ 841 w 1074"/>
                  <a:gd name="T99" fmla="*/ 0 h 907"/>
                  <a:gd name="T100" fmla="*/ 810 w 1074"/>
                  <a:gd name="T101" fmla="*/ 15 h 907"/>
                  <a:gd name="T102" fmla="*/ 760 w 1074"/>
                  <a:gd name="T103" fmla="*/ 38 h 907"/>
                  <a:gd name="T104" fmla="*/ 694 w 1074"/>
                  <a:gd name="T105" fmla="*/ 55 h 907"/>
                  <a:gd name="T106" fmla="*/ 613 w 1074"/>
                  <a:gd name="T107" fmla="*/ 57 h 907"/>
                  <a:gd name="T108" fmla="*/ 530 w 1074"/>
                  <a:gd name="T109" fmla="*/ 46 h 907"/>
                  <a:gd name="T110" fmla="*/ 455 w 1074"/>
                  <a:gd name="T111" fmla="*/ 32 h 907"/>
                  <a:gd name="T112" fmla="*/ 413 w 1074"/>
                  <a:gd name="T113" fmla="*/ 21 h 90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074"/>
                  <a:gd name="T172" fmla="*/ 0 h 907"/>
                  <a:gd name="T173" fmla="*/ 1074 w 1074"/>
                  <a:gd name="T174" fmla="*/ 907 h 907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074" h="907">
                    <a:moveTo>
                      <a:pt x="408" y="19"/>
                    </a:moveTo>
                    <a:lnTo>
                      <a:pt x="408" y="23"/>
                    </a:lnTo>
                    <a:lnTo>
                      <a:pt x="413" y="29"/>
                    </a:lnTo>
                    <a:lnTo>
                      <a:pt x="419" y="38"/>
                    </a:lnTo>
                    <a:lnTo>
                      <a:pt x="427" y="48"/>
                    </a:lnTo>
                    <a:lnTo>
                      <a:pt x="438" y="61"/>
                    </a:lnTo>
                    <a:lnTo>
                      <a:pt x="444" y="67"/>
                    </a:lnTo>
                    <a:lnTo>
                      <a:pt x="449" y="74"/>
                    </a:lnTo>
                    <a:lnTo>
                      <a:pt x="455" y="82"/>
                    </a:lnTo>
                    <a:lnTo>
                      <a:pt x="463" y="93"/>
                    </a:lnTo>
                    <a:lnTo>
                      <a:pt x="472" y="99"/>
                    </a:lnTo>
                    <a:lnTo>
                      <a:pt x="480" y="106"/>
                    </a:lnTo>
                    <a:lnTo>
                      <a:pt x="488" y="112"/>
                    </a:lnTo>
                    <a:lnTo>
                      <a:pt x="499" y="118"/>
                    </a:lnTo>
                    <a:lnTo>
                      <a:pt x="519" y="127"/>
                    </a:lnTo>
                    <a:lnTo>
                      <a:pt x="538" y="135"/>
                    </a:lnTo>
                    <a:lnTo>
                      <a:pt x="552" y="137"/>
                    </a:lnTo>
                    <a:lnTo>
                      <a:pt x="566" y="141"/>
                    </a:lnTo>
                    <a:lnTo>
                      <a:pt x="574" y="144"/>
                    </a:lnTo>
                    <a:lnTo>
                      <a:pt x="580" y="146"/>
                    </a:lnTo>
                    <a:lnTo>
                      <a:pt x="574" y="146"/>
                    </a:lnTo>
                    <a:lnTo>
                      <a:pt x="572" y="154"/>
                    </a:lnTo>
                    <a:lnTo>
                      <a:pt x="563" y="169"/>
                    </a:lnTo>
                    <a:lnTo>
                      <a:pt x="555" y="186"/>
                    </a:lnTo>
                    <a:lnTo>
                      <a:pt x="544" y="205"/>
                    </a:lnTo>
                    <a:lnTo>
                      <a:pt x="530" y="230"/>
                    </a:lnTo>
                    <a:lnTo>
                      <a:pt x="513" y="256"/>
                    </a:lnTo>
                    <a:lnTo>
                      <a:pt x="499" y="283"/>
                    </a:lnTo>
                    <a:lnTo>
                      <a:pt x="483" y="313"/>
                    </a:lnTo>
                    <a:lnTo>
                      <a:pt x="469" y="342"/>
                    </a:lnTo>
                    <a:lnTo>
                      <a:pt x="452" y="372"/>
                    </a:lnTo>
                    <a:lnTo>
                      <a:pt x="436" y="401"/>
                    </a:lnTo>
                    <a:lnTo>
                      <a:pt x="419" y="429"/>
                    </a:lnTo>
                    <a:lnTo>
                      <a:pt x="408" y="454"/>
                    </a:lnTo>
                    <a:lnTo>
                      <a:pt x="397" y="478"/>
                    </a:lnTo>
                    <a:lnTo>
                      <a:pt x="388" y="499"/>
                    </a:lnTo>
                    <a:lnTo>
                      <a:pt x="377" y="516"/>
                    </a:lnTo>
                    <a:lnTo>
                      <a:pt x="372" y="535"/>
                    </a:lnTo>
                    <a:lnTo>
                      <a:pt x="369" y="545"/>
                    </a:lnTo>
                    <a:lnTo>
                      <a:pt x="363" y="560"/>
                    </a:lnTo>
                    <a:lnTo>
                      <a:pt x="361" y="569"/>
                    </a:lnTo>
                    <a:lnTo>
                      <a:pt x="358" y="581"/>
                    </a:lnTo>
                    <a:lnTo>
                      <a:pt x="358" y="588"/>
                    </a:lnTo>
                    <a:lnTo>
                      <a:pt x="358" y="598"/>
                    </a:lnTo>
                    <a:lnTo>
                      <a:pt x="352" y="604"/>
                    </a:lnTo>
                    <a:lnTo>
                      <a:pt x="350" y="613"/>
                    </a:lnTo>
                    <a:lnTo>
                      <a:pt x="344" y="621"/>
                    </a:lnTo>
                    <a:lnTo>
                      <a:pt x="341" y="630"/>
                    </a:lnTo>
                    <a:lnTo>
                      <a:pt x="333" y="638"/>
                    </a:lnTo>
                    <a:lnTo>
                      <a:pt x="322" y="651"/>
                    </a:lnTo>
                    <a:lnTo>
                      <a:pt x="314" y="662"/>
                    </a:lnTo>
                    <a:lnTo>
                      <a:pt x="300" y="676"/>
                    </a:lnTo>
                    <a:lnTo>
                      <a:pt x="280" y="689"/>
                    </a:lnTo>
                    <a:lnTo>
                      <a:pt x="258" y="706"/>
                    </a:lnTo>
                    <a:lnTo>
                      <a:pt x="236" y="723"/>
                    </a:lnTo>
                    <a:lnTo>
                      <a:pt x="214" y="740"/>
                    </a:lnTo>
                    <a:lnTo>
                      <a:pt x="189" y="757"/>
                    </a:lnTo>
                    <a:lnTo>
                      <a:pt x="164" y="776"/>
                    </a:lnTo>
                    <a:lnTo>
                      <a:pt x="139" y="791"/>
                    </a:lnTo>
                    <a:lnTo>
                      <a:pt x="117" y="812"/>
                    </a:lnTo>
                    <a:lnTo>
                      <a:pt x="92" y="826"/>
                    </a:lnTo>
                    <a:lnTo>
                      <a:pt x="69" y="841"/>
                    </a:lnTo>
                    <a:lnTo>
                      <a:pt x="47" y="854"/>
                    </a:lnTo>
                    <a:lnTo>
                      <a:pt x="33" y="867"/>
                    </a:lnTo>
                    <a:lnTo>
                      <a:pt x="17" y="875"/>
                    </a:lnTo>
                    <a:lnTo>
                      <a:pt x="8" y="884"/>
                    </a:lnTo>
                    <a:lnTo>
                      <a:pt x="0" y="888"/>
                    </a:lnTo>
                    <a:lnTo>
                      <a:pt x="0" y="892"/>
                    </a:lnTo>
                    <a:lnTo>
                      <a:pt x="72" y="907"/>
                    </a:lnTo>
                    <a:lnTo>
                      <a:pt x="183" y="907"/>
                    </a:lnTo>
                    <a:lnTo>
                      <a:pt x="183" y="903"/>
                    </a:lnTo>
                    <a:lnTo>
                      <a:pt x="189" y="898"/>
                    </a:lnTo>
                    <a:lnTo>
                      <a:pt x="194" y="888"/>
                    </a:lnTo>
                    <a:lnTo>
                      <a:pt x="205" y="877"/>
                    </a:lnTo>
                    <a:lnTo>
                      <a:pt x="216" y="862"/>
                    </a:lnTo>
                    <a:lnTo>
                      <a:pt x="228" y="848"/>
                    </a:lnTo>
                    <a:lnTo>
                      <a:pt x="241" y="831"/>
                    </a:lnTo>
                    <a:lnTo>
                      <a:pt x="258" y="814"/>
                    </a:lnTo>
                    <a:lnTo>
                      <a:pt x="272" y="795"/>
                    </a:lnTo>
                    <a:lnTo>
                      <a:pt x="286" y="778"/>
                    </a:lnTo>
                    <a:lnTo>
                      <a:pt x="297" y="761"/>
                    </a:lnTo>
                    <a:lnTo>
                      <a:pt x="314" y="746"/>
                    </a:lnTo>
                    <a:lnTo>
                      <a:pt x="322" y="733"/>
                    </a:lnTo>
                    <a:lnTo>
                      <a:pt x="333" y="723"/>
                    </a:lnTo>
                    <a:lnTo>
                      <a:pt x="339" y="714"/>
                    </a:lnTo>
                    <a:lnTo>
                      <a:pt x="344" y="710"/>
                    </a:lnTo>
                    <a:lnTo>
                      <a:pt x="352" y="700"/>
                    </a:lnTo>
                    <a:lnTo>
                      <a:pt x="363" y="689"/>
                    </a:lnTo>
                    <a:lnTo>
                      <a:pt x="377" y="674"/>
                    </a:lnTo>
                    <a:lnTo>
                      <a:pt x="394" y="662"/>
                    </a:lnTo>
                    <a:lnTo>
                      <a:pt x="397" y="653"/>
                    </a:lnTo>
                    <a:lnTo>
                      <a:pt x="405" y="645"/>
                    </a:lnTo>
                    <a:lnTo>
                      <a:pt x="413" y="638"/>
                    </a:lnTo>
                    <a:lnTo>
                      <a:pt x="419" y="634"/>
                    </a:lnTo>
                    <a:lnTo>
                      <a:pt x="430" y="626"/>
                    </a:lnTo>
                    <a:lnTo>
                      <a:pt x="433" y="623"/>
                    </a:lnTo>
                    <a:lnTo>
                      <a:pt x="619" y="361"/>
                    </a:lnTo>
                    <a:lnTo>
                      <a:pt x="655" y="340"/>
                    </a:lnTo>
                    <a:lnTo>
                      <a:pt x="663" y="340"/>
                    </a:lnTo>
                    <a:lnTo>
                      <a:pt x="671" y="340"/>
                    </a:lnTo>
                    <a:lnTo>
                      <a:pt x="685" y="342"/>
                    </a:lnTo>
                    <a:lnTo>
                      <a:pt x="699" y="342"/>
                    </a:lnTo>
                    <a:lnTo>
                      <a:pt x="716" y="347"/>
                    </a:lnTo>
                    <a:lnTo>
                      <a:pt x="735" y="347"/>
                    </a:lnTo>
                    <a:lnTo>
                      <a:pt x="755" y="349"/>
                    </a:lnTo>
                    <a:lnTo>
                      <a:pt x="763" y="349"/>
                    </a:lnTo>
                    <a:lnTo>
                      <a:pt x="774" y="351"/>
                    </a:lnTo>
                    <a:lnTo>
                      <a:pt x="785" y="353"/>
                    </a:lnTo>
                    <a:lnTo>
                      <a:pt x="796" y="353"/>
                    </a:lnTo>
                    <a:lnTo>
                      <a:pt x="805" y="355"/>
                    </a:lnTo>
                    <a:lnTo>
                      <a:pt x="813" y="357"/>
                    </a:lnTo>
                    <a:lnTo>
                      <a:pt x="821" y="357"/>
                    </a:lnTo>
                    <a:lnTo>
                      <a:pt x="832" y="361"/>
                    </a:lnTo>
                    <a:lnTo>
                      <a:pt x="846" y="363"/>
                    </a:lnTo>
                    <a:lnTo>
                      <a:pt x="860" y="366"/>
                    </a:lnTo>
                    <a:lnTo>
                      <a:pt x="868" y="368"/>
                    </a:lnTo>
                    <a:lnTo>
                      <a:pt x="871" y="368"/>
                    </a:lnTo>
                    <a:lnTo>
                      <a:pt x="965" y="313"/>
                    </a:lnTo>
                    <a:lnTo>
                      <a:pt x="877" y="313"/>
                    </a:lnTo>
                    <a:lnTo>
                      <a:pt x="949" y="292"/>
                    </a:lnTo>
                    <a:lnTo>
                      <a:pt x="946" y="287"/>
                    </a:lnTo>
                    <a:lnTo>
                      <a:pt x="940" y="285"/>
                    </a:lnTo>
                    <a:lnTo>
                      <a:pt x="932" y="281"/>
                    </a:lnTo>
                    <a:lnTo>
                      <a:pt x="924" y="277"/>
                    </a:lnTo>
                    <a:lnTo>
                      <a:pt x="907" y="270"/>
                    </a:lnTo>
                    <a:lnTo>
                      <a:pt x="891" y="264"/>
                    </a:lnTo>
                    <a:lnTo>
                      <a:pt x="882" y="260"/>
                    </a:lnTo>
                    <a:lnTo>
                      <a:pt x="871" y="258"/>
                    </a:lnTo>
                    <a:lnTo>
                      <a:pt x="860" y="254"/>
                    </a:lnTo>
                    <a:lnTo>
                      <a:pt x="852" y="251"/>
                    </a:lnTo>
                    <a:lnTo>
                      <a:pt x="835" y="247"/>
                    </a:lnTo>
                    <a:lnTo>
                      <a:pt x="821" y="243"/>
                    </a:lnTo>
                    <a:lnTo>
                      <a:pt x="807" y="239"/>
                    </a:lnTo>
                    <a:lnTo>
                      <a:pt x="793" y="237"/>
                    </a:lnTo>
                    <a:lnTo>
                      <a:pt x="777" y="232"/>
                    </a:lnTo>
                    <a:lnTo>
                      <a:pt x="763" y="230"/>
                    </a:lnTo>
                    <a:lnTo>
                      <a:pt x="749" y="226"/>
                    </a:lnTo>
                    <a:lnTo>
                      <a:pt x="735" y="226"/>
                    </a:lnTo>
                    <a:lnTo>
                      <a:pt x="721" y="222"/>
                    </a:lnTo>
                    <a:lnTo>
                      <a:pt x="710" y="222"/>
                    </a:lnTo>
                    <a:lnTo>
                      <a:pt x="699" y="220"/>
                    </a:lnTo>
                    <a:lnTo>
                      <a:pt x="694" y="220"/>
                    </a:lnTo>
                    <a:lnTo>
                      <a:pt x="680" y="218"/>
                    </a:lnTo>
                    <a:lnTo>
                      <a:pt x="677" y="218"/>
                    </a:lnTo>
                    <a:lnTo>
                      <a:pt x="705" y="141"/>
                    </a:lnTo>
                    <a:lnTo>
                      <a:pt x="705" y="139"/>
                    </a:lnTo>
                    <a:lnTo>
                      <a:pt x="707" y="133"/>
                    </a:lnTo>
                    <a:lnTo>
                      <a:pt x="713" y="122"/>
                    </a:lnTo>
                    <a:lnTo>
                      <a:pt x="721" y="114"/>
                    </a:lnTo>
                    <a:lnTo>
                      <a:pt x="730" y="101"/>
                    </a:lnTo>
                    <a:lnTo>
                      <a:pt x="744" y="89"/>
                    </a:lnTo>
                    <a:lnTo>
                      <a:pt x="755" y="80"/>
                    </a:lnTo>
                    <a:lnTo>
                      <a:pt x="771" y="74"/>
                    </a:lnTo>
                    <a:lnTo>
                      <a:pt x="782" y="65"/>
                    </a:lnTo>
                    <a:lnTo>
                      <a:pt x="796" y="65"/>
                    </a:lnTo>
                    <a:lnTo>
                      <a:pt x="810" y="65"/>
                    </a:lnTo>
                    <a:lnTo>
                      <a:pt x="827" y="70"/>
                    </a:lnTo>
                    <a:lnTo>
                      <a:pt x="841" y="72"/>
                    </a:lnTo>
                    <a:lnTo>
                      <a:pt x="854" y="76"/>
                    </a:lnTo>
                    <a:lnTo>
                      <a:pt x="866" y="80"/>
                    </a:lnTo>
                    <a:lnTo>
                      <a:pt x="879" y="86"/>
                    </a:lnTo>
                    <a:lnTo>
                      <a:pt x="888" y="89"/>
                    </a:lnTo>
                    <a:lnTo>
                      <a:pt x="896" y="91"/>
                    </a:lnTo>
                    <a:lnTo>
                      <a:pt x="904" y="93"/>
                    </a:lnTo>
                    <a:lnTo>
                      <a:pt x="913" y="95"/>
                    </a:lnTo>
                    <a:lnTo>
                      <a:pt x="921" y="99"/>
                    </a:lnTo>
                    <a:lnTo>
                      <a:pt x="932" y="103"/>
                    </a:lnTo>
                    <a:lnTo>
                      <a:pt x="940" y="108"/>
                    </a:lnTo>
                    <a:lnTo>
                      <a:pt x="957" y="116"/>
                    </a:lnTo>
                    <a:lnTo>
                      <a:pt x="971" y="125"/>
                    </a:lnTo>
                    <a:lnTo>
                      <a:pt x="990" y="135"/>
                    </a:lnTo>
                    <a:lnTo>
                      <a:pt x="999" y="141"/>
                    </a:lnTo>
                    <a:lnTo>
                      <a:pt x="1010" y="148"/>
                    </a:lnTo>
                    <a:lnTo>
                      <a:pt x="1018" y="154"/>
                    </a:lnTo>
                    <a:lnTo>
                      <a:pt x="1029" y="160"/>
                    </a:lnTo>
                    <a:lnTo>
                      <a:pt x="1046" y="169"/>
                    </a:lnTo>
                    <a:lnTo>
                      <a:pt x="1060" y="180"/>
                    </a:lnTo>
                    <a:lnTo>
                      <a:pt x="1068" y="184"/>
                    </a:lnTo>
                    <a:lnTo>
                      <a:pt x="1074" y="188"/>
                    </a:lnTo>
                    <a:lnTo>
                      <a:pt x="1068" y="184"/>
                    </a:lnTo>
                    <a:lnTo>
                      <a:pt x="1060" y="177"/>
                    </a:lnTo>
                    <a:lnTo>
                      <a:pt x="1046" y="165"/>
                    </a:lnTo>
                    <a:lnTo>
                      <a:pt x="1029" y="152"/>
                    </a:lnTo>
                    <a:lnTo>
                      <a:pt x="1018" y="141"/>
                    </a:lnTo>
                    <a:lnTo>
                      <a:pt x="1007" y="135"/>
                    </a:lnTo>
                    <a:lnTo>
                      <a:pt x="996" y="125"/>
                    </a:lnTo>
                    <a:lnTo>
                      <a:pt x="985" y="116"/>
                    </a:lnTo>
                    <a:lnTo>
                      <a:pt x="974" y="108"/>
                    </a:lnTo>
                    <a:lnTo>
                      <a:pt x="963" y="97"/>
                    </a:lnTo>
                    <a:lnTo>
                      <a:pt x="952" y="89"/>
                    </a:lnTo>
                    <a:lnTo>
                      <a:pt x="940" y="80"/>
                    </a:lnTo>
                    <a:lnTo>
                      <a:pt x="929" y="72"/>
                    </a:lnTo>
                    <a:lnTo>
                      <a:pt x="918" y="61"/>
                    </a:lnTo>
                    <a:lnTo>
                      <a:pt x="907" y="53"/>
                    </a:lnTo>
                    <a:lnTo>
                      <a:pt x="899" y="46"/>
                    </a:lnTo>
                    <a:lnTo>
                      <a:pt x="882" y="32"/>
                    </a:lnTo>
                    <a:lnTo>
                      <a:pt x="868" y="21"/>
                    </a:lnTo>
                    <a:lnTo>
                      <a:pt x="854" y="10"/>
                    </a:lnTo>
                    <a:lnTo>
                      <a:pt x="846" y="4"/>
                    </a:lnTo>
                    <a:lnTo>
                      <a:pt x="841" y="0"/>
                    </a:lnTo>
                    <a:lnTo>
                      <a:pt x="835" y="0"/>
                    </a:lnTo>
                    <a:lnTo>
                      <a:pt x="827" y="8"/>
                    </a:lnTo>
                    <a:lnTo>
                      <a:pt x="816" y="10"/>
                    </a:lnTo>
                    <a:lnTo>
                      <a:pt x="810" y="15"/>
                    </a:lnTo>
                    <a:lnTo>
                      <a:pt x="799" y="21"/>
                    </a:lnTo>
                    <a:lnTo>
                      <a:pt x="788" y="27"/>
                    </a:lnTo>
                    <a:lnTo>
                      <a:pt x="774" y="32"/>
                    </a:lnTo>
                    <a:lnTo>
                      <a:pt x="760" y="38"/>
                    </a:lnTo>
                    <a:lnTo>
                      <a:pt x="746" y="42"/>
                    </a:lnTo>
                    <a:lnTo>
                      <a:pt x="730" y="48"/>
                    </a:lnTo>
                    <a:lnTo>
                      <a:pt x="710" y="51"/>
                    </a:lnTo>
                    <a:lnTo>
                      <a:pt x="694" y="55"/>
                    </a:lnTo>
                    <a:lnTo>
                      <a:pt x="674" y="57"/>
                    </a:lnTo>
                    <a:lnTo>
                      <a:pt x="655" y="61"/>
                    </a:lnTo>
                    <a:lnTo>
                      <a:pt x="635" y="59"/>
                    </a:lnTo>
                    <a:lnTo>
                      <a:pt x="613" y="57"/>
                    </a:lnTo>
                    <a:lnTo>
                      <a:pt x="591" y="55"/>
                    </a:lnTo>
                    <a:lnTo>
                      <a:pt x="569" y="53"/>
                    </a:lnTo>
                    <a:lnTo>
                      <a:pt x="549" y="48"/>
                    </a:lnTo>
                    <a:lnTo>
                      <a:pt x="530" y="46"/>
                    </a:lnTo>
                    <a:lnTo>
                      <a:pt x="508" y="42"/>
                    </a:lnTo>
                    <a:lnTo>
                      <a:pt x="491" y="40"/>
                    </a:lnTo>
                    <a:lnTo>
                      <a:pt x="472" y="36"/>
                    </a:lnTo>
                    <a:lnTo>
                      <a:pt x="455" y="32"/>
                    </a:lnTo>
                    <a:lnTo>
                      <a:pt x="441" y="27"/>
                    </a:lnTo>
                    <a:lnTo>
                      <a:pt x="430" y="25"/>
                    </a:lnTo>
                    <a:lnTo>
                      <a:pt x="419" y="23"/>
                    </a:lnTo>
                    <a:lnTo>
                      <a:pt x="413" y="21"/>
                    </a:lnTo>
                    <a:lnTo>
                      <a:pt x="408" y="1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81" name="Freeform 116"/>
              <p:cNvSpPr>
                <a:spLocks/>
              </p:cNvSpPr>
              <p:nvPr/>
            </p:nvSpPr>
            <p:spPr bwMode="auto">
              <a:xfrm>
                <a:off x="1230" y="2311"/>
                <a:ext cx="216" cy="415"/>
              </a:xfrm>
              <a:custGeom>
                <a:avLst/>
                <a:gdLst>
                  <a:gd name="T0" fmla="*/ 158 w 216"/>
                  <a:gd name="T1" fmla="*/ 2 h 415"/>
                  <a:gd name="T2" fmla="*/ 167 w 216"/>
                  <a:gd name="T3" fmla="*/ 15 h 415"/>
                  <a:gd name="T4" fmla="*/ 178 w 216"/>
                  <a:gd name="T5" fmla="*/ 30 h 415"/>
                  <a:gd name="T6" fmla="*/ 186 w 216"/>
                  <a:gd name="T7" fmla="*/ 49 h 415"/>
                  <a:gd name="T8" fmla="*/ 194 w 216"/>
                  <a:gd name="T9" fmla="*/ 72 h 415"/>
                  <a:gd name="T10" fmla="*/ 203 w 216"/>
                  <a:gd name="T11" fmla="*/ 95 h 415"/>
                  <a:gd name="T12" fmla="*/ 211 w 216"/>
                  <a:gd name="T13" fmla="*/ 123 h 415"/>
                  <a:gd name="T14" fmla="*/ 214 w 216"/>
                  <a:gd name="T15" fmla="*/ 148 h 415"/>
                  <a:gd name="T16" fmla="*/ 216 w 216"/>
                  <a:gd name="T17" fmla="*/ 174 h 415"/>
                  <a:gd name="T18" fmla="*/ 214 w 216"/>
                  <a:gd name="T19" fmla="*/ 199 h 415"/>
                  <a:gd name="T20" fmla="*/ 208 w 216"/>
                  <a:gd name="T21" fmla="*/ 226 h 415"/>
                  <a:gd name="T22" fmla="*/ 203 w 216"/>
                  <a:gd name="T23" fmla="*/ 250 h 415"/>
                  <a:gd name="T24" fmla="*/ 192 w 216"/>
                  <a:gd name="T25" fmla="*/ 273 h 415"/>
                  <a:gd name="T26" fmla="*/ 178 w 216"/>
                  <a:gd name="T27" fmla="*/ 294 h 415"/>
                  <a:gd name="T28" fmla="*/ 161 w 216"/>
                  <a:gd name="T29" fmla="*/ 315 h 415"/>
                  <a:gd name="T30" fmla="*/ 144 w 216"/>
                  <a:gd name="T31" fmla="*/ 334 h 415"/>
                  <a:gd name="T32" fmla="*/ 122 w 216"/>
                  <a:gd name="T33" fmla="*/ 349 h 415"/>
                  <a:gd name="T34" fmla="*/ 103 w 216"/>
                  <a:gd name="T35" fmla="*/ 364 h 415"/>
                  <a:gd name="T36" fmla="*/ 81 w 216"/>
                  <a:gd name="T37" fmla="*/ 381 h 415"/>
                  <a:gd name="T38" fmla="*/ 58 w 216"/>
                  <a:gd name="T39" fmla="*/ 391 h 415"/>
                  <a:gd name="T40" fmla="*/ 39 w 216"/>
                  <a:gd name="T41" fmla="*/ 402 h 415"/>
                  <a:gd name="T42" fmla="*/ 22 w 216"/>
                  <a:gd name="T43" fmla="*/ 413 h 415"/>
                  <a:gd name="T44" fmla="*/ 0 w 216"/>
                  <a:gd name="T45" fmla="*/ 336 h 415"/>
                  <a:gd name="T46" fmla="*/ 11 w 216"/>
                  <a:gd name="T47" fmla="*/ 330 h 415"/>
                  <a:gd name="T48" fmla="*/ 42 w 216"/>
                  <a:gd name="T49" fmla="*/ 313 h 415"/>
                  <a:gd name="T50" fmla="*/ 78 w 216"/>
                  <a:gd name="T51" fmla="*/ 288 h 415"/>
                  <a:gd name="T52" fmla="*/ 94 w 216"/>
                  <a:gd name="T53" fmla="*/ 269 h 415"/>
                  <a:gd name="T54" fmla="*/ 111 w 216"/>
                  <a:gd name="T55" fmla="*/ 254 h 415"/>
                  <a:gd name="T56" fmla="*/ 122 w 216"/>
                  <a:gd name="T57" fmla="*/ 233 h 415"/>
                  <a:gd name="T58" fmla="*/ 130 w 216"/>
                  <a:gd name="T59" fmla="*/ 214 h 415"/>
                  <a:gd name="T60" fmla="*/ 133 w 216"/>
                  <a:gd name="T61" fmla="*/ 193 h 415"/>
                  <a:gd name="T62" fmla="*/ 139 w 216"/>
                  <a:gd name="T63" fmla="*/ 174 h 415"/>
                  <a:gd name="T64" fmla="*/ 139 w 216"/>
                  <a:gd name="T65" fmla="*/ 152 h 415"/>
                  <a:gd name="T66" fmla="*/ 142 w 216"/>
                  <a:gd name="T67" fmla="*/ 133 h 415"/>
                  <a:gd name="T68" fmla="*/ 142 w 216"/>
                  <a:gd name="T69" fmla="*/ 114 h 415"/>
                  <a:gd name="T70" fmla="*/ 142 w 216"/>
                  <a:gd name="T71" fmla="*/ 100 h 415"/>
                  <a:gd name="T72" fmla="*/ 142 w 216"/>
                  <a:gd name="T73" fmla="*/ 83 h 415"/>
                  <a:gd name="T74" fmla="*/ 142 w 216"/>
                  <a:gd name="T75" fmla="*/ 72 h 415"/>
                  <a:gd name="T76" fmla="*/ 142 w 216"/>
                  <a:gd name="T77" fmla="*/ 53 h 415"/>
                  <a:gd name="T78" fmla="*/ 142 w 216"/>
                  <a:gd name="T79" fmla="*/ 40 h 415"/>
                  <a:gd name="T80" fmla="*/ 158 w 216"/>
                  <a:gd name="T81" fmla="*/ 0 h 41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16"/>
                  <a:gd name="T124" fmla="*/ 0 h 415"/>
                  <a:gd name="T125" fmla="*/ 216 w 216"/>
                  <a:gd name="T126" fmla="*/ 415 h 415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16" h="415">
                    <a:moveTo>
                      <a:pt x="158" y="0"/>
                    </a:moveTo>
                    <a:lnTo>
                      <a:pt x="158" y="2"/>
                    </a:lnTo>
                    <a:lnTo>
                      <a:pt x="164" y="11"/>
                    </a:lnTo>
                    <a:lnTo>
                      <a:pt x="167" y="15"/>
                    </a:lnTo>
                    <a:lnTo>
                      <a:pt x="172" y="21"/>
                    </a:lnTo>
                    <a:lnTo>
                      <a:pt x="178" y="30"/>
                    </a:lnTo>
                    <a:lnTo>
                      <a:pt x="183" y="40"/>
                    </a:lnTo>
                    <a:lnTo>
                      <a:pt x="186" y="49"/>
                    </a:lnTo>
                    <a:lnTo>
                      <a:pt x="192" y="59"/>
                    </a:lnTo>
                    <a:lnTo>
                      <a:pt x="194" y="72"/>
                    </a:lnTo>
                    <a:lnTo>
                      <a:pt x="200" y="83"/>
                    </a:lnTo>
                    <a:lnTo>
                      <a:pt x="203" y="95"/>
                    </a:lnTo>
                    <a:lnTo>
                      <a:pt x="208" y="108"/>
                    </a:lnTo>
                    <a:lnTo>
                      <a:pt x="211" y="123"/>
                    </a:lnTo>
                    <a:lnTo>
                      <a:pt x="214" y="136"/>
                    </a:lnTo>
                    <a:lnTo>
                      <a:pt x="214" y="148"/>
                    </a:lnTo>
                    <a:lnTo>
                      <a:pt x="216" y="161"/>
                    </a:lnTo>
                    <a:lnTo>
                      <a:pt x="216" y="174"/>
                    </a:lnTo>
                    <a:lnTo>
                      <a:pt x="216" y="188"/>
                    </a:lnTo>
                    <a:lnTo>
                      <a:pt x="214" y="199"/>
                    </a:lnTo>
                    <a:lnTo>
                      <a:pt x="214" y="212"/>
                    </a:lnTo>
                    <a:lnTo>
                      <a:pt x="208" y="226"/>
                    </a:lnTo>
                    <a:lnTo>
                      <a:pt x="208" y="239"/>
                    </a:lnTo>
                    <a:lnTo>
                      <a:pt x="203" y="250"/>
                    </a:lnTo>
                    <a:lnTo>
                      <a:pt x="197" y="262"/>
                    </a:lnTo>
                    <a:lnTo>
                      <a:pt x="192" y="273"/>
                    </a:lnTo>
                    <a:lnTo>
                      <a:pt x="186" y="286"/>
                    </a:lnTo>
                    <a:lnTo>
                      <a:pt x="178" y="294"/>
                    </a:lnTo>
                    <a:lnTo>
                      <a:pt x="172" y="307"/>
                    </a:lnTo>
                    <a:lnTo>
                      <a:pt x="161" y="315"/>
                    </a:lnTo>
                    <a:lnTo>
                      <a:pt x="155" y="326"/>
                    </a:lnTo>
                    <a:lnTo>
                      <a:pt x="144" y="334"/>
                    </a:lnTo>
                    <a:lnTo>
                      <a:pt x="133" y="341"/>
                    </a:lnTo>
                    <a:lnTo>
                      <a:pt x="122" y="349"/>
                    </a:lnTo>
                    <a:lnTo>
                      <a:pt x="114" y="358"/>
                    </a:lnTo>
                    <a:lnTo>
                      <a:pt x="103" y="364"/>
                    </a:lnTo>
                    <a:lnTo>
                      <a:pt x="92" y="372"/>
                    </a:lnTo>
                    <a:lnTo>
                      <a:pt x="81" y="381"/>
                    </a:lnTo>
                    <a:lnTo>
                      <a:pt x="69" y="387"/>
                    </a:lnTo>
                    <a:lnTo>
                      <a:pt x="58" y="391"/>
                    </a:lnTo>
                    <a:lnTo>
                      <a:pt x="47" y="398"/>
                    </a:lnTo>
                    <a:lnTo>
                      <a:pt x="39" y="402"/>
                    </a:lnTo>
                    <a:lnTo>
                      <a:pt x="33" y="406"/>
                    </a:lnTo>
                    <a:lnTo>
                      <a:pt x="22" y="413"/>
                    </a:lnTo>
                    <a:lnTo>
                      <a:pt x="20" y="415"/>
                    </a:lnTo>
                    <a:lnTo>
                      <a:pt x="0" y="336"/>
                    </a:lnTo>
                    <a:lnTo>
                      <a:pt x="3" y="334"/>
                    </a:lnTo>
                    <a:lnTo>
                      <a:pt x="11" y="330"/>
                    </a:lnTo>
                    <a:lnTo>
                      <a:pt x="25" y="322"/>
                    </a:lnTo>
                    <a:lnTo>
                      <a:pt x="42" y="313"/>
                    </a:lnTo>
                    <a:lnTo>
                      <a:pt x="58" y="300"/>
                    </a:lnTo>
                    <a:lnTo>
                      <a:pt x="78" y="288"/>
                    </a:lnTo>
                    <a:lnTo>
                      <a:pt x="86" y="277"/>
                    </a:lnTo>
                    <a:lnTo>
                      <a:pt x="94" y="269"/>
                    </a:lnTo>
                    <a:lnTo>
                      <a:pt x="103" y="260"/>
                    </a:lnTo>
                    <a:lnTo>
                      <a:pt x="111" y="254"/>
                    </a:lnTo>
                    <a:lnTo>
                      <a:pt x="117" y="241"/>
                    </a:lnTo>
                    <a:lnTo>
                      <a:pt x="122" y="233"/>
                    </a:lnTo>
                    <a:lnTo>
                      <a:pt x="125" y="222"/>
                    </a:lnTo>
                    <a:lnTo>
                      <a:pt x="130" y="214"/>
                    </a:lnTo>
                    <a:lnTo>
                      <a:pt x="130" y="203"/>
                    </a:lnTo>
                    <a:lnTo>
                      <a:pt x="133" y="193"/>
                    </a:lnTo>
                    <a:lnTo>
                      <a:pt x="136" y="184"/>
                    </a:lnTo>
                    <a:lnTo>
                      <a:pt x="139" y="174"/>
                    </a:lnTo>
                    <a:lnTo>
                      <a:pt x="139" y="163"/>
                    </a:lnTo>
                    <a:lnTo>
                      <a:pt x="139" y="152"/>
                    </a:lnTo>
                    <a:lnTo>
                      <a:pt x="139" y="142"/>
                    </a:lnTo>
                    <a:lnTo>
                      <a:pt x="142" y="133"/>
                    </a:lnTo>
                    <a:lnTo>
                      <a:pt x="142" y="125"/>
                    </a:lnTo>
                    <a:lnTo>
                      <a:pt x="142" y="114"/>
                    </a:lnTo>
                    <a:lnTo>
                      <a:pt x="142" y="106"/>
                    </a:lnTo>
                    <a:lnTo>
                      <a:pt x="142" y="100"/>
                    </a:lnTo>
                    <a:lnTo>
                      <a:pt x="142" y="91"/>
                    </a:lnTo>
                    <a:lnTo>
                      <a:pt x="142" y="83"/>
                    </a:lnTo>
                    <a:lnTo>
                      <a:pt x="142" y="76"/>
                    </a:lnTo>
                    <a:lnTo>
                      <a:pt x="142" y="72"/>
                    </a:lnTo>
                    <a:lnTo>
                      <a:pt x="142" y="62"/>
                    </a:lnTo>
                    <a:lnTo>
                      <a:pt x="142" y="53"/>
                    </a:lnTo>
                    <a:lnTo>
                      <a:pt x="142" y="45"/>
                    </a:lnTo>
                    <a:lnTo>
                      <a:pt x="142" y="40"/>
                    </a:lnTo>
                    <a:lnTo>
                      <a:pt x="142" y="38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7E94D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82" name="Freeform 117"/>
              <p:cNvSpPr>
                <a:spLocks/>
              </p:cNvSpPr>
              <p:nvPr/>
            </p:nvSpPr>
            <p:spPr bwMode="auto">
              <a:xfrm>
                <a:off x="806" y="2662"/>
                <a:ext cx="227" cy="176"/>
              </a:xfrm>
              <a:custGeom>
                <a:avLst/>
                <a:gdLst>
                  <a:gd name="T0" fmla="*/ 88 w 227"/>
                  <a:gd name="T1" fmla="*/ 0 h 176"/>
                  <a:gd name="T2" fmla="*/ 122 w 227"/>
                  <a:gd name="T3" fmla="*/ 64 h 176"/>
                  <a:gd name="T4" fmla="*/ 163 w 227"/>
                  <a:gd name="T5" fmla="*/ 49 h 176"/>
                  <a:gd name="T6" fmla="*/ 227 w 227"/>
                  <a:gd name="T7" fmla="*/ 68 h 176"/>
                  <a:gd name="T8" fmla="*/ 205 w 227"/>
                  <a:gd name="T9" fmla="*/ 97 h 176"/>
                  <a:gd name="T10" fmla="*/ 149 w 227"/>
                  <a:gd name="T11" fmla="*/ 93 h 176"/>
                  <a:gd name="T12" fmla="*/ 180 w 227"/>
                  <a:gd name="T13" fmla="*/ 140 h 176"/>
                  <a:gd name="T14" fmla="*/ 16 w 227"/>
                  <a:gd name="T15" fmla="*/ 176 h 176"/>
                  <a:gd name="T16" fmla="*/ 0 w 227"/>
                  <a:gd name="T17" fmla="*/ 146 h 176"/>
                  <a:gd name="T18" fmla="*/ 5 w 227"/>
                  <a:gd name="T19" fmla="*/ 140 h 176"/>
                  <a:gd name="T20" fmla="*/ 16 w 227"/>
                  <a:gd name="T21" fmla="*/ 129 h 176"/>
                  <a:gd name="T22" fmla="*/ 25 w 227"/>
                  <a:gd name="T23" fmla="*/ 121 h 176"/>
                  <a:gd name="T24" fmla="*/ 33 w 227"/>
                  <a:gd name="T25" fmla="*/ 112 h 176"/>
                  <a:gd name="T26" fmla="*/ 36 w 227"/>
                  <a:gd name="T27" fmla="*/ 102 h 176"/>
                  <a:gd name="T28" fmla="*/ 41 w 227"/>
                  <a:gd name="T29" fmla="*/ 93 h 176"/>
                  <a:gd name="T30" fmla="*/ 39 w 227"/>
                  <a:gd name="T31" fmla="*/ 81 h 176"/>
                  <a:gd name="T32" fmla="*/ 39 w 227"/>
                  <a:gd name="T33" fmla="*/ 68 h 176"/>
                  <a:gd name="T34" fmla="*/ 33 w 227"/>
                  <a:gd name="T35" fmla="*/ 55 h 176"/>
                  <a:gd name="T36" fmla="*/ 30 w 227"/>
                  <a:gd name="T37" fmla="*/ 49 h 176"/>
                  <a:gd name="T38" fmla="*/ 25 w 227"/>
                  <a:gd name="T39" fmla="*/ 40 h 176"/>
                  <a:gd name="T40" fmla="*/ 22 w 227"/>
                  <a:gd name="T41" fmla="*/ 34 h 176"/>
                  <a:gd name="T42" fmla="*/ 16 w 227"/>
                  <a:gd name="T43" fmla="*/ 30 h 176"/>
                  <a:gd name="T44" fmla="*/ 88 w 227"/>
                  <a:gd name="T45" fmla="*/ 0 h 176"/>
                  <a:gd name="T46" fmla="*/ 88 w 227"/>
                  <a:gd name="T47" fmla="*/ 0 h 17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27"/>
                  <a:gd name="T73" fmla="*/ 0 h 176"/>
                  <a:gd name="T74" fmla="*/ 227 w 227"/>
                  <a:gd name="T75" fmla="*/ 176 h 17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27" h="176">
                    <a:moveTo>
                      <a:pt x="88" y="0"/>
                    </a:moveTo>
                    <a:lnTo>
                      <a:pt x="122" y="64"/>
                    </a:lnTo>
                    <a:lnTo>
                      <a:pt x="163" y="49"/>
                    </a:lnTo>
                    <a:lnTo>
                      <a:pt x="227" y="68"/>
                    </a:lnTo>
                    <a:lnTo>
                      <a:pt x="205" y="97"/>
                    </a:lnTo>
                    <a:lnTo>
                      <a:pt x="149" y="93"/>
                    </a:lnTo>
                    <a:lnTo>
                      <a:pt x="180" y="140"/>
                    </a:lnTo>
                    <a:lnTo>
                      <a:pt x="16" y="176"/>
                    </a:lnTo>
                    <a:lnTo>
                      <a:pt x="0" y="146"/>
                    </a:lnTo>
                    <a:lnTo>
                      <a:pt x="5" y="140"/>
                    </a:lnTo>
                    <a:lnTo>
                      <a:pt x="16" y="129"/>
                    </a:lnTo>
                    <a:lnTo>
                      <a:pt x="25" y="121"/>
                    </a:lnTo>
                    <a:lnTo>
                      <a:pt x="33" y="112"/>
                    </a:lnTo>
                    <a:lnTo>
                      <a:pt x="36" y="102"/>
                    </a:lnTo>
                    <a:lnTo>
                      <a:pt x="41" y="93"/>
                    </a:lnTo>
                    <a:lnTo>
                      <a:pt x="39" y="81"/>
                    </a:lnTo>
                    <a:lnTo>
                      <a:pt x="39" y="68"/>
                    </a:lnTo>
                    <a:lnTo>
                      <a:pt x="33" y="55"/>
                    </a:lnTo>
                    <a:lnTo>
                      <a:pt x="30" y="49"/>
                    </a:lnTo>
                    <a:lnTo>
                      <a:pt x="25" y="40"/>
                    </a:lnTo>
                    <a:lnTo>
                      <a:pt x="22" y="34"/>
                    </a:lnTo>
                    <a:lnTo>
                      <a:pt x="16" y="30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F2CC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83" name="Freeform 118"/>
              <p:cNvSpPr>
                <a:spLocks/>
              </p:cNvSpPr>
              <p:nvPr/>
            </p:nvSpPr>
            <p:spPr bwMode="auto">
              <a:xfrm>
                <a:off x="955" y="2745"/>
                <a:ext cx="81" cy="57"/>
              </a:xfrm>
              <a:custGeom>
                <a:avLst/>
                <a:gdLst>
                  <a:gd name="T0" fmla="*/ 0 w 81"/>
                  <a:gd name="T1" fmla="*/ 10 h 57"/>
                  <a:gd name="T2" fmla="*/ 0 w 81"/>
                  <a:gd name="T3" fmla="*/ 8 h 57"/>
                  <a:gd name="T4" fmla="*/ 9 w 81"/>
                  <a:gd name="T5" fmla="*/ 4 h 57"/>
                  <a:gd name="T6" fmla="*/ 17 w 81"/>
                  <a:gd name="T7" fmla="*/ 2 h 57"/>
                  <a:gd name="T8" fmla="*/ 31 w 81"/>
                  <a:gd name="T9" fmla="*/ 0 h 57"/>
                  <a:gd name="T10" fmla="*/ 45 w 81"/>
                  <a:gd name="T11" fmla="*/ 0 h 57"/>
                  <a:gd name="T12" fmla="*/ 59 w 81"/>
                  <a:gd name="T13" fmla="*/ 2 h 57"/>
                  <a:gd name="T14" fmla="*/ 70 w 81"/>
                  <a:gd name="T15" fmla="*/ 4 h 57"/>
                  <a:gd name="T16" fmla="*/ 78 w 81"/>
                  <a:gd name="T17" fmla="*/ 12 h 57"/>
                  <a:gd name="T18" fmla="*/ 78 w 81"/>
                  <a:gd name="T19" fmla="*/ 17 h 57"/>
                  <a:gd name="T20" fmla="*/ 81 w 81"/>
                  <a:gd name="T21" fmla="*/ 25 h 57"/>
                  <a:gd name="T22" fmla="*/ 81 w 81"/>
                  <a:gd name="T23" fmla="*/ 31 h 57"/>
                  <a:gd name="T24" fmla="*/ 81 w 81"/>
                  <a:gd name="T25" fmla="*/ 40 h 57"/>
                  <a:gd name="T26" fmla="*/ 81 w 81"/>
                  <a:gd name="T27" fmla="*/ 53 h 57"/>
                  <a:gd name="T28" fmla="*/ 81 w 81"/>
                  <a:gd name="T29" fmla="*/ 57 h 57"/>
                  <a:gd name="T30" fmla="*/ 31 w 81"/>
                  <a:gd name="T31" fmla="*/ 57 h 57"/>
                  <a:gd name="T32" fmla="*/ 0 w 81"/>
                  <a:gd name="T33" fmla="*/ 10 h 57"/>
                  <a:gd name="T34" fmla="*/ 0 w 81"/>
                  <a:gd name="T35" fmla="*/ 10 h 5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1"/>
                  <a:gd name="T55" fmla="*/ 0 h 57"/>
                  <a:gd name="T56" fmla="*/ 81 w 81"/>
                  <a:gd name="T57" fmla="*/ 57 h 5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1" h="57">
                    <a:moveTo>
                      <a:pt x="0" y="10"/>
                    </a:moveTo>
                    <a:lnTo>
                      <a:pt x="0" y="8"/>
                    </a:lnTo>
                    <a:lnTo>
                      <a:pt x="9" y="4"/>
                    </a:lnTo>
                    <a:lnTo>
                      <a:pt x="17" y="2"/>
                    </a:lnTo>
                    <a:lnTo>
                      <a:pt x="31" y="0"/>
                    </a:lnTo>
                    <a:lnTo>
                      <a:pt x="45" y="0"/>
                    </a:lnTo>
                    <a:lnTo>
                      <a:pt x="59" y="2"/>
                    </a:lnTo>
                    <a:lnTo>
                      <a:pt x="70" y="4"/>
                    </a:lnTo>
                    <a:lnTo>
                      <a:pt x="78" y="12"/>
                    </a:lnTo>
                    <a:lnTo>
                      <a:pt x="78" y="17"/>
                    </a:lnTo>
                    <a:lnTo>
                      <a:pt x="81" y="25"/>
                    </a:lnTo>
                    <a:lnTo>
                      <a:pt x="81" y="31"/>
                    </a:lnTo>
                    <a:lnTo>
                      <a:pt x="81" y="40"/>
                    </a:lnTo>
                    <a:lnTo>
                      <a:pt x="81" y="53"/>
                    </a:lnTo>
                    <a:lnTo>
                      <a:pt x="81" y="57"/>
                    </a:lnTo>
                    <a:lnTo>
                      <a:pt x="31" y="57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8F827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84" name="Freeform 119"/>
              <p:cNvSpPr>
                <a:spLocks/>
              </p:cNvSpPr>
              <p:nvPr/>
            </p:nvSpPr>
            <p:spPr bwMode="auto">
              <a:xfrm>
                <a:off x="1294" y="3189"/>
                <a:ext cx="69" cy="27"/>
              </a:xfrm>
              <a:custGeom>
                <a:avLst/>
                <a:gdLst>
                  <a:gd name="T0" fmla="*/ 25 w 69"/>
                  <a:gd name="T1" fmla="*/ 0 h 27"/>
                  <a:gd name="T2" fmla="*/ 69 w 69"/>
                  <a:gd name="T3" fmla="*/ 21 h 27"/>
                  <a:gd name="T4" fmla="*/ 0 w 69"/>
                  <a:gd name="T5" fmla="*/ 27 h 27"/>
                  <a:gd name="T6" fmla="*/ 0 w 69"/>
                  <a:gd name="T7" fmla="*/ 25 h 27"/>
                  <a:gd name="T8" fmla="*/ 0 w 69"/>
                  <a:gd name="T9" fmla="*/ 21 h 27"/>
                  <a:gd name="T10" fmla="*/ 3 w 69"/>
                  <a:gd name="T11" fmla="*/ 14 h 27"/>
                  <a:gd name="T12" fmla="*/ 8 w 69"/>
                  <a:gd name="T13" fmla="*/ 10 h 27"/>
                  <a:gd name="T14" fmla="*/ 17 w 69"/>
                  <a:gd name="T15" fmla="*/ 2 h 27"/>
                  <a:gd name="T16" fmla="*/ 25 w 69"/>
                  <a:gd name="T17" fmla="*/ 0 h 27"/>
                  <a:gd name="T18" fmla="*/ 25 w 69"/>
                  <a:gd name="T19" fmla="*/ 0 h 2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9"/>
                  <a:gd name="T31" fmla="*/ 0 h 27"/>
                  <a:gd name="T32" fmla="*/ 69 w 69"/>
                  <a:gd name="T33" fmla="*/ 27 h 2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9" h="27">
                    <a:moveTo>
                      <a:pt x="25" y="0"/>
                    </a:moveTo>
                    <a:lnTo>
                      <a:pt x="69" y="21"/>
                    </a:lnTo>
                    <a:lnTo>
                      <a:pt x="0" y="27"/>
                    </a:lnTo>
                    <a:lnTo>
                      <a:pt x="0" y="25"/>
                    </a:lnTo>
                    <a:lnTo>
                      <a:pt x="0" y="21"/>
                    </a:lnTo>
                    <a:lnTo>
                      <a:pt x="3" y="14"/>
                    </a:lnTo>
                    <a:lnTo>
                      <a:pt x="8" y="10"/>
                    </a:lnTo>
                    <a:lnTo>
                      <a:pt x="17" y="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E680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85" name="Freeform 120"/>
              <p:cNvSpPr>
                <a:spLocks/>
              </p:cNvSpPr>
              <p:nvPr/>
            </p:nvSpPr>
            <p:spPr bwMode="auto">
              <a:xfrm>
                <a:off x="1297" y="1844"/>
                <a:ext cx="216" cy="389"/>
              </a:xfrm>
              <a:custGeom>
                <a:avLst/>
                <a:gdLst>
                  <a:gd name="T0" fmla="*/ 158 w 216"/>
                  <a:gd name="T1" fmla="*/ 72 h 389"/>
                  <a:gd name="T2" fmla="*/ 174 w 216"/>
                  <a:gd name="T3" fmla="*/ 112 h 389"/>
                  <a:gd name="T4" fmla="*/ 180 w 216"/>
                  <a:gd name="T5" fmla="*/ 161 h 389"/>
                  <a:gd name="T6" fmla="*/ 172 w 216"/>
                  <a:gd name="T7" fmla="*/ 159 h 389"/>
                  <a:gd name="T8" fmla="*/ 155 w 216"/>
                  <a:gd name="T9" fmla="*/ 159 h 389"/>
                  <a:gd name="T10" fmla="*/ 133 w 216"/>
                  <a:gd name="T11" fmla="*/ 159 h 389"/>
                  <a:gd name="T12" fmla="*/ 116 w 216"/>
                  <a:gd name="T13" fmla="*/ 169 h 389"/>
                  <a:gd name="T14" fmla="*/ 102 w 216"/>
                  <a:gd name="T15" fmla="*/ 184 h 389"/>
                  <a:gd name="T16" fmla="*/ 102 w 216"/>
                  <a:gd name="T17" fmla="*/ 205 h 389"/>
                  <a:gd name="T18" fmla="*/ 108 w 216"/>
                  <a:gd name="T19" fmla="*/ 224 h 389"/>
                  <a:gd name="T20" fmla="*/ 125 w 216"/>
                  <a:gd name="T21" fmla="*/ 239 h 389"/>
                  <a:gd name="T22" fmla="*/ 144 w 216"/>
                  <a:gd name="T23" fmla="*/ 247 h 389"/>
                  <a:gd name="T24" fmla="*/ 169 w 216"/>
                  <a:gd name="T25" fmla="*/ 252 h 389"/>
                  <a:gd name="T26" fmla="*/ 186 w 216"/>
                  <a:gd name="T27" fmla="*/ 252 h 389"/>
                  <a:gd name="T28" fmla="*/ 194 w 216"/>
                  <a:gd name="T29" fmla="*/ 252 h 389"/>
                  <a:gd name="T30" fmla="*/ 66 w 216"/>
                  <a:gd name="T31" fmla="*/ 389 h 389"/>
                  <a:gd name="T32" fmla="*/ 22 w 216"/>
                  <a:gd name="T33" fmla="*/ 362 h 389"/>
                  <a:gd name="T34" fmla="*/ 25 w 216"/>
                  <a:gd name="T35" fmla="*/ 347 h 389"/>
                  <a:gd name="T36" fmla="*/ 30 w 216"/>
                  <a:gd name="T37" fmla="*/ 332 h 389"/>
                  <a:gd name="T38" fmla="*/ 36 w 216"/>
                  <a:gd name="T39" fmla="*/ 315 h 389"/>
                  <a:gd name="T40" fmla="*/ 39 w 216"/>
                  <a:gd name="T41" fmla="*/ 298 h 389"/>
                  <a:gd name="T42" fmla="*/ 41 w 216"/>
                  <a:gd name="T43" fmla="*/ 281 h 389"/>
                  <a:gd name="T44" fmla="*/ 44 w 216"/>
                  <a:gd name="T45" fmla="*/ 266 h 389"/>
                  <a:gd name="T46" fmla="*/ 39 w 216"/>
                  <a:gd name="T47" fmla="*/ 249 h 389"/>
                  <a:gd name="T48" fmla="*/ 30 w 216"/>
                  <a:gd name="T49" fmla="*/ 235 h 389"/>
                  <a:gd name="T50" fmla="*/ 11 w 216"/>
                  <a:gd name="T51" fmla="*/ 228 h 389"/>
                  <a:gd name="T52" fmla="*/ 8 w 216"/>
                  <a:gd name="T53" fmla="*/ 211 h 389"/>
                  <a:gd name="T54" fmla="*/ 25 w 216"/>
                  <a:gd name="T55" fmla="*/ 188 h 389"/>
                  <a:gd name="T56" fmla="*/ 25 w 216"/>
                  <a:gd name="T57" fmla="*/ 180 h 389"/>
                  <a:gd name="T58" fmla="*/ 11 w 216"/>
                  <a:gd name="T59" fmla="*/ 165 h 389"/>
                  <a:gd name="T60" fmla="*/ 5 w 216"/>
                  <a:gd name="T61" fmla="*/ 148 h 389"/>
                  <a:gd name="T62" fmla="*/ 2 w 216"/>
                  <a:gd name="T63" fmla="*/ 127 h 389"/>
                  <a:gd name="T64" fmla="*/ 0 w 216"/>
                  <a:gd name="T65" fmla="*/ 112 h 389"/>
                  <a:gd name="T66" fmla="*/ 0 w 216"/>
                  <a:gd name="T67" fmla="*/ 97 h 389"/>
                  <a:gd name="T68" fmla="*/ 2 w 216"/>
                  <a:gd name="T69" fmla="*/ 80 h 389"/>
                  <a:gd name="T70" fmla="*/ 5 w 216"/>
                  <a:gd name="T71" fmla="*/ 59 h 389"/>
                  <a:gd name="T72" fmla="*/ 11 w 216"/>
                  <a:gd name="T73" fmla="*/ 42 h 389"/>
                  <a:gd name="T74" fmla="*/ 116 w 216"/>
                  <a:gd name="T75" fmla="*/ 0 h 38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16"/>
                  <a:gd name="T115" fmla="*/ 0 h 389"/>
                  <a:gd name="T116" fmla="*/ 216 w 216"/>
                  <a:gd name="T117" fmla="*/ 389 h 389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16" h="389">
                    <a:moveTo>
                      <a:pt x="116" y="0"/>
                    </a:moveTo>
                    <a:lnTo>
                      <a:pt x="158" y="72"/>
                    </a:lnTo>
                    <a:lnTo>
                      <a:pt x="130" y="112"/>
                    </a:lnTo>
                    <a:lnTo>
                      <a:pt x="174" y="112"/>
                    </a:lnTo>
                    <a:lnTo>
                      <a:pt x="216" y="152"/>
                    </a:lnTo>
                    <a:lnTo>
                      <a:pt x="180" y="161"/>
                    </a:lnTo>
                    <a:lnTo>
                      <a:pt x="174" y="159"/>
                    </a:lnTo>
                    <a:lnTo>
                      <a:pt x="172" y="159"/>
                    </a:lnTo>
                    <a:lnTo>
                      <a:pt x="163" y="159"/>
                    </a:lnTo>
                    <a:lnTo>
                      <a:pt x="155" y="159"/>
                    </a:lnTo>
                    <a:lnTo>
                      <a:pt x="144" y="159"/>
                    </a:lnTo>
                    <a:lnTo>
                      <a:pt x="133" y="159"/>
                    </a:lnTo>
                    <a:lnTo>
                      <a:pt x="122" y="163"/>
                    </a:lnTo>
                    <a:lnTo>
                      <a:pt x="116" y="169"/>
                    </a:lnTo>
                    <a:lnTo>
                      <a:pt x="108" y="175"/>
                    </a:lnTo>
                    <a:lnTo>
                      <a:pt x="102" y="184"/>
                    </a:lnTo>
                    <a:lnTo>
                      <a:pt x="100" y="192"/>
                    </a:lnTo>
                    <a:lnTo>
                      <a:pt x="102" y="205"/>
                    </a:lnTo>
                    <a:lnTo>
                      <a:pt x="102" y="214"/>
                    </a:lnTo>
                    <a:lnTo>
                      <a:pt x="108" y="224"/>
                    </a:lnTo>
                    <a:lnTo>
                      <a:pt x="116" y="233"/>
                    </a:lnTo>
                    <a:lnTo>
                      <a:pt x="125" y="239"/>
                    </a:lnTo>
                    <a:lnTo>
                      <a:pt x="133" y="243"/>
                    </a:lnTo>
                    <a:lnTo>
                      <a:pt x="144" y="247"/>
                    </a:lnTo>
                    <a:lnTo>
                      <a:pt x="155" y="249"/>
                    </a:lnTo>
                    <a:lnTo>
                      <a:pt x="169" y="252"/>
                    </a:lnTo>
                    <a:lnTo>
                      <a:pt x="177" y="252"/>
                    </a:lnTo>
                    <a:lnTo>
                      <a:pt x="186" y="252"/>
                    </a:lnTo>
                    <a:lnTo>
                      <a:pt x="191" y="252"/>
                    </a:lnTo>
                    <a:lnTo>
                      <a:pt x="194" y="252"/>
                    </a:lnTo>
                    <a:lnTo>
                      <a:pt x="144" y="290"/>
                    </a:lnTo>
                    <a:lnTo>
                      <a:pt x="66" y="389"/>
                    </a:lnTo>
                    <a:lnTo>
                      <a:pt x="22" y="366"/>
                    </a:lnTo>
                    <a:lnTo>
                      <a:pt x="22" y="362"/>
                    </a:lnTo>
                    <a:lnTo>
                      <a:pt x="25" y="353"/>
                    </a:lnTo>
                    <a:lnTo>
                      <a:pt x="25" y="347"/>
                    </a:lnTo>
                    <a:lnTo>
                      <a:pt x="30" y="340"/>
                    </a:lnTo>
                    <a:lnTo>
                      <a:pt x="30" y="332"/>
                    </a:lnTo>
                    <a:lnTo>
                      <a:pt x="36" y="323"/>
                    </a:lnTo>
                    <a:lnTo>
                      <a:pt x="36" y="315"/>
                    </a:lnTo>
                    <a:lnTo>
                      <a:pt x="39" y="307"/>
                    </a:lnTo>
                    <a:lnTo>
                      <a:pt x="39" y="298"/>
                    </a:lnTo>
                    <a:lnTo>
                      <a:pt x="41" y="290"/>
                    </a:lnTo>
                    <a:lnTo>
                      <a:pt x="41" y="281"/>
                    </a:lnTo>
                    <a:lnTo>
                      <a:pt x="44" y="275"/>
                    </a:lnTo>
                    <a:lnTo>
                      <a:pt x="44" y="266"/>
                    </a:lnTo>
                    <a:lnTo>
                      <a:pt x="44" y="262"/>
                    </a:lnTo>
                    <a:lnTo>
                      <a:pt x="39" y="249"/>
                    </a:lnTo>
                    <a:lnTo>
                      <a:pt x="36" y="241"/>
                    </a:lnTo>
                    <a:lnTo>
                      <a:pt x="30" y="235"/>
                    </a:lnTo>
                    <a:lnTo>
                      <a:pt x="25" y="233"/>
                    </a:lnTo>
                    <a:lnTo>
                      <a:pt x="11" y="228"/>
                    </a:lnTo>
                    <a:lnTo>
                      <a:pt x="5" y="222"/>
                    </a:lnTo>
                    <a:lnTo>
                      <a:pt x="8" y="211"/>
                    </a:lnTo>
                    <a:lnTo>
                      <a:pt x="16" y="199"/>
                    </a:lnTo>
                    <a:lnTo>
                      <a:pt x="25" y="188"/>
                    </a:lnTo>
                    <a:lnTo>
                      <a:pt x="30" y="184"/>
                    </a:lnTo>
                    <a:lnTo>
                      <a:pt x="25" y="180"/>
                    </a:lnTo>
                    <a:lnTo>
                      <a:pt x="16" y="173"/>
                    </a:lnTo>
                    <a:lnTo>
                      <a:pt x="11" y="165"/>
                    </a:lnTo>
                    <a:lnTo>
                      <a:pt x="8" y="159"/>
                    </a:lnTo>
                    <a:lnTo>
                      <a:pt x="5" y="148"/>
                    </a:lnTo>
                    <a:lnTo>
                      <a:pt x="5" y="135"/>
                    </a:lnTo>
                    <a:lnTo>
                      <a:pt x="2" y="127"/>
                    </a:lnTo>
                    <a:lnTo>
                      <a:pt x="0" y="120"/>
                    </a:lnTo>
                    <a:lnTo>
                      <a:pt x="0" y="112"/>
                    </a:lnTo>
                    <a:lnTo>
                      <a:pt x="0" y="106"/>
                    </a:lnTo>
                    <a:lnTo>
                      <a:pt x="0" y="97"/>
                    </a:lnTo>
                    <a:lnTo>
                      <a:pt x="2" y="89"/>
                    </a:lnTo>
                    <a:lnTo>
                      <a:pt x="2" y="80"/>
                    </a:lnTo>
                    <a:lnTo>
                      <a:pt x="5" y="74"/>
                    </a:lnTo>
                    <a:lnTo>
                      <a:pt x="5" y="59"/>
                    </a:lnTo>
                    <a:lnTo>
                      <a:pt x="8" y="49"/>
                    </a:lnTo>
                    <a:lnTo>
                      <a:pt x="11" y="42"/>
                    </a:lnTo>
                    <a:lnTo>
                      <a:pt x="11" y="4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E6B3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86" name="Freeform 121"/>
              <p:cNvSpPr>
                <a:spLocks/>
              </p:cNvSpPr>
              <p:nvPr/>
            </p:nvSpPr>
            <p:spPr bwMode="auto">
              <a:xfrm>
                <a:off x="1161" y="1802"/>
                <a:ext cx="338" cy="264"/>
              </a:xfrm>
              <a:custGeom>
                <a:avLst/>
                <a:gdLst>
                  <a:gd name="T0" fmla="*/ 258 w 338"/>
                  <a:gd name="T1" fmla="*/ 74 h 264"/>
                  <a:gd name="T2" fmla="*/ 280 w 338"/>
                  <a:gd name="T3" fmla="*/ 74 h 264"/>
                  <a:gd name="T4" fmla="*/ 291 w 338"/>
                  <a:gd name="T5" fmla="*/ 67 h 264"/>
                  <a:gd name="T6" fmla="*/ 324 w 338"/>
                  <a:gd name="T7" fmla="*/ 84 h 264"/>
                  <a:gd name="T8" fmla="*/ 330 w 338"/>
                  <a:gd name="T9" fmla="*/ 76 h 264"/>
                  <a:gd name="T10" fmla="*/ 338 w 338"/>
                  <a:gd name="T11" fmla="*/ 59 h 264"/>
                  <a:gd name="T12" fmla="*/ 319 w 338"/>
                  <a:gd name="T13" fmla="*/ 42 h 264"/>
                  <a:gd name="T14" fmla="*/ 305 w 338"/>
                  <a:gd name="T15" fmla="*/ 36 h 264"/>
                  <a:gd name="T16" fmla="*/ 302 w 338"/>
                  <a:gd name="T17" fmla="*/ 23 h 264"/>
                  <a:gd name="T18" fmla="*/ 291 w 338"/>
                  <a:gd name="T19" fmla="*/ 8 h 264"/>
                  <a:gd name="T20" fmla="*/ 261 w 338"/>
                  <a:gd name="T21" fmla="*/ 0 h 264"/>
                  <a:gd name="T22" fmla="*/ 241 w 338"/>
                  <a:gd name="T23" fmla="*/ 2 h 264"/>
                  <a:gd name="T24" fmla="*/ 222 w 338"/>
                  <a:gd name="T25" fmla="*/ 8 h 264"/>
                  <a:gd name="T26" fmla="*/ 199 w 338"/>
                  <a:gd name="T27" fmla="*/ 14 h 264"/>
                  <a:gd name="T28" fmla="*/ 180 w 338"/>
                  <a:gd name="T29" fmla="*/ 25 h 264"/>
                  <a:gd name="T30" fmla="*/ 147 w 338"/>
                  <a:gd name="T31" fmla="*/ 42 h 264"/>
                  <a:gd name="T32" fmla="*/ 116 w 338"/>
                  <a:gd name="T33" fmla="*/ 42 h 264"/>
                  <a:gd name="T34" fmla="*/ 80 w 338"/>
                  <a:gd name="T35" fmla="*/ 46 h 264"/>
                  <a:gd name="T36" fmla="*/ 61 w 338"/>
                  <a:gd name="T37" fmla="*/ 55 h 264"/>
                  <a:gd name="T38" fmla="*/ 39 w 338"/>
                  <a:gd name="T39" fmla="*/ 67 h 264"/>
                  <a:gd name="T40" fmla="*/ 22 w 338"/>
                  <a:gd name="T41" fmla="*/ 82 h 264"/>
                  <a:gd name="T42" fmla="*/ 11 w 338"/>
                  <a:gd name="T43" fmla="*/ 97 h 264"/>
                  <a:gd name="T44" fmla="*/ 5 w 338"/>
                  <a:gd name="T45" fmla="*/ 116 h 264"/>
                  <a:gd name="T46" fmla="*/ 11 w 338"/>
                  <a:gd name="T47" fmla="*/ 131 h 264"/>
                  <a:gd name="T48" fmla="*/ 5 w 338"/>
                  <a:gd name="T49" fmla="*/ 143 h 264"/>
                  <a:gd name="T50" fmla="*/ 0 w 338"/>
                  <a:gd name="T51" fmla="*/ 158 h 264"/>
                  <a:gd name="T52" fmla="*/ 0 w 338"/>
                  <a:gd name="T53" fmla="*/ 177 h 264"/>
                  <a:gd name="T54" fmla="*/ 8 w 338"/>
                  <a:gd name="T55" fmla="*/ 203 h 264"/>
                  <a:gd name="T56" fmla="*/ 19 w 338"/>
                  <a:gd name="T57" fmla="*/ 228 h 264"/>
                  <a:gd name="T58" fmla="*/ 44 w 338"/>
                  <a:gd name="T59" fmla="*/ 247 h 264"/>
                  <a:gd name="T60" fmla="*/ 77 w 338"/>
                  <a:gd name="T61" fmla="*/ 260 h 264"/>
                  <a:gd name="T62" fmla="*/ 100 w 338"/>
                  <a:gd name="T63" fmla="*/ 264 h 264"/>
                  <a:gd name="T64" fmla="*/ 119 w 338"/>
                  <a:gd name="T65" fmla="*/ 220 h 264"/>
                  <a:gd name="T66" fmla="*/ 111 w 338"/>
                  <a:gd name="T67" fmla="*/ 196 h 264"/>
                  <a:gd name="T68" fmla="*/ 111 w 338"/>
                  <a:gd name="T69" fmla="*/ 177 h 264"/>
                  <a:gd name="T70" fmla="*/ 136 w 338"/>
                  <a:gd name="T71" fmla="*/ 177 h 264"/>
                  <a:gd name="T72" fmla="*/ 158 w 338"/>
                  <a:gd name="T73" fmla="*/ 184 h 264"/>
                  <a:gd name="T74" fmla="*/ 177 w 338"/>
                  <a:gd name="T75" fmla="*/ 182 h 264"/>
                  <a:gd name="T76" fmla="*/ 191 w 338"/>
                  <a:gd name="T77" fmla="*/ 169 h 264"/>
                  <a:gd name="T78" fmla="*/ 194 w 338"/>
                  <a:gd name="T79" fmla="*/ 152 h 264"/>
                  <a:gd name="T80" fmla="*/ 191 w 338"/>
                  <a:gd name="T81" fmla="*/ 139 h 264"/>
                  <a:gd name="T82" fmla="*/ 202 w 338"/>
                  <a:gd name="T83" fmla="*/ 127 h 264"/>
                  <a:gd name="T84" fmla="*/ 230 w 338"/>
                  <a:gd name="T85" fmla="*/ 110 h 264"/>
                  <a:gd name="T86" fmla="*/ 247 w 338"/>
                  <a:gd name="T87" fmla="*/ 91 h 264"/>
                  <a:gd name="T88" fmla="*/ 252 w 338"/>
                  <a:gd name="T89" fmla="*/ 72 h 264"/>
                  <a:gd name="T90" fmla="*/ 255 w 338"/>
                  <a:gd name="T91" fmla="*/ 69 h 26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338"/>
                  <a:gd name="T139" fmla="*/ 0 h 264"/>
                  <a:gd name="T140" fmla="*/ 338 w 338"/>
                  <a:gd name="T141" fmla="*/ 264 h 26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338" h="264">
                    <a:moveTo>
                      <a:pt x="255" y="69"/>
                    </a:moveTo>
                    <a:lnTo>
                      <a:pt x="258" y="74"/>
                    </a:lnTo>
                    <a:lnTo>
                      <a:pt x="272" y="78"/>
                    </a:lnTo>
                    <a:lnTo>
                      <a:pt x="280" y="74"/>
                    </a:lnTo>
                    <a:lnTo>
                      <a:pt x="285" y="72"/>
                    </a:lnTo>
                    <a:lnTo>
                      <a:pt x="291" y="67"/>
                    </a:lnTo>
                    <a:lnTo>
                      <a:pt x="294" y="65"/>
                    </a:lnTo>
                    <a:lnTo>
                      <a:pt x="324" y="84"/>
                    </a:lnTo>
                    <a:lnTo>
                      <a:pt x="327" y="82"/>
                    </a:lnTo>
                    <a:lnTo>
                      <a:pt x="330" y="76"/>
                    </a:lnTo>
                    <a:lnTo>
                      <a:pt x="335" y="67"/>
                    </a:lnTo>
                    <a:lnTo>
                      <a:pt x="338" y="59"/>
                    </a:lnTo>
                    <a:lnTo>
                      <a:pt x="330" y="48"/>
                    </a:lnTo>
                    <a:lnTo>
                      <a:pt x="319" y="42"/>
                    </a:lnTo>
                    <a:lnTo>
                      <a:pt x="308" y="36"/>
                    </a:lnTo>
                    <a:lnTo>
                      <a:pt x="305" y="36"/>
                    </a:lnTo>
                    <a:lnTo>
                      <a:pt x="302" y="31"/>
                    </a:lnTo>
                    <a:lnTo>
                      <a:pt x="302" y="23"/>
                    </a:lnTo>
                    <a:lnTo>
                      <a:pt x="297" y="14"/>
                    </a:lnTo>
                    <a:lnTo>
                      <a:pt x="291" y="8"/>
                    </a:lnTo>
                    <a:lnTo>
                      <a:pt x="277" y="2"/>
                    </a:lnTo>
                    <a:lnTo>
                      <a:pt x="261" y="0"/>
                    </a:lnTo>
                    <a:lnTo>
                      <a:pt x="249" y="0"/>
                    </a:lnTo>
                    <a:lnTo>
                      <a:pt x="241" y="2"/>
                    </a:lnTo>
                    <a:lnTo>
                      <a:pt x="230" y="4"/>
                    </a:lnTo>
                    <a:lnTo>
                      <a:pt x="222" y="8"/>
                    </a:lnTo>
                    <a:lnTo>
                      <a:pt x="211" y="10"/>
                    </a:lnTo>
                    <a:lnTo>
                      <a:pt x="199" y="14"/>
                    </a:lnTo>
                    <a:lnTo>
                      <a:pt x="191" y="21"/>
                    </a:lnTo>
                    <a:lnTo>
                      <a:pt x="180" y="25"/>
                    </a:lnTo>
                    <a:lnTo>
                      <a:pt x="163" y="36"/>
                    </a:lnTo>
                    <a:lnTo>
                      <a:pt x="147" y="42"/>
                    </a:lnTo>
                    <a:lnTo>
                      <a:pt x="130" y="44"/>
                    </a:lnTo>
                    <a:lnTo>
                      <a:pt x="116" y="42"/>
                    </a:lnTo>
                    <a:lnTo>
                      <a:pt x="97" y="42"/>
                    </a:lnTo>
                    <a:lnTo>
                      <a:pt x="80" y="46"/>
                    </a:lnTo>
                    <a:lnTo>
                      <a:pt x="69" y="48"/>
                    </a:lnTo>
                    <a:lnTo>
                      <a:pt x="61" y="55"/>
                    </a:lnTo>
                    <a:lnTo>
                      <a:pt x="50" y="59"/>
                    </a:lnTo>
                    <a:lnTo>
                      <a:pt x="39" y="67"/>
                    </a:lnTo>
                    <a:lnTo>
                      <a:pt x="30" y="74"/>
                    </a:lnTo>
                    <a:lnTo>
                      <a:pt x="22" y="82"/>
                    </a:lnTo>
                    <a:lnTo>
                      <a:pt x="14" y="88"/>
                    </a:lnTo>
                    <a:lnTo>
                      <a:pt x="11" y="97"/>
                    </a:lnTo>
                    <a:lnTo>
                      <a:pt x="5" y="108"/>
                    </a:lnTo>
                    <a:lnTo>
                      <a:pt x="5" y="116"/>
                    </a:lnTo>
                    <a:lnTo>
                      <a:pt x="8" y="124"/>
                    </a:lnTo>
                    <a:lnTo>
                      <a:pt x="11" y="131"/>
                    </a:lnTo>
                    <a:lnTo>
                      <a:pt x="11" y="135"/>
                    </a:lnTo>
                    <a:lnTo>
                      <a:pt x="5" y="143"/>
                    </a:lnTo>
                    <a:lnTo>
                      <a:pt x="3" y="150"/>
                    </a:lnTo>
                    <a:lnTo>
                      <a:pt x="0" y="158"/>
                    </a:lnTo>
                    <a:lnTo>
                      <a:pt x="0" y="167"/>
                    </a:lnTo>
                    <a:lnTo>
                      <a:pt x="0" y="177"/>
                    </a:lnTo>
                    <a:lnTo>
                      <a:pt x="3" y="190"/>
                    </a:lnTo>
                    <a:lnTo>
                      <a:pt x="8" y="203"/>
                    </a:lnTo>
                    <a:lnTo>
                      <a:pt x="14" y="215"/>
                    </a:lnTo>
                    <a:lnTo>
                      <a:pt x="19" y="228"/>
                    </a:lnTo>
                    <a:lnTo>
                      <a:pt x="30" y="236"/>
                    </a:lnTo>
                    <a:lnTo>
                      <a:pt x="44" y="247"/>
                    </a:lnTo>
                    <a:lnTo>
                      <a:pt x="61" y="256"/>
                    </a:lnTo>
                    <a:lnTo>
                      <a:pt x="77" y="260"/>
                    </a:lnTo>
                    <a:lnTo>
                      <a:pt x="91" y="262"/>
                    </a:lnTo>
                    <a:lnTo>
                      <a:pt x="100" y="264"/>
                    </a:lnTo>
                    <a:lnTo>
                      <a:pt x="122" y="226"/>
                    </a:lnTo>
                    <a:lnTo>
                      <a:pt x="119" y="220"/>
                    </a:lnTo>
                    <a:lnTo>
                      <a:pt x="116" y="209"/>
                    </a:lnTo>
                    <a:lnTo>
                      <a:pt x="111" y="196"/>
                    </a:lnTo>
                    <a:lnTo>
                      <a:pt x="108" y="190"/>
                    </a:lnTo>
                    <a:lnTo>
                      <a:pt x="111" y="177"/>
                    </a:lnTo>
                    <a:lnTo>
                      <a:pt x="125" y="175"/>
                    </a:lnTo>
                    <a:lnTo>
                      <a:pt x="136" y="177"/>
                    </a:lnTo>
                    <a:lnTo>
                      <a:pt x="147" y="182"/>
                    </a:lnTo>
                    <a:lnTo>
                      <a:pt x="158" y="184"/>
                    </a:lnTo>
                    <a:lnTo>
                      <a:pt x="169" y="186"/>
                    </a:lnTo>
                    <a:lnTo>
                      <a:pt x="177" y="182"/>
                    </a:lnTo>
                    <a:lnTo>
                      <a:pt x="186" y="177"/>
                    </a:lnTo>
                    <a:lnTo>
                      <a:pt x="191" y="169"/>
                    </a:lnTo>
                    <a:lnTo>
                      <a:pt x="197" y="160"/>
                    </a:lnTo>
                    <a:lnTo>
                      <a:pt x="194" y="152"/>
                    </a:lnTo>
                    <a:lnTo>
                      <a:pt x="191" y="146"/>
                    </a:lnTo>
                    <a:lnTo>
                      <a:pt x="191" y="139"/>
                    </a:lnTo>
                    <a:lnTo>
                      <a:pt x="197" y="133"/>
                    </a:lnTo>
                    <a:lnTo>
                      <a:pt x="202" y="127"/>
                    </a:lnTo>
                    <a:lnTo>
                      <a:pt x="216" y="120"/>
                    </a:lnTo>
                    <a:lnTo>
                      <a:pt x="230" y="110"/>
                    </a:lnTo>
                    <a:lnTo>
                      <a:pt x="241" y="101"/>
                    </a:lnTo>
                    <a:lnTo>
                      <a:pt x="247" y="91"/>
                    </a:lnTo>
                    <a:lnTo>
                      <a:pt x="252" y="80"/>
                    </a:lnTo>
                    <a:lnTo>
                      <a:pt x="252" y="72"/>
                    </a:lnTo>
                    <a:lnTo>
                      <a:pt x="255" y="69"/>
                    </a:lnTo>
                    <a:close/>
                  </a:path>
                </a:pathLst>
              </a:custGeom>
              <a:solidFill>
                <a:srgbClr val="4D4D4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87" name="Freeform 122"/>
              <p:cNvSpPr>
                <a:spLocks/>
              </p:cNvSpPr>
              <p:nvPr/>
            </p:nvSpPr>
            <p:spPr bwMode="auto">
              <a:xfrm>
                <a:off x="2079" y="1960"/>
                <a:ext cx="263" cy="123"/>
              </a:xfrm>
              <a:custGeom>
                <a:avLst/>
                <a:gdLst>
                  <a:gd name="T0" fmla="*/ 0 w 263"/>
                  <a:gd name="T1" fmla="*/ 76 h 123"/>
                  <a:gd name="T2" fmla="*/ 3 w 263"/>
                  <a:gd name="T3" fmla="*/ 72 h 123"/>
                  <a:gd name="T4" fmla="*/ 11 w 263"/>
                  <a:gd name="T5" fmla="*/ 64 h 123"/>
                  <a:gd name="T6" fmla="*/ 19 w 263"/>
                  <a:gd name="T7" fmla="*/ 57 h 123"/>
                  <a:gd name="T8" fmla="*/ 30 w 263"/>
                  <a:gd name="T9" fmla="*/ 53 h 123"/>
                  <a:gd name="T10" fmla="*/ 42 w 263"/>
                  <a:gd name="T11" fmla="*/ 51 h 123"/>
                  <a:gd name="T12" fmla="*/ 58 w 263"/>
                  <a:gd name="T13" fmla="*/ 47 h 123"/>
                  <a:gd name="T14" fmla="*/ 72 w 263"/>
                  <a:gd name="T15" fmla="*/ 43 h 123"/>
                  <a:gd name="T16" fmla="*/ 86 w 263"/>
                  <a:gd name="T17" fmla="*/ 43 h 123"/>
                  <a:gd name="T18" fmla="*/ 103 w 263"/>
                  <a:gd name="T19" fmla="*/ 38 h 123"/>
                  <a:gd name="T20" fmla="*/ 122 w 263"/>
                  <a:gd name="T21" fmla="*/ 38 h 123"/>
                  <a:gd name="T22" fmla="*/ 133 w 263"/>
                  <a:gd name="T23" fmla="*/ 38 h 123"/>
                  <a:gd name="T24" fmla="*/ 147 w 263"/>
                  <a:gd name="T25" fmla="*/ 38 h 123"/>
                  <a:gd name="T26" fmla="*/ 153 w 263"/>
                  <a:gd name="T27" fmla="*/ 38 h 123"/>
                  <a:gd name="T28" fmla="*/ 158 w 263"/>
                  <a:gd name="T29" fmla="*/ 38 h 123"/>
                  <a:gd name="T30" fmla="*/ 263 w 263"/>
                  <a:gd name="T31" fmla="*/ 0 h 123"/>
                  <a:gd name="T32" fmla="*/ 258 w 263"/>
                  <a:gd name="T33" fmla="*/ 19 h 123"/>
                  <a:gd name="T34" fmla="*/ 186 w 263"/>
                  <a:gd name="T35" fmla="*/ 62 h 123"/>
                  <a:gd name="T36" fmla="*/ 42 w 263"/>
                  <a:gd name="T37" fmla="*/ 93 h 123"/>
                  <a:gd name="T38" fmla="*/ 3 w 263"/>
                  <a:gd name="T39" fmla="*/ 123 h 123"/>
                  <a:gd name="T40" fmla="*/ 0 w 263"/>
                  <a:gd name="T41" fmla="*/ 76 h 123"/>
                  <a:gd name="T42" fmla="*/ 0 w 263"/>
                  <a:gd name="T43" fmla="*/ 76 h 123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63"/>
                  <a:gd name="T67" fmla="*/ 0 h 123"/>
                  <a:gd name="T68" fmla="*/ 263 w 263"/>
                  <a:gd name="T69" fmla="*/ 123 h 123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63" h="123">
                    <a:moveTo>
                      <a:pt x="0" y="76"/>
                    </a:moveTo>
                    <a:lnTo>
                      <a:pt x="3" y="72"/>
                    </a:lnTo>
                    <a:lnTo>
                      <a:pt x="11" y="64"/>
                    </a:lnTo>
                    <a:lnTo>
                      <a:pt x="19" y="57"/>
                    </a:lnTo>
                    <a:lnTo>
                      <a:pt x="30" y="53"/>
                    </a:lnTo>
                    <a:lnTo>
                      <a:pt x="42" y="51"/>
                    </a:lnTo>
                    <a:lnTo>
                      <a:pt x="58" y="47"/>
                    </a:lnTo>
                    <a:lnTo>
                      <a:pt x="72" y="43"/>
                    </a:lnTo>
                    <a:lnTo>
                      <a:pt x="86" y="43"/>
                    </a:lnTo>
                    <a:lnTo>
                      <a:pt x="103" y="38"/>
                    </a:lnTo>
                    <a:lnTo>
                      <a:pt x="122" y="38"/>
                    </a:lnTo>
                    <a:lnTo>
                      <a:pt x="133" y="38"/>
                    </a:lnTo>
                    <a:lnTo>
                      <a:pt x="147" y="38"/>
                    </a:lnTo>
                    <a:lnTo>
                      <a:pt x="153" y="38"/>
                    </a:lnTo>
                    <a:lnTo>
                      <a:pt x="158" y="38"/>
                    </a:lnTo>
                    <a:lnTo>
                      <a:pt x="263" y="0"/>
                    </a:lnTo>
                    <a:lnTo>
                      <a:pt x="258" y="19"/>
                    </a:lnTo>
                    <a:lnTo>
                      <a:pt x="186" y="62"/>
                    </a:lnTo>
                    <a:lnTo>
                      <a:pt x="42" y="93"/>
                    </a:lnTo>
                    <a:lnTo>
                      <a:pt x="3" y="123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E6B3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88" name="Freeform 123"/>
              <p:cNvSpPr>
                <a:spLocks/>
              </p:cNvSpPr>
              <p:nvPr/>
            </p:nvSpPr>
            <p:spPr bwMode="auto">
              <a:xfrm>
                <a:off x="2207" y="1931"/>
                <a:ext cx="119" cy="31"/>
              </a:xfrm>
              <a:custGeom>
                <a:avLst/>
                <a:gdLst>
                  <a:gd name="T0" fmla="*/ 0 w 119"/>
                  <a:gd name="T1" fmla="*/ 23 h 31"/>
                  <a:gd name="T2" fmla="*/ 102 w 119"/>
                  <a:gd name="T3" fmla="*/ 0 h 31"/>
                  <a:gd name="T4" fmla="*/ 119 w 119"/>
                  <a:gd name="T5" fmla="*/ 0 h 31"/>
                  <a:gd name="T6" fmla="*/ 25 w 119"/>
                  <a:gd name="T7" fmla="*/ 31 h 31"/>
                  <a:gd name="T8" fmla="*/ 0 w 119"/>
                  <a:gd name="T9" fmla="*/ 23 h 31"/>
                  <a:gd name="T10" fmla="*/ 0 w 119"/>
                  <a:gd name="T11" fmla="*/ 23 h 3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9"/>
                  <a:gd name="T19" fmla="*/ 0 h 31"/>
                  <a:gd name="T20" fmla="*/ 119 w 119"/>
                  <a:gd name="T21" fmla="*/ 31 h 3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9" h="31">
                    <a:moveTo>
                      <a:pt x="0" y="23"/>
                    </a:moveTo>
                    <a:lnTo>
                      <a:pt x="102" y="0"/>
                    </a:lnTo>
                    <a:lnTo>
                      <a:pt x="119" y="0"/>
                    </a:lnTo>
                    <a:lnTo>
                      <a:pt x="25" y="31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E6B3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89" name="Freeform 124"/>
              <p:cNvSpPr>
                <a:spLocks/>
              </p:cNvSpPr>
              <p:nvPr/>
            </p:nvSpPr>
            <p:spPr bwMode="auto">
              <a:xfrm>
                <a:off x="817" y="2778"/>
                <a:ext cx="169" cy="60"/>
              </a:xfrm>
              <a:custGeom>
                <a:avLst/>
                <a:gdLst>
                  <a:gd name="T0" fmla="*/ 0 w 169"/>
                  <a:gd name="T1" fmla="*/ 47 h 60"/>
                  <a:gd name="T2" fmla="*/ 69 w 169"/>
                  <a:gd name="T3" fmla="*/ 0 h 60"/>
                  <a:gd name="T4" fmla="*/ 97 w 169"/>
                  <a:gd name="T5" fmla="*/ 13 h 60"/>
                  <a:gd name="T6" fmla="*/ 119 w 169"/>
                  <a:gd name="T7" fmla="*/ 5 h 60"/>
                  <a:gd name="T8" fmla="*/ 138 w 169"/>
                  <a:gd name="T9" fmla="*/ 9 h 60"/>
                  <a:gd name="T10" fmla="*/ 169 w 169"/>
                  <a:gd name="T11" fmla="*/ 24 h 60"/>
                  <a:gd name="T12" fmla="*/ 16 w 169"/>
                  <a:gd name="T13" fmla="*/ 60 h 60"/>
                  <a:gd name="T14" fmla="*/ 0 w 169"/>
                  <a:gd name="T15" fmla="*/ 47 h 60"/>
                  <a:gd name="T16" fmla="*/ 0 w 169"/>
                  <a:gd name="T17" fmla="*/ 47 h 6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9"/>
                  <a:gd name="T28" fmla="*/ 0 h 60"/>
                  <a:gd name="T29" fmla="*/ 169 w 169"/>
                  <a:gd name="T30" fmla="*/ 60 h 6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9" h="60">
                    <a:moveTo>
                      <a:pt x="0" y="47"/>
                    </a:moveTo>
                    <a:lnTo>
                      <a:pt x="69" y="0"/>
                    </a:lnTo>
                    <a:lnTo>
                      <a:pt x="97" y="13"/>
                    </a:lnTo>
                    <a:lnTo>
                      <a:pt x="119" y="5"/>
                    </a:lnTo>
                    <a:lnTo>
                      <a:pt x="138" y="9"/>
                    </a:lnTo>
                    <a:lnTo>
                      <a:pt x="169" y="24"/>
                    </a:lnTo>
                    <a:lnTo>
                      <a:pt x="16" y="60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E6B3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90" name="Freeform 125"/>
              <p:cNvSpPr>
                <a:spLocks/>
              </p:cNvSpPr>
              <p:nvPr/>
            </p:nvSpPr>
            <p:spPr bwMode="auto">
              <a:xfrm>
                <a:off x="578" y="2764"/>
                <a:ext cx="702" cy="442"/>
              </a:xfrm>
              <a:custGeom>
                <a:avLst/>
                <a:gdLst>
                  <a:gd name="T0" fmla="*/ 6 w 702"/>
                  <a:gd name="T1" fmla="*/ 93 h 442"/>
                  <a:gd name="T2" fmla="*/ 674 w 702"/>
                  <a:gd name="T3" fmla="*/ 0 h 442"/>
                  <a:gd name="T4" fmla="*/ 702 w 702"/>
                  <a:gd name="T5" fmla="*/ 351 h 442"/>
                  <a:gd name="T6" fmla="*/ 672 w 702"/>
                  <a:gd name="T7" fmla="*/ 363 h 442"/>
                  <a:gd name="T8" fmla="*/ 111 w 702"/>
                  <a:gd name="T9" fmla="*/ 442 h 442"/>
                  <a:gd name="T10" fmla="*/ 67 w 702"/>
                  <a:gd name="T11" fmla="*/ 437 h 442"/>
                  <a:gd name="T12" fmla="*/ 64 w 702"/>
                  <a:gd name="T13" fmla="*/ 435 h 442"/>
                  <a:gd name="T14" fmla="*/ 64 w 702"/>
                  <a:gd name="T15" fmla="*/ 423 h 442"/>
                  <a:gd name="T16" fmla="*/ 58 w 702"/>
                  <a:gd name="T17" fmla="*/ 408 h 442"/>
                  <a:gd name="T18" fmla="*/ 56 w 702"/>
                  <a:gd name="T19" fmla="*/ 389 h 442"/>
                  <a:gd name="T20" fmla="*/ 50 w 702"/>
                  <a:gd name="T21" fmla="*/ 363 h 442"/>
                  <a:gd name="T22" fmla="*/ 45 w 702"/>
                  <a:gd name="T23" fmla="*/ 338 h 442"/>
                  <a:gd name="T24" fmla="*/ 39 w 702"/>
                  <a:gd name="T25" fmla="*/ 308 h 442"/>
                  <a:gd name="T26" fmla="*/ 33 w 702"/>
                  <a:gd name="T27" fmla="*/ 281 h 442"/>
                  <a:gd name="T28" fmla="*/ 25 w 702"/>
                  <a:gd name="T29" fmla="*/ 249 h 442"/>
                  <a:gd name="T30" fmla="*/ 20 w 702"/>
                  <a:gd name="T31" fmla="*/ 220 h 442"/>
                  <a:gd name="T32" fmla="*/ 14 w 702"/>
                  <a:gd name="T33" fmla="*/ 192 h 442"/>
                  <a:gd name="T34" fmla="*/ 9 w 702"/>
                  <a:gd name="T35" fmla="*/ 169 h 442"/>
                  <a:gd name="T36" fmla="*/ 6 w 702"/>
                  <a:gd name="T37" fmla="*/ 148 h 442"/>
                  <a:gd name="T38" fmla="*/ 3 w 702"/>
                  <a:gd name="T39" fmla="*/ 131 h 442"/>
                  <a:gd name="T40" fmla="*/ 0 w 702"/>
                  <a:gd name="T41" fmla="*/ 118 h 442"/>
                  <a:gd name="T42" fmla="*/ 0 w 702"/>
                  <a:gd name="T43" fmla="*/ 116 h 442"/>
                  <a:gd name="T44" fmla="*/ 0 w 702"/>
                  <a:gd name="T45" fmla="*/ 110 h 442"/>
                  <a:gd name="T46" fmla="*/ 3 w 702"/>
                  <a:gd name="T47" fmla="*/ 101 h 442"/>
                  <a:gd name="T48" fmla="*/ 3 w 702"/>
                  <a:gd name="T49" fmla="*/ 95 h 442"/>
                  <a:gd name="T50" fmla="*/ 6 w 702"/>
                  <a:gd name="T51" fmla="*/ 93 h 442"/>
                  <a:gd name="T52" fmla="*/ 6 w 702"/>
                  <a:gd name="T53" fmla="*/ 93 h 44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702"/>
                  <a:gd name="T82" fmla="*/ 0 h 442"/>
                  <a:gd name="T83" fmla="*/ 702 w 702"/>
                  <a:gd name="T84" fmla="*/ 442 h 442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702" h="442">
                    <a:moveTo>
                      <a:pt x="6" y="93"/>
                    </a:moveTo>
                    <a:lnTo>
                      <a:pt x="674" y="0"/>
                    </a:lnTo>
                    <a:lnTo>
                      <a:pt x="702" y="351"/>
                    </a:lnTo>
                    <a:lnTo>
                      <a:pt x="672" y="363"/>
                    </a:lnTo>
                    <a:lnTo>
                      <a:pt x="111" y="442"/>
                    </a:lnTo>
                    <a:lnTo>
                      <a:pt x="67" y="437"/>
                    </a:lnTo>
                    <a:lnTo>
                      <a:pt x="64" y="435"/>
                    </a:lnTo>
                    <a:lnTo>
                      <a:pt x="64" y="423"/>
                    </a:lnTo>
                    <a:lnTo>
                      <a:pt x="58" y="408"/>
                    </a:lnTo>
                    <a:lnTo>
                      <a:pt x="56" y="389"/>
                    </a:lnTo>
                    <a:lnTo>
                      <a:pt x="50" y="363"/>
                    </a:lnTo>
                    <a:lnTo>
                      <a:pt x="45" y="338"/>
                    </a:lnTo>
                    <a:lnTo>
                      <a:pt x="39" y="308"/>
                    </a:lnTo>
                    <a:lnTo>
                      <a:pt x="33" y="281"/>
                    </a:lnTo>
                    <a:lnTo>
                      <a:pt x="25" y="249"/>
                    </a:lnTo>
                    <a:lnTo>
                      <a:pt x="20" y="220"/>
                    </a:lnTo>
                    <a:lnTo>
                      <a:pt x="14" y="192"/>
                    </a:lnTo>
                    <a:lnTo>
                      <a:pt x="9" y="169"/>
                    </a:lnTo>
                    <a:lnTo>
                      <a:pt x="6" y="148"/>
                    </a:lnTo>
                    <a:lnTo>
                      <a:pt x="3" y="131"/>
                    </a:lnTo>
                    <a:lnTo>
                      <a:pt x="0" y="118"/>
                    </a:lnTo>
                    <a:lnTo>
                      <a:pt x="0" y="116"/>
                    </a:lnTo>
                    <a:lnTo>
                      <a:pt x="0" y="110"/>
                    </a:lnTo>
                    <a:lnTo>
                      <a:pt x="3" y="101"/>
                    </a:lnTo>
                    <a:lnTo>
                      <a:pt x="3" y="95"/>
                    </a:lnTo>
                    <a:lnTo>
                      <a:pt x="6" y="93"/>
                    </a:lnTo>
                    <a:close/>
                  </a:path>
                </a:pathLst>
              </a:custGeom>
              <a:solidFill>
                <a:srgbClr val="8F827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891" name="Freeform 126"/>
              <p:cNvSpPr>
                <a:spLocks/>
              </p:cNvSpPr>
              <p:nvPr/>
            </p:nvSpPr>
            <p:spPr bwMode="auto">
              <a:xfrm>
                <a:off x="986" y="2764"/>
                <a:ext cx="297" cy="365"/>
              </a:xfrm>
              <a:custGeom>
                <a:avLst/>
                <a:gdLst>
                  <a:gd name="T0" fmla="*/ 0 w 297"/>
                  <a:gd name="T1" fmla="*/ 36 h 365"/>
                  <a:gd name="T2" fmla="*/ 266 w 297"/>
                  <a:gd name="T3" fmla="*/ 0 h 365"/>
                  <a:gd name="T4" fmla="*/ 297 w 297"/>
                  <a:gd name="T5" fmla="*/ 353 h 365"/>
                  <a:gd name="T6" fmla="*/ 219 w 297"/>
                  <a:gd name="T7" fmla="*/ 365 h 365"/>
                  <a:gd name="T8" fmla="*/ 200 w 297"/>
                  <a:gd name="T9" fmla="*/ 29 h 365"/>
                  <a:gd name="T10" fmla="*/ 0 w 297"/>
                  <a:gd name="T11" fmla="*/ 36 h 365"/>
                  <a:gd name="T12" fmla="*/ 0 w 297"/>
                  <a:gd name="T13" fmla="*/ 36 h 36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7"/>
                  <a:gd name="T22" fmla="*/ 0 h 365"/>
                  <a:gd name="T23" fmla="*/ 297 w 297"/>
                  <a:gd name="T24" fmla="*/ 365 h 36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7" h="365">
                    <a:moveTo>
                      <a:pt x="0" y="36"/>
                    </a:moveTo>
                    <a:lnTo>
                      <a:pt x="266" y="0"/>
                    </a:lnTo>
                    <a:lnTo>
                      <a:pt x="297" y="353"/>
                    </a:lnTo>
                    <a:lnTo>
                      <a:pt x="219" y="365"/>
                    </a:lnTo>
                    <a:lnTo>
                      <a:pt x="200" y="29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78695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</p:grpSp>
      </p:grpSp>
      <p:pic>
        <p:nvPicPr>
          <p:cNvPr id="34840" name="Picture 7" descr="FamilyMart (ファミリーマート)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19213" y="4508500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Program Files (x86)\Microsoft Office\MEDIA\CAGCAT10\j0301252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72200" y="2025650"/>
            <a:ext cx="1887538" cy="1614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69" name="Picture 10" descr="http://1.bp.blogspot.com/-pGtSKdknepc/UNxGl5df4II/AAAAAAABFyE/K8RPvHENE34/s1600/line_xmas_special_003_o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72200" y="4271963"/>
            <a:ext cx="1924050" cy="1924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34844" name="Rectangle 5"/>
          <p:cNvSpPr>
            <a:spLocks noChangeArrowheads="1"/>
          </p:cNvSpPr>
          <p:nvPr/>
        </p:nvSpPr>
        <p:spPr bwMode="gray">
          <a:xfrm>
            <a:off x="3068638" y="5876925"/>
            <a:ext cx="1219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Clr>
                <a:srgbClr val="FF0066"/>
              </a:buClr>
              <a:buSzPct val="75000"/>
              <a:buFont typeface="Wingdings" pitchFamily="2" charset="2"/>
              <a:buNone/>
            </a:pPr>
            <a:r>
              <a:rPr kumimoji="0" lang="zh-TW" altLang="en-US" sz="2400" b="1">
                <a:solidFill>
                  <a:srgbClr val="F8F8F8"/>
                </a:solidFill>
                <a:latin typeface="微軟正黑體" pitchFamily="34" charset="-120"/>
                <a:ea typeface="微軟正黑體" pitchFamily="34" charset="-120"/>
              </a:rPr>
              <a:t>薪資</a:t>
            </a:r>
            <a:endParaRPr kumimoji="0" lang="en-US" altLang="zh-TW" sz="2000" b="1" dirty="0">
              <a:solidFill>
                <a:srgbClr val="F8F8F8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7" name="Picture 1">
            <a:extLst>
              <a:ext uri="{FF2B5EF4-FFF2-40B4-BE49-F238E27FC236}">
                <a16:creationId xmlns:a16="http://schemas.microsoft.com/office/drawing/2014/main" id="{96988A7B-DA88-40CE-A6D1-025C7CEFAD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717159" y="3860208"/>
            <a:ext cx="16478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8" name="Picture 1">
            <a:extLst>
              <a:ext uri="{FF2B5EF4-FFF2-40B4-BE49-F238E27FC236}">
                <a16:creationId xmlns:a16="http://schemas.microsoft.com/office/drawing/2014/main" id="{7E196E15-4BBF-45B4-8D57-2D16A3B26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9264" y="53264"/>
            <a:ext cx="16478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5" name="標題 1"/>
          <p:cNvSpPr>
            <a:spLocks noGrp="1"/>
          </p:cNvSpPr>
          <p:nvPr>
            <p:ph type="title"/>
          </p:nvPr>
        </p:nvSpPr>
        <p:spPr>
          <a:xfrm>
            <a:off x="2704696" y="55960"/>
            <a:ext cx="3327726" cy="322262"/>
          </a:xfrm>
        </p:spPr>
        <p:txBody>
          <a:bodyPr/>
          <a:lstStyle/>
          <a:p>
            <a:pPr algn="ctr"/>
            <a:r>
              <a:rPr lang="zh-TW" altLang="en-US" sz="2400" dirty="0">
                <a:solidFill>
                  <a:srgbClr val="162BF6"/>
                </a:solidFill>
                <a:latin typeface="標楷體" pitchFamily="65" charset="-120"/>
                <a:ea typeface="標楷體" pitchFamily="65" charset="-120"/>
              </a:rPr>
              <a:t>實習儲備幹部訓練規劃</a:t>
            </a:r>
            <a:endParaRPr lang="zh-TW" altLang="en-US" sz="2400" dirty="0">
              <a:solidFill>
                <a:srgbClr val="162BF6"/>
              </a:solidFill>
            </a:endParaRPr>
          </a:p>
        </p:txBody>
      </p:sp>
      <p:graphicFrame>
        <p:nvGraphicFramePr>
          <p:cNvPr id="6184" name="Object 40"/>
          <p:cNvGraphicFramePr>
            <a:graphicFrameLocks noChangeAspect="1"/>
          </p:cNvGraphicFramePr>
          <p:nvPr>
            <p:extLst/>
          </p:nvPr>
        </p:nvGraphicFramePr>
        <p:xfrm>
          <a:off x="130008" y="652102"/>
          <a:ext cx="8992843" cy="57748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6" name="Bitmap Image" r:id="rId3" imgW="6611067" imgH="4819962" progId="PBrush">
                  <p:embed/>
                </p:oleObj>
              </mc:Choice>
              <mc:Fallback>
                <p:oleObj name="Bitmap Image" r:id="rId3" imgW="6611067" imgH="4819962" progId="PBrush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008" y="652102"/>
                        <a:ext cx="8992843" cy="577486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群組 3"/>
          <p:cNvGrpSpPr/>
          <p:nvPr/>
        </p:nvGrpSpPr>
        <p:grpSpPr>
          <a:xfrm>
            <a:off x="203707" y="640897"/>
            <a:ext cx="1550986" cy="509546"/>
            <a:chOff x="203707" y="640897"/>
            <a:chExt cx="1550986" cy="509546"/>
          </a:xfrm>
        </p:grpSpPr>
        <p:sp>
          <p:nvSpPr>
            <p:cNvPr id="6194" name="Freeform 23"/>
            <p:cNvSpPr>
              <a:spLocks/>
            </p:cNvSpPr>
            <p:nvPr/>
          </p:nvSpPr>
          <p:spPr bwMode="gray">
            <a:xfrm>
              <a:off x="295252" y="945978"/>
              <a:ext cx="1367788" cy="204465"/>
            </a:xfrm>
            <a:custGeom>
              <a:avLst/>
              <a:gdLst>
                <a:gd name="T0" fmla="*/ 1017192 w 1120"/>
                <a:gd name="T1" fmla="*/ 204674 h 252"/>
                <a:gd name="T2" fmla="*/ 1013559 w 1120"/>
                <a:gd name="T3" fmla="*/ 203050 h 252"/>
                <a:gd name="T4" fmla="*/ 999028 w 1120"/>
                <a:gd name="T5" fmla="*/ 199801 h 252"/>
                <a:gd name="T6" fmla="*/ 975414 w 1120"/>
                <a:gd name="T7" fmla="*/ 194928 h 252"/>
                <a:gd name="T8" fmla="*/ 942719 w 1120"/>
                <a:gd name="T9" fmla="*/ 188430 h 252"/>
                <a:gd name="T10" fmla="*/ 900941 w 1120"/>
                <a:gd name="T11" fmla="*/ 180308 h 252"/>
                <a:gd name="T12" fmla="*/ 851898 w 1120"/>
                <a:gd name="T13" fmla="*/ 172186 h 252"/>
                <a:gd name="T14" fmla="*/ 795589 w 1120"/>
                <a:gd name="T15" fmla="*/ 165688 h 252"/>
                <a:gd name="T16" fmla="*/ 732015 w 1120"/>
                <a:gd name="T17" fmla="*/ 159191 h 252"/>
                <a:gd name="T18" fmla="*/ 662991 w 1120"/>
                <a:gd name="T19" fmla="*/ 154318 h 252"/>
                <a:gd name="T20" fmla="*/ 586702 w 1120"/>
                <a:gd name="T21" fmla="*/ 149445 h 252"/>
                <a:gd name="T22" fmla="*/ 504963 w 1120"/>
                <a:gd name="T23" fmla="*/ 149445 h 252"/>
                <a:gd name="T24" fmla="*/ 423224 w 1120"/>
                <a:gd name="T25" fmla="*/ 149445 h 252"/>
                <a:gd name="T26" fmla="*/ 348752 w 1120"/>
                <a:gd name="T27" fmla="*/ 154318 h 252"/>
                <a:gd name="T28" fmla="*/ 279728 w 1120"/>
                <a:gd name="T29" fmla="*/ 159191 h 252"/>
                <a:gd name="T30" fmla="*/ 216153 w 1120"/>
                <a:gd name="T31" fmla="*/ 165688 h 252"/>
                <a:gd name="T32" fmla="*/ 161661 w 1120"/>
                <a:gd name="T33" fmla="*/ 172186 h 252"/>
                <a:gd name="T34" fmla="*/ 114434 w 1120"/>
                <a:gd name="T35" fmla="*/ 180308 h 252"/>
                <a:gd name="T36" fmla="*/ 74473 w 1120"/>
                <a:gd name="T37" fmla="*/ 188430 h 252"/>
                <a:gd name="T38" fmla="*/ 41778 w 1120"/>
                <a:gd name="T39" fmla="*/ 194928 h 252"/>
                <a:gd name="T40" fmla="*/ 18164 w 1120"/>
                <a:gd name="T41" fmla="*/ 199801 h 252"/>
                <a:gd name="T42" fmla="*/ 5449 w 1120"/>
                <a:gd name="T43" fmla="*/ 203050 h 252"/>
                <a:gd name="T44" fmla="*/ 0 w 1120"/>
                <a:gd name="T45" fmla="*/ 204674 h 252"/>
                <a:gd name="T46" fmla="*/ 0 w 1120"/>
                <a:gd name="T47" fmla="*/ 50356 h 252"/>
                <a:gd name="T48" fmla="*/ 508596 w 1120"/>
                <a:gd name="T49" fmla="*/ 0 h 252"/>
                <a:gd name="T50" fmla="*/ 1017192 w 1120"/>
                <a:gd name="T51" fmla="*/ 50356 h 252"/>
                <a:gd name="T52" fmla="*/ 1017192 w 1120"/>
                <a:gd name="T53" fmla="*/ 204674 h 252"/>
                <a:gd name="T54" fmla="*/ 1017192 w 1120"/>
                <a:gd name="T55" fmla="*/ 204674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" name="Rectangle 24"/>
            <p:cNvSpPr>
              <a:spLocks noChangeArrowheads="1"/>
            </p:cNvSpPr>
            <p:nvPr/>
          </p:nvSpPr>
          <p:spPr bwMode="gray">
            <a:xfrm>
              <a:off x="203707" y="668336"/>
              <a:ext cx="1550986" cy="422275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shade val="75686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/>
              <a:endParaRPr kumimoji="0" lang="en-US" altLang="zh-CN" b="1" dirty="0">
                <a:solidFill>
                  <a:schemeClr val="bg1"/>
                </a:solidFill>
                <a:latin typeface="Calibri" pitchFamily="34" charset="0"/>
                <a:ea typeface="SimSun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 bwMode="auto">
            <a:xfrm>
              <a:off x="271259" y="640897"/>
              <a:ext cx="141577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TW" altLang="en-US" sz="24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標楷體" panose="03000509000000000000" pitchFamily="65" charset="-120"/>
                  <a:ea typeface="標楷體" panose="03000509000000000000" pitchFamily="65" charset="-120"/>
                </a:rPr>
                <a:t>培訓期間</a:t>
              </a:r>
              <a:endParaRPr lang="ko-KR" alt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24" name="Rectangle 26"/>
          <p:cNvSpPr>
            <a:spLocks noChangeArrowheads="1"/>
          </p:cNvSpPr>
          <p:nvPr/>
        </p:nvSpPr>
        <p:spPr bwMode="auto">
          <a:xfrm>
            <a:off x="2668335" y="1741962"/>
            <a:ext cx="5353336" cy="348479"/>
          </a:xfrm>
          <a:prstGeom prst="rect">
            <a:avLst/>
          </a:prstGeom>
          <a:noFill/>
          <a:ln>
            <a:noFill/>
          </a:ln>
          <a:effectLst>
            <a:outerShdw dist="17961" dir="13500000" algn="ctr" rotWithShape="0">
              <a:schemeClr val="bg1"/>
            </a:outerShdw>
          </a:effectLst>
          <a:extLst/>
        </p:spPr>
        <p:txBody>
          <a:bodyPr wrap="none" anchor="ctr"/>
          <a:lstStyle/>
          <a:p>
            <a:pPr eaLnBrk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大四下學期實習半年</a:t>
            </a:r>
            <a:r>
              <a:rPr kumimoji="0" lang="en-US" altLang="zh-TW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寒假開始至畢業</a:t>
            </a:r>
            <a:r>
              <a:rPr kumimoji="0" lang="en-US" altLang="zh-TW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</p:txBody>
      </p:sp>
      <p:sp>
        <p:nvSpPr>
          <p:cNvPr id="31" name="矩形 30"/>
          <p:cNvSpPr/>
          <p:nvPr/>
        </p:nvSpPr>
        <p:spPr>
          <a:xfrm>
            <a:off x="325286" y="1225057"/>
            <a:ext cx="7813675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原則分派在學生所在地之直營店。</a:t>
            </a:r>
            <a:endParaRPr kumimoji="0" lang="en-US" altLang="zh-TW" b="1" kern="0" dirty="0">
              <a:solidFill>
                <a:srgbClr val="00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圓角矩形 1"/>
          <p:cNvSpPr/>
          <p:nvPr/>
        </p:nvSpPr>
        <p:spPr>
          <a:xfrm>
            <a:off x="363250" y="1697967"/>
            <a:ext cx="1752600" cy="48768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zh-TW" altLang="en-US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一學期實習制</a:t>
            </a:r>
            <a:endParaRPr lang="zh-TW" altLang="en-US" dirty="0"/>
          </a:p>
        </p:txBody>
      </p:sp>
      <p:sp>
        <p:nvSpPr>
          <p:cNvPr id="20" name="圓角矩形 19"/>
          <p:cNvSpPr/>
          <p:nvPr/>
        </p:nvSpPr>
        <p:spPr>
          <a:xfrm>
            <a:off x="363250" y="2274191"/>
            <a:ext cx="1752600" cy="48768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zh-TW" altLang="en-US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一學年實習制</a:t>
            </a:r>
            <a:endParaRPr lang="zh-TW" altLang="en-US" dirty="0"/>
          </a:p>
        </p:txBody>
      </p:sp>
      <p:sp>
        <p:nvSpPr>
          <p:cNvPr id="3" name="向右箭號 2"/>
          <p:cNvSpPr/>
          <p:nvPr/>
        </p:nvSpPr>
        <p:spPr>
          <a:xfrm>
            <a:off x="2191257" y="1751422"/>
            <a:ext cx="477078" cy="3807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Rectangle 26"/>
          <p:cNvSpPr>
            <a:spLocks noChangeArrowheads="1"/>
          </p:cNvSpPr>
          <p:nvPr/>
        </p:nvSpPr>
        <p:spPr bwMode="auto">
          <a:xfrm>
            <a:off x="2668335" y="2315939"/>
            <a:ext cx="5353336" cy="348479"/>
          </a:xfrm>
          <a:prstGeom prst="rect">
            <a:avLst/>
          </a:prstGeom>
          <a:noFill/>
          <a:ln>
            <a:noFill/>
          </a:ln>
          <a:effectLst>
            <a:outerShdw dist="17961" dir="13500000" algn="ctr" rotWithShape="0">
              <a:schemeClr val="bg1"/>
            </a:outerShdw>
          </a:effectLst>
          <a:extLst/>
        </p:spPr>
        <p:txBody>
          <a:bodyPr wrap="none" anchor="ctr"/>
          <a:lstStyle/>
          <a:p>
            <a:pPr eaLnBrk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大三升大四暑假開始實習一年</a:t>
            </a:r>
            <a:r>
              <a:rPr kumimoji="0" lang="en-US" altLang="zh-TW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暑假開始至畢業</a:t>
            </a:r>
            <a:r>
              <a:rPr kumimoji="0" lang="en-US" altLang="zh-TW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</p:txBody>
      </p:sp>
      <p:sp>
        <p:nvSpPr>
          <p:cNvPr id="25" name="向右箭號 24"/>
          <p:cNvSpPr/>
          <p:nvPr/>
        </p:nvSpPr>
        <p:spPr>
          <a:xfrm>
            <a:off x="2191257" y="2325399"/>
            <a:ext cx="477078" cy="3807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5" name="群組 4"/>
          <p:cNvGrpSpPr/>
          <p:nvPr/>
        </p:nvGrpSpPr>
        <p:grpSpPr>
          <a:xfrm>
            <a:off x="231005" y="3066921"/>
            <a:ext cx="1987550" cy="502197"/>
            <a:chOff x="203707" y="3066921"/>
            <a:chExt cx="1987550" cy="502197"/>
          </a:xfrm>
        </p:grpSpPr>
        <p:sp>
          <p:nvSpPr>
            <p:cNvPr id="27" name="Freeform 23"/>
            <p:cNvSpPr>
              <a:spLocks/>
            </p:cNvSpPr>
            <p:nvPr/>
          </p:nvSpPr>
          <p:spPr bwMode="gray">
            <a:xfrm>
              <a:off x="295252" y="3364653"/>
              <a:ext cx="1367788" cy="204465"/>
            </a:xfrm>
            <a:custGeom>
              <a:avLst/>
              <a:gdLst>
                <a:gd name="T0" fmla="*/ 1017192 w 1120"/>
                <a:gd name="T1" fmla="*/ 204674 h 252"/>
                <a:gd name="T2" fmla="*/ 1013559 w 1120"/>
                <a:gd name="T3" fmla="*/ 203050 h 252"/>
                <a:gd name="T4" fmla="*/ 999028 w 1120"/>
                <a:gd name="T5" fmla="*/ 199801 h 252"/>
                <a:gd name="T6" fmla="*/ 975414 w 1120"/>
                <a:gd name="T7" fmla="*/ 194928 h 252"/>
                <a:gd name="T8" fmla="*/ 942719 w 1120"/>
                <a:gd name="T9" fmla="*/ 188430 h 252"/>
                <a:gd name="T10" fmla="*/ 900941 w 1120"/>
                <a:gd name="T11" fmla="*/ 180308 h 252"/>
                <a:gd name="T12" fmla="*/ 851898 w 1120"/>
                <a:gd name="T13" fmla="*/ 172186 h 252"/>
                <a:gd name="T14" fmla="*/ 795589 w 1120"/>
                <a:gd name="T15" fmla="*/ 165688 h 252"/>
                <a:gd name="T16" fmla="*/ 732015 w 1120"/>
                <a:gd name="T17" fmla="*/ 159191 h 252"/>
                <a:gd name="T18" fmla="*/ 662991 w 1120"/>
                <a:gd name="T19" fmla="*/ 154318 h 252"/>
                <a:gd name="T20" fmla="*/ 586702 w 1120"/>
                <a:gd name="T21" fmla="*/ 149445 h 252"/>
                <a:gd name="T22" fmla="*/ 504963 w 1120"/>
                <a:gd name="T23" fmla="*/ 149445 h 252"/>
                <a:gd name="T24" fmla="*/ 423224 w 1120"/>
                <a:gd name="T25" fmla="*/ 149445 h 252"/>
                <a:gd name="T26" fmla="*/ 348752 w 1120"/>
                <a:gd name="T27" fmla="*/ 154318 h 252"/>
                <a:gd name="T28" fmla="*/ 279728 w 1120"/>
                <a:gd name="T29" fmla="*/ 159191 h 252"/>
                <a:gd name="T30" fmla="*/ 216153 w 1120"/>
                <a:gd name="T31" fmla="*/ 165688 h 252"/>
                <a:gd name="T32" fmla="*/ 161661 w 1120"/>
                <a:gd name="T33" fmla="*/ 172186 h 252"/>
                <a:gd name="T34" fmla="*/ 114434 w 1120"/>
                <a:gd name="T35" fmla="*/ 180308 h 252"/>
                <a:gd name="T36" fmla="*/ 74473 w 1120"/>
                <a:gd name="T37" fmla="*/ 188430 h 252"/>
                <a:gd name="T38" fmla="*/ 41778 w 1120"/>
                <a:gd name="T39" fmla="*/ 194928 h 252"/>
                <a:gd name="T40" fmla="*/ 18164 w 1120"/>
                <a:gd name="T41" fmla="*/ 199801 h 252"/>
                <a:gd name="T42" fmla="*/ 5449 w 1120"/>
                <a:gd name="T43" fmla="*/ 203050 h 252"/>
                <a:gd name="T44" fmla="*/ 0 w 1120"/>
                <a:gd name="T45" fmla="*/ 204674 h 252"/>
                <a:gd name="T46" fmla="*/ 0 w 1120"/>
                <a:gd name="T47" fmla="*/ 50356 h 252"/>
                <a:gd name="T48" fmla="*/ 508596 w 1120"/>
                <a:gd name="T49" fmla="*/ 0 h 252"/>
                <a:gd name="T50" fmla="*/ 1017192 w 1120"/>
                <a:gd name="T51" fmla="*/ 50356 h 252"/>
                <a:gd name="T52" fmla="*/ 1017192 w 1120"/>
                <a:gd name="T53" fmla="*/ 204674 h 252"/>
                <a:gd name="T54" fmla="*/ 1017192 w 1120"/>
                <a:gd name="T55" fmla="*/ 204674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8" name="Rectangle 24"/>
            <p:cNvSpPr>
              <a:spLocks noChangeArrowheads="1"/>
            </p:cNvSpPr>
            <p:nvPr/>
          </p:nvSpPr>
          <p:spPr bwMode="gray">
            <a:xfrm>
              <a:off x="203707" y="3087010"/>
              <a:ext cx="1550986" cy="42227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/>
              <a:endParaRPr kumimoji="0" lang="en-US" altLang="zh-CN" b="1" dirty="0">
                <a:solidFill>
                  <a:schemeClr val="bg1"/>
                </a:solidFill>
                <a:latin typeface="Calibri" pitchFamily="34" charset="0"/>
                <a:ea typeface="SimSun" pitchFamily="2" charset="-122"/>
              </a:endParaRPr>
            </a:p>
          </p:txBody>
        </p:sp>
        <p:sp>
          <p:nvSpPr>
            <p:cNvPr id="29" name="矩形 28"/>
            <p:cNvSpPr/>
            <p:nvPr/>
          </p:nvSpPr>
          <p:spPr bwMode="auto">
            <a:xfrm>
              <a:off x="287844" y="3066921"/>
              <a:ext cx="1903413" cy="46196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TW" altLang="en-US" sz="24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標楷體" panose="03000509000000000000" pitchFamily="65" charset="-120"/>
                  <a:ea typeface="標楷體" panose="03000509000000000000" pitchFamily="65" charset="-120"/>
                </a:rPr>
                <a:t>培訓機制</a:t>
              </a:r>
              <a:endParaRPr lang="ko-KR" alt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34" name="Rectangle 25"/>
          <p:cNvSpPr>
            <a:spLocks noChangeArrowheads="1"/>
          </p:cNvSpPr>
          <p:nvPr/>
        </p:nvSpPr>
        <p:spPr bwMode="auto">
          <a:xfrm>
            <a:off x="348376" y="3697681"/>
            <a:ext cx="8241682" cy="685800"/>
          </a:xfrm>
          <a:prstGeom prst="rect">
            <a:avLst/>
          </a:prstGeom>
          <a:noFill/>
          <a:ln>
            <a:noFill/>
          </a:ln>
          <a:effectLst>
            <a:outerShdw dist="17961" dir="135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rgbClr val="FFFF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latinLnBrk="1"/>
            <a:endParaRPr lang="en-US" altLang="ko-KR" b="1" kern="0" dirty="0">
              <a:solidFill>
                <a:srgbClr val="00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6" name="AutoShape 4"/>
          <p:cNvSpPr>
            <a:spLocks noChangeArrowheads="1"/>
          </p:cNvSpPr>
          <p:nvPr/>
        </p:nvSpPr>
        <p:spPr bwMode="gray">
          <a:xfrm>
            <a:off x="393181" y="3725846"/>
            <a:ext cx="2623489" cy="962598"/>
          </a:xfrm>
          <a:prstGeom prst="chevron">
            <a:avLst>
              <a:gd name="adj" fmla="val 25615"/>
            </a:avLst>
          </a:prstGeom>
          <a:solidFill>
            <a:srgbClr val="B1A35D"/>
          </a:solidFill>
          <a:ln w="25400" algn="ctr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tIns="44450" rIns="45720" bIns="44450" anchor="ctr" anchorCtr="1"/>
          <a:lstStyle/>
          <a:p>
            <a:pPr eaLnBrk="0" hangingPunct="0">
              <a:lnSpc>
                <a:spcPct val="85000"/>
              </a:lnSpc>
              <a:spcBef>
                <a:spcPct val="30000"/>
              </a:spcBef>
            </a:pPr>
            <a:endParaRPr kumimoji="0" lang="en-AU" altLang="zh-TW" sz="1400" b="1" dirty="0">
              <a:solidFill>
                <a:srgbClr val="FFFFFF"/>
              </a:solidFill>
            </a:endParaRPr>
          </a:p>
        </p:txBody>
      </p:sp>
      <p:sp>
        <p:nvSpPr>
          <p:cNvPr id="38" name="文字方塊 37"/>
          <p:cNvSpPr txBox="1"/>
          <p:nvPr/>
        </p:nvSpPr>
        <p:spPr>
          <a:xfrm>
            <a:off x="512151" y="3787110"/>
            <a:ext cx="2504519" cy="889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30000"/>
              </a:spcBef>
            </a:pPr>
            <a:r>
              <a:rPr lang="zh-TW" altLang="en-US" sz="1400" b="1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新進訓練</a:t>
            </a:r>
            <a:r>
              <a:rPr lang="en-US" altLang="zh-TW" sz="1400" b="1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1400" b="1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月薪制</a:t>
            </a:r>
            <a:endParaRPr lang="en-US" altLang="zh-TW" sz="1400" b="1" kern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0" hangingPunct="0">
              <a:lnSpc>
                <a:spcPct val="85000"/>
              </a:lnSpc>
              <a:spcBef>
                <a:spcPct val="30000"/>
              </a:spcBef>
            </a:pPr>
            <a:r>
              <a:rPr lang="zh-TW" altLang="en-US" sz="1200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1400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店鋪見習五天                台北淡水教室新人訓五天             店鋪實習三天</a:t>
            </a:r>
            <a:endParaRPr lang="en-AU" altLang="zh-TW" sz="1400" b="1" kern="0" dirty="0">
              <a:solidFill>
                <a:srgbClr val="00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2" name="AutoShape 4"/>
          <p:cNvSpPr>
            <a:spLocks noChangeArrowheads="1"/>
          </p:cNvSpPr>
          <p:nvPr/>
        </p:nvSpPr>
        <p:spPr bwMode="gray">
          <a:xfrm>
            <a:off x="2939143" y="3725846"/>
            <a:ext cx="1665559" cy="938380"/>
          </a:xfrm>
          <a:prstGeom prst="chevron">
            <a:avLst>
              <a:gd name="adj" fmla="val 32830"/>
            </a:avLst>
          </a:prstGeom>
          <a:solidFill>
            <a:srgbClr val="B1A35D"/>
          </a:solidFill>
          <a:ln w="25400" algn="ctr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tIns="44450" rIns="45720" bIns="44450" anchor="ctr" anchorCtr="1"/>
          <a:lstStyle/>
          <a:p>
            <a:pPr algn="ctr" eaLnBrk="0"/>
            <a:r>
              <a:rPr lang="zh-TW" altLang="en-US" sz="1400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月薪制   任用實習</a:t>
            </a:r>
            <a:endParaRPr lang="en-AU" altLang="zh-TW" sz="1400" b="1" kern="0" dirty="0">
              <a:solidFill>
                <a:srgbClr val="00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6" name="AutoShape 4"/>
          <p:cNvSpPr>
            <a:spLocks noChangeArrowheads="1"/>
          </p:cNvSpPr>
          <p:nvPr/>
        </p:nvSpPr>
        <p:spPr bwMode="gray">
          <a:xfrm>
            <a:off x="4572913" y="3746769"/>
            <a:ext cx="1073623" cy="917457"/>
          </a:xfrm>
          <a:prstGeom prst="chevron">
            <a:avLst>
              <a:gd name="adj" fmla="val 32830"/>
            </a:avLst>
          </a:prstGeom>
          <a:solidFill>
            <a:srgbClr val="B1A35D"/>
          </a:solidFill>
          <a:ln w="25400" algn="ctr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tIns="44450" rIns="45720" bIns="44450" anchor="ctr" anchorCtr="1"/>
          <a:lstStyle/>
          <a:p>
            <a:pPr eaLnBrk="0"/>
            <a:endParaRPr lang="zh-TW" altLang="en-US" sz="1400" b="1" kern="0" dirty="0">
              <a:solidFill>
                <a:srgbClr val="00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9" name="文字方塊 48"/>
          <p:cNvSpPr txBox="1"/>
          <p:nvPr/>
        </p:nvSpPr>
        <p:spPr>
          <a:xfrm>
            <a:off x="512151" y="5489540"/>
            <a:ext cx="1209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/>
            <a:r>
              <a:rPr lang="zh-TW" altLang="en-US" sz="1200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依表現決定→</a:t>
            </a:r>
            <a:endParaRPr lang="en-AU" altLang="zh-TW" sz="1200" b="1" kern="0" dirty="0">
              <a:solidFill>
                <a:srgbClr val="00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5" name="文字方塊 54"/>
          <p:cNvSpPr txBox="1"/>
          <p:nvPr/>
        </p:nvSpPr>
        <p:spPr>
          <a:xfrm>
            <a:off x="6714721" y="4026498"/>
            <a:ext cx="1049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/>
            <a:r>
              <a:rPr lang="zh-TW" altLang="en-US" sz="1200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通過考試→</a:t>
            </a:r>
            <a:endParaRPr lang="en-AU" altLang="zh-TW" sz="1200" b="1" kern="0" dirty="0">
              <a:solidFill>
                <a:srgbClr val="00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8" name="文字方塊 57"/>
          <p:cNvSpPr txBox="1"/>
          <p:nvPr/>
        </p:nvSpPr>
        <p:spPr>
          <a:xfrm>
            <a:off x="4750856" y="3943887"/>
            <a:ext cx="897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/>
            <a:r>
              <a:rPr lang="zh-TW" altLang="en-US" sz="1400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滿三個月</a:t>
            </a:r>
            <a:r>
              <a:rPr lang="en-US" altLang="zh-TW" sz="1400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T1</a:t>
            </a:r>
            <a:r>
              <a:rPr lang="zh-TW" altLang="en-US" sz="1400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課程</a:t>
            </a:r>
          </a:p>
        </p:txBody>
      </p:sp>
      <p:sp>
        <p:nvSpPr>
          <p:cNvPr id="56" name="AutoShape 4"/>
          <p:cNvSpPr>
            <a:spLocks noChangeArrowheads="1"/>
          </p:cNvSpPr>
          <p:nvPr/>
        </p:nvSpPr>
        <p:spPr bwMode="gray">
          <a:xfrm>
            <a:off x="5646536" y="3737936"/>
            <a:ext cx="1073623" cy="908984"/>
          </a:xfrm>
          <a:prstGeom prst="chevron">
            <a:avLst>
              <a:gd name="adj" fmla="val 30307"/>
            </a:avLst>
          </a:prstGeom>
          <a:solidFill>
            <a:srgbClr val="B1A35D"/>
          </a:solidFill>
          <a:ln w="25400" algn="ctr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tIns="44450" rIns="45720" bIns="44450" anchor="ctr" anchorCtr="1"/>
          <a:lstStyle/>
          <a:p>
            <a:pPr eaLnBrk="0"/>
            <a:endParaRPr lang="zh-TW" altLang="en-US" sz="1400" b="1" kern="0" dirty="0">
              <a:solidFill>
                <a:srgbClr val="00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7" name="文字方塊 56"/>
          <p:cNvSpPr txBox="1"/>
          <p:nvPr/>
        </p:nvSpPr>
        <p:spPr>
          <a:xfrm>
            <a:off x="5647179" y="3852697"/>
            <a:ext cx="11583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/>
            <a:r>
              <a:rPr lang="zh-TW" altLang="en-US" sz="1400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參加候用</a:t>
            </a:r>
            <a:endParaRPr lang="en-US" altLang="zh-TW" sz="1400" b="1" kern="0" dirty="0">
              <a:solidFill>
                <a:srgbClr val="00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0"/>
            <a:r>
              <a:rPr lang="zh-TW" altLang="en-US" sz="1400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副店長</a:t>
            </a:r>
            <a:endParaRPr lang="en-US" altLang="zh-TW" sz="1400" b="1" kern="0" dirty="0">
              <a:solidFill>
                <a:srgbClr val="00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0"/>
            <a:r>
              <a:rPr lang="zh-TW" altLang="en-US" sz="1400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甄試</a:t>
            </a:r>
          </a:p>
        </p:txBody>
      </p:sp>
      <p:sp>
        <p:nvSpPr>
          <p:cNvPr id="63" name="AutoShape 4"/>
          <p:cNvSpPr>
            <a:spLocks noChangeArrowheads="1"/>
          </p:cNvSpPr>
          <p:nvPr/>
        </p:nvSpPr>
        <p:spPr bwMode="gray">
          <a:xfrm>
            <a:off x="1533991" y="5297709"/>
            <a:ext cx="1897176" cy="715320"/>
          </a:xfrm>
          <a:prstGeom prst="chevron">
            <a:avLst>
              <a:gd name="adj" fmla="val 24339"/>
            </a:avLst>
          </a:prstGeom>
          <a:solidFill>
            <a:srgbClr val="B1A35D"/>
          </a:solidFill>
          <a:ln w="25400" algn="ctr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tIns="44450" rIns="45720" bIns="44450" anchor="ctr" anchorCtr="1"/>
          <a:lstStyle/>
          <a:p>
            <a:pPr eaLnBrk="0"/>
            <a:endParaRPr lang="zh-TW" altLang="en-US" sz="1400" b="1" kern="0" dirty="0">
              <a:solidFill>
                <a:srgbClr val="00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4" name="文字方塊 63"/>
          <p:cNvSpPr txBox="1"/>
          <p:nvPr/>
        </p:nvSpPr>
        <p:spPr>
          <a:xfrm>
            <a:off x="1683740" y="5473496"/>
            <a:ext cx="1643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/>
            <a:r>
              <a:rPr lang="zh-TW" altLang="en-US" sz="1400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晉升為實習副店長   </a:t>
            </a:r>
            <a:endParaRPr lang="en-US" altLang="zh-TW" sz="1400" b="1" kern="0" dirty="0">
              <a:solidFill>
                <a:srgbClr val="00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4626429" y="5034230"/>
            <a:ext cx="2674317" cy="118607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1400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保留年資；男生可兵役留停</a:t>
            </a:r>
            <a:endParaRPr lang="en-US" altLang="zh-TW" sz="1400" b="1" kern="0" dirty="0">
              <a:solidFill>
                <a:srgbClr val="00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1400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1400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改敘正式儲備幹部後加六級      </a:t>
            </a:r>
            <a:endParaRPr lang="en-US" altLang="zh-TW" sz="1400" b="1" kern="0" dirty="0">
              <a:solidFill>
                <a:srgbClr val="00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1400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1400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改敘後滿半年留任獎金</a:t>
            </a:r>
            <a:r>
              <a:rPr lang="en-US" altLang="zh-TW" sz="1400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1400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萬元</a:t>
            </a:r>
            <a:endParaRPr lang="en-US" altLang="zh-TW" sz="1400" b="1" kern="0" dirty="0">
              <a:solidFill>
                <a:srgbClr val="00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9" name="橢圓 68"/>
          <p:cNvSpPr/>
          <p:nvPr/>
        </p:nvSpPr>
        <p:spPr>
          <a:xfrm>
            <a:off x="3612737" y="5127876"/>
            <a:ext cx="755822" cy="998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0" name="文字方塊 69"/>
          <p:cNvSpPr txBox="1"/>
          <p:nvPr/>
        </p:nvSpPr>
        <p:spPr>
          <a:xfrm>
            <a:off x="3501448" y="5489540"/>
            <a:ext cx="1005338" cy="275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>
              <a:lnSpc>
                <a:spcPct val="85000"/>
              </a:lnSpc>
              <a:spcBef>
                <a:spcPct val="30000"/>
              </a:spcBef>
            </a:pPr>
            <a:r>
              <a:rPr lang="zh-TW" altLang="en-US" sz="1400" b="1" kern="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畢業後</a:t>
            </a:r>
            <a:endParaRPr lang="en-US" altLang="zh-TW" sz="1400" b="1" kern="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5" name="Picture 1">
            <a:extLst>
              <a:ext uri="{FF2B5EF4-FFF2-40B4-BE49-F238E27FC236}">
                <a16:creationId xmlns:a16="http://schemas.microsoft.com/office/drawing/2014/main" id="{FC87C054-6900-4030-A5A7-A51847E6F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264" y="53264"/>
            <a:ext cx="16478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538170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2"/>
          <p:cNvGrpSpPr>
            <a:grpSpLocks/>
          </p:cNvGrpSpPr>
          <p:nvPr/>
        </p:nvGrpSpPr>
        <p:grpSpPr bwMode="auto">
          <a:xfrm>
            <a:off x="197827" y="641839"/>
            <a:ext cx="8751277" cy="5249008"/>
            <a:chOff x="135" y="258"/>
            <a:chExt cx="5972" cy="3582"/>
          </a:xfrm>
        </p:grpSpPr>
        <p:sp>
          <p:nvSpPr>
            <p:cNvPr id="30746" name="AutoShape 11"/>
            <p:cNvSpPr>
              <a:spLocks noChangeArrowheads="1"/>
            </p:cNvSpPr>
            <p:nvPr/>
          </p:nvSpPr>
          <p:spPr bwMode="auto">
            <a:xfrm>
              <a:off x="135" y="543"/>
              <a:ext cx="5972" cy="3297"/>
            </a:xfrm>
            <a:prstGeom prst="roundRect">
              <a:avLst>
                <a:gd name="adj" fmla="val 2458"/>
              </a:avLst>
            </a:prstGeom>
            <a:solidFill>
              <a:srgbClr val="FFFFFF"/>
            </a:solidFill>
            <a:ln w="508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/>
            </a:p>
          </p:txBody>
        </p:sp>
        <p:sp>
          <p:nvSpPr>
            <p:cNvPr id="30747" name="Text Box 8"/>
            <p:cNvSpPr txBox="1">
              <a:spLocks noChangeArrowheads="1"/>
            </p:cNvSpPr>
            <p:nvPr/>
          </p:nvSpPr>
          <p:spPr bwMode="auto">
            <a:xfrm>
              <a:off x="2678" y="258"/>
              <a:ext cx="126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 b="1">
                <a:solidFill>
                  <a:schemeClr val="bg2"/>
                </a:solidFill>
                <a:ea typeface="標楷體" panose="03000509000000000000" pitchFamily="65" charset="-120"/>
              </a:endParaRPr>
            </a:p>
          </p:txBody>
        </p:sp>
      </p:grpSp>
      <p:sp>
        <p:nvSpPr>
          <p:cNvPr id="124931" name="AutoShape 3"/>
          <p:cNvSpPr>
            <a:spLocks noChangeArrowheads="1"/>
          </p:cNvSpPr>
          <p:nvPr/>
        </p:nvSpPr>
        <p:spPr bwMode="auto">
          <a:xfrm>
            <a:off x="838200" y="1951893"/>
            <a:ext cx="2971800" cy="408843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CCFFCC"/>
              </a:gs>
              <a:gs pos="50000">
                <a:schemeClr val="bg1"/>
              </a:gs>
              <a:gs pos="100000">
                <a:srgbClr val="CCFFCC"/>
              </a:gs>
            </a:gsLst>
            <a:lin ang="5400000" scaled="1"/>
          </a:gradFill>
          <a:ln w="9525">
            <a:solidFill>
              <a:srgbClr val="99FF99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r>
              <a:rPr lang="zh-TW" altLang="en-US" sz="2585">
                <a:solidFill>
                  <a:srgbClr val="333399"/>
                </a:solidFill>
                <a:latin typeface="標楷體" pitchFamily="65" charset="-120"/>
                <a:ea typeface="MS UI Gothic" pitchFamily="34" charset="-128"/>
              </a:rPr>
              <a:t>清潔、禮節訓練</a:t>
            </a:r>
          </a:p>
        </p:txBody>
      </p:sp>
      <p:sp>
        <p:nvSpPr>
          <p:cNvPr id="124932" name="AutoShape 4"/>
          <p:cNvSpPr>
            <a:spLocks noChangeArrowheads="1"/>
          </p:cNvSpPr>
          <p:nvPr/>
        </p:nvSpPr>
        <p:spPr bwMode="auto">
          <a:xfrm>
            <a:off x="838200" y="2584939"/>
            <a:ext cx="2971800" cy="408843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CCFFCC"/>
              </a:gs>
              <a:gs pos="50000">
                <a:schemeClr val="bg1"/>
              </a:gs>
              <a:gs pos="100000">
                <a:srgbClr val="CCFFCC"/>
              </a:gs>
            </a:gsLst>
            <a:lin ang="5400000" scaled="1"/>
          </a:gradFill>
          <a:ln w="9525">
            <a:solidFill>
              <a:srgbClr val="99FF99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r>
              <a:rPr lang="zh-TW" altLang="en-US" sz="2585">
                <a:solidFill>
                  <a:srgbClr val="333399"/>
                </a:solidFill>
                <a:latin typeface="標楷體" pitchFamily="65" charset="-120"/>
                <a:ea typeface="MS UI Gothic" pitchFamily="34" charset="-128"/>
              </a:rPr>
              <a:t>盤存管理作業</a:t>
            </a:r>
          </a:p>
        </p:txBody>
      </p:sp>
      <p:sp>
        <p:nvSpPr>
          <p:cNvPr id="124933" name="AutoShape 5"/>
          <p:cNvSpPr>
            <a:spLocks noChangeArrowheads="1"/>
          </p:cNvSpPr>
          <p:nvPr/>
        </p:nvSpPr>
        <p:spPr bwMode="auto">
          <a:xfrm>
            <a:off x="838200" y="3217985"/>
            <a:ext cx="2971800" cy="408843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CCFFCC"/>
              </a:gs>
              <a:gs pos="50000">
                <a:schemeClr val="bg1"/>
              </a:gs>
              <a:gs pos="100000">
                <a:srgbClr val="CCFFCC"/>
              </a:gs>
            </a:gsLst>
            <a:lin ang="5400000" scaled="1"/>
          </a:gradFill>
          <a:ln w="9525">
            <a:solidFill>
              <a:srgbClr val="99FF99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r>
              <a:rPr lang="zh-TW" altLang="en-US" sz="2585" dirty="0">
                <a:solidFill>
                  <a:srgbClr val="333399"/>
                </a:solidFill>
                <a:latin typeface="標楷體" pitchFamily="65" charset="-120"/>
                <a:ea typeface="MS UI Gothic" pitchFamily="34" charset="-128"/>
              </a:rPr>
              <a:t>店舖銷售服務</a:t>
            </a:r>
          </a:p>
        </p:txBody>
      </p:sp>
      <p:sp>
        <p:nvSpPr>
          <p:cNvPr id="30727" name="AutoShape 6"/>
          <p:cNvSpPr>
            <a:spLocks noChangeArrowheads="1"/>
          </p:cNvSpPr>
          <p:nvPr/>
        </p:nvSpPr>
        <p:spPr bwMode="auto">
          <a:xfrm>
            <a:off x="4114800" y="2022231"/>
            <a:ext cx="914400" cy="351692"/>
          </a:xfrm>
          <a:prstGeom prst="rightArrow">
            <a:avLst>
              <a:gd name="adj1" fmla="val 49306"/>
              <a:gd name="adj2" fmla="val 138631"/>
            </a:avLst>
          </a:prstGeom>
          <a:solidFill>
            <a:srgbClr val="FFCC99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2215"/>
          </a:p>
        </p:txBody>
      </p:sp>
      <p:sp>
        <p:nvSpPr>
          <p:cNvPr id="30728" name="Rectangle 7"/>
          <p:cNvSpPr>
            <a:spLocks noChangeArrowheads="1"/>
          </p:cNvSpPr>
          <p:nvPr/>
        </p:nvSpPr>
        <p:spPr bwMode="auto">
          <a:xfrm>
            <a:off x="5257800" y="1951893"/>
            <a:ext cx="2971800" cy="408843"/>
          </a:xfrm>
          <a:prstGeom prst="rect">
            <a:avLst/>
          </a:prstGeom>
          <a:gradFill rotWithShape="0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 w="9525">
            <a:solidFill>
              <a:srgbClr val="99CCFF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585">
                <a:solidFill>
                  <a:srgbClr val="333399"/>
                </a:solidFill>
                <a:latin typeface="標楷體" panose="03000509000000000000" pitchFamily="65" charset="-120"/>
                <a:ea typeface="MS UI Gothic" panose="020B0600070205080204" pitchFamily="34" charset="-128"/>
              </a:rPr>
              <a:t>環境、客服管理</a:t>
            </a:r>
          </a:p>
        </p:txBody>
      </p:sp>
      <p:sp>
        <p:nvSpPr>
          <p:cNvPr id="30729" name="Rectangle 8"/>
          <p:cNvSpPr>
            <a:spLocks noChangeArrowheads="1"/>
          </p:cNvSpPr>
          <p:nvPr/>
        </p:nvSpPr>
        <p:spPr bwMode="auto">
          <a:xfrm>
            <a:off x="5257800" y="2584939"/>
            <a:ext cx="2971800" cy="408843"/>
          </a:xfrm>
          <a:prstGeom prst="rect">
            <a:avLst/>
          </a:prstGeom>
          <a:gradFill rotWithShape="0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 w="9525">
            <a:solidFill>
              <a:srgbClr val="99CCFF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585">
                <a:solidFill>
                  <a:srgbClr val="333399"/>
                </a:solidFill>
                <a:ea typeface="MS UI Gothic" panose="020B0600070205080204" pitchFamily="34" charset="-128"/>
              </a:rPr>
              <a:t>商品存貨管理</a:t>
            </a:r>
          </a:p>
        </p:txBody>
      </p:sp>
      <p:sp>
        <p:nvSpPr>
          <p:cNvPr id="30730" name="Rectangle 9"/>
          <p:cNvSpPr>
            <a:spLocks noChangeArrowheads="1"/>
          </p:cNvSpPr>
          <p:nvPr/>
        </p:nvSpPr>
        <p:spPr bwMode="auto">
          <a:xfrm>
            <a:off x="5257800" y="3217985"/>
            <a:ext cx="2971800" cy="408843"/>
          </a:xfrm>
          <a:prstGeom prst="rect">
            <a:avLst/>
          </a:prstGeom>
          <a:gradFill rotWithShape="0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 w="9525">
            <a:solidFill>
              <a:srgbClr val="99CCFF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zh-TW" altLang="en-US" sz="2585">
                <a:solidFill>
                  <a:srgbClr val="333399"/>
                </a:solidFill>
                <a:latin typeface="標楷體" panose="03000509000000000000" pitchFamily="65" charset="-120"/>
                <a:ea typeface="MS UI Gothic" panose="020B0600070205080204" pitchFamily="34" charset="-128"/>
              </a:rPr>
              <a:t>賣場經營管理</a:t>
            </a:r>
          </a:p>
        </p:txBody>
      </p:sp>
      <p:sp>
        <p:nvSpPr>
          <p:cNvPr id="30731" name="Rectangle 10"/>
          <p:cNvSpPr>
            <a:spLocks noChangeArrowheads="1"/>
          </p:cNvSpPr>
          <p:nvPr/>
        </p:nvSpPr>
        <p:spPr bwMode="auto">
          <a:xfrm>
            <a:off x="1066800" y="1248508"/>
            <a:ext cx="2491154" cy="490134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FFFF66"/>
              </a:gs>
            </a:gsLst>
            <a:lin ang="5400000" scaled="1"/>
          </a:gra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zh-TW" altLang="en-US" sz="2585">
                <a:solidFill>
                  <a:srgbClr val="0000CC"/>
                </a:solidFill>
                <a:latin typeface="標楷體" panose="03000509000000000000" pitchFamily="65" charset="-120"/>
                <a:ea typeface="MS UI Gothic" panose="020B0600070205080204" pitchFamily="34" charset="-128"/>
              </a:rPr>
              <a:t>工作崗位内容</a:t>
            </a:r>
          </a:p>
        </p:txBody>
      </p:sp>
      <p:sp>
        <p:nvSpPr>
          <p:cNvPr id="30732" name="Rectangle 11"/>
          <p:cNvSpPr>
            <a:spLocks noChangeArrowheads="1"/>
          </p:cNvSpPr>
          <p:nvPr/>
        </p:nvSpPr>
        <p:spPr bwMode="auto">
          <a:xfrm>
            <a:off x="5486400" y="1248508"/>
            <a:ext cx="2438400" cy="490134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FFCCFF"/>
              </a:gs>
            </a:gsLst>
            <a:lin ang="5400000" scaled="1"/>
          </a:gra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zh-TW" altLang="en-US" sz="2585">
                <a:solidFill>
                  <a:srgbClr val="0000CC"/>
                </a:solidFill>
                <a:latin typeface="標楷體" panose="03000509000000000000" pitchFamily="65" charset="-120"/>
                <a:ea typeface="MS UI Gothic" panose="020B0600070205080204" pitchFamily="34" charset="-128"/>
              </a:rPr>
              <a:t>職場能力養成</a:t>
            </a:r>
          </a:p>
        </p:txBody>
      </p:sp>
      <p:sp>
        <p:nvSpPr>
          <p:cNvPr id="30733" name="AutoShape 12"/>
          <p:cNvSpPr>
            <a:spLocks noChangeArrowheads="1"/>
          </p:cNvSpPr>
          <p:nvPr/>
        </p:nvSpPr>
        <p:spPr bwMode="auto">
          <a:xfrm>
            <a:off x="4114800" y="2655277"/>
            <a:ext cx="914400" cy="351692"/>
          </a:xfrm>
          <a:prstGeom prst="rightArrow">
            <a:avLst>
              <a:gd name="adj1" fmla="val 49306"/>
              <a:gd name="adj2" fmla="val 138631"/>
            </a:avLst>
          </a:prstGeom>
          <a:solidFill>
            <a:srgbClr val="FFCC99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2215"/>
          </a:p>
        </p:txBody>
      </p:sp>
      <p:sp>
        <p:nvSpPr>
          <p:cNvPr id="30734" name="AutoShape 13"/>
          <p:cNvSpPr>
            <a:spLocks noChangeArrowheads="1"/>
          </p:cNvSpPr>
          <p:nvPr/>
        </p:nvSpPr>
        <p:spPr bwMode="auto">
          <a:xfrm>
            <a:off x="4114800" y="3288323"/>
            <a:ext cx="914400" cy="351692"/>
          </a:xfrm>
          <a:prstGeom prst="rightArrow">
            <a:avLst>
              <a:gd name="adj1" fmla="val 49306"/>
              <a:gd name="adj2" fmla="val 138631"/>
            </a:avLst>
          </a:prstGeom>
          <a:solidFill>
            <a:srgbClr val="FFCC99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2215"/>
          </a:p>
        </p:txBody>
      </p:sp>
      <p:sp>
        <p:nvSpPr>
          <p:cNvPr id="30735" name="AutoShape 14"/>
          <p:cNvSpPr>
            <a:spLocks noChangeArrowheads="1"/>
          </p:cNvSpPr>
          <p:nvPr/>
        </p:nvSpPr>
        <p:spPr bwMode="auto">
          <a:xfrm>
            <a:off x="838200" y="3851031"/>
            <a:ext cx="2971800" cy="408843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CCFF99"/>
              </a:gs>
              <a:gs pos="50000">
                <a:srgbClr val="FFFFFF"/>
              </a:gs>
              <a:gs pos="100000">
                <a:srgbClr val="CCFF99"/>
              </a:gs>
            </a:gsLst>
            <a:lin ang="5400000" scaled="1"/>
          </a:gradFill>
          <a:ln w="9525">
            <a:solidFill>
              <a:srgbClr val="CCECFF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585">
                <a:solidFill>
                  <a:srgbClr val="333399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行銷話術與操作</a:t>
            </a:r>
          </a:p>
        </p:txBody>
      </p:sp>
      <p:sp>
        <p:nvSpPr>
          <p:cNvPr id="30736" name="AutoShape 15"/>
          <p:cNvSpPr>
            <a:spLocks noChangeArrowheads="1"/>
          </p:cNvSpPr>
          <p:nvPr/>
        </p:nvSpPr>
        <p:spPr bwMode="auto">
          <a:xfrm>
            <a:off x="838200" y="4484077"/>
            <a:ext cx="2971800" cy="408843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CCFF99"/>
              </a:gs>
              <a:gs pos="50000">
                <a:srgbClr val="FFFFFF"/>
              </a:gs>
              <a:gs pos="100000">
                <a:srgbClr val="CCFF99"/>
              </a:gs>
            </a:gsLst>
            <a:lin ang="5400000" scaled="1"/>
          </a:gradFill>
          <a:ln w="9525">
            <a:solidFill>
              <a:srgbClr val="CCECFF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585">
                <a:solidFill>
                  <a:srgbClr val="333399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商圈調査實習</a:t>
            </a:r>
          </a:p>
        </p:txBody>
      </p:sp>
      <p:sp>
        <p:nvSpPr>
          <p:cNvPr id="30737" name="AutoShape 16"/>
          <p:cNvSpPr>
            <a:spLocks noChangeArrowheads="1"/>
          </p:cNvSpPr>
          <p:nvPr/>
        </p:nvSpPr>
        <p:spPr bwMode="auto">
          <a:xfrm>
            <a:off x="838200" y="5117123"/>
            <a:ext cx="2971800" cy="408843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CCFF99"/>
              </a:gs>
              <a:gs pos="50000">
                <a:srgbClr val="FFFFFF"/>
              </a:gs>
              <a:gs pos="100000">
                <a:srgbClr val="CCFF99"/>
              </a:gs>
            </a:gsLst>
            <a:lin ang="5400000" scaled="1"/>
          </a:gradFill>
          <a:ln w="9525">
            <a:solidFill>
              <a:srgbClr val="CCECFF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585">
                <a:solidFill>
                  <a:srgbClr val="333399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商品訂購分析</a:t>
            </a:r>
          </a:p>
        </p:txBody>
      </p:sp>
      <p:sp>
        <p:nvSpPr>
          <p:cNvPr id="30738" name="Rectangle 17"/>
          <p:cNvSpPr>
            <a:spLocks noChangeArrowheads="1"/>
          </p:cNvSpPr>
          <p:nvPr/>
        </p:nvSpPr>
        <p:spPr bwMode="auto">
          <a:xfrm>
            <a:off x="5257800" y="3851031"/>
            <a:ext cx="2971800" cy="408843"/>
          </a:xfrm>
          <a:prstGeom prst="rect">
            <a:avLst/>
          </a:prstGeom>
          <a:gradFill rotWithShape="0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 w="9525">
            <a:solidFill>
              <a:srgbClr val="99CCFF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585">
                <a:solidFill>
                  <a:srgbClr val="333399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銷售技術養成</a:t>
            </a:r>
          </a:p>
        </p:txBody>
      </p:sp>
      <p:sp>
        <p:nvSpPr>
          <p:cNvPr id="30739" name="Rectangle 18"/>
          <p:cNvSpPr>
            <a:spLocks noChangeArrowheads="1"/>
          </p:cNvSpPr>
          <p:nvPr/>
        </p:nvSpPr>
        <p:spPr bwMode="auto">
          <a:xfrm>
            <a:off x="5257800" y="4484077"/>
            <a:ext cx="2971800" cy="408843"/>
          </a:xfrm>
          <a:prstGeom prst="rect">
            <a:avLst/>
          </a:prstGeom>
          <a:gradFill rotWithShape="0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 w="9525">
            <a:solidFill>
              <a:srgbClr val="99CCFF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2585" dirty="0">
                <a:solidFill>
                  <a:srgbClr val="333399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SWOT</a:t>
            </a:r>
            <a:r>
              <a:rPr lang="zh-TW" altLang="en-US" sz="2585">
                <a:solidFill>
                  <a:srgbClr val="333399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管理能力</a:t>
            </a:r>
          </a:p>
        </p:txBody>
      </p:sp>
      <p:sp>
        <p:nvSpPr>
          <p:cNvPr id="30740" name="Rectangle 19"/>
          <p:cNvSpPr>
            <a:spLocks noChangeArrowheads="1"/>
          </p:cNvSpPr>
          <p:nvPr/>
        </p:nvSpPr>
        <p:spPr bwMode="auto">
          <a:xfrm>
            <a:off x="5257800" y="5117123"/>
            <a:ext cx="2971800" cy="408843"/>
          </a:xfrm>
          <a:prstGeom prst="rect">
            <a:avLst/>
          </a:prstGeom>
          <a:gradFill rotWithShape="0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 w="9525">
            <a:solidFill>
              <a:srgbClr val="99CCFF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zh-TW" altLang="en-US" sz="2585">
                <a:solidFill>
                  <a:srgbClr val="333399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商品策略與管理</a:t>
            </a:r>
          </a:p>
        </p:txBody>
      </p:sp>
      <p:sp>
        <p:nvSpPr>
          <p:cNvPr id="30741" name="AutoShape 20"/>
          <p:cNvSpPr>
            <a:spLocks noChangeArrowheads="1"/>
          </p:cNvSpPr>
          <p:nvPr/>
        </p:nvSpPr>
        <p:spPr bwMode="auto">
          <a:xfrm>
            <a:off x="4114800" y="3921369"/>
            <a:ext cx="914400" cy="351692"/>
          </a:xfrm>
          <a:prstGeom prst="rightArrow">
            <a:avLst>
              <a:gd name="adj1" fmla="val 49306"/>
              <a:gd name="adj2" fmla="val 138631"/>
            </a:avLst>
          </a:prstGeom>
          <a:solidFill>
            <a:srgbClr val="FFCC99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2215"/>
          </a:p>
        </p:txBody>
      </p:sp>
      <p:sp>
        <p:nvSpPr>
          <p:cNvPr id="30742" name="AutoShape 21"/>
          <p:cNvSpPr>
            <a:spLocks noChangeArrowheads="1"/>
          </p:cNvSpPr>
          <p:nvPr/>
        </p:nvSpPr>
        <p:spPr bwMode="auto">
          <a:xfrm>
            <a:off x="4114800" y="4624754"/>
            <a:ext cx="914400" cy="351692"/>
          </a:xfrm>
          <a:prstGeom prst="rightArrow">
            <a:avLst>
              <a:gd name="adj1" fmla="val 49306"/>
              <a:gd name="adj2" fmla="val 138631"/>
            </a:avLst>
          </a:prstGeom>
          <a:solidFill>
            <a:srgbClr val="FFCC99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2215"/>
          </a:p>
        </p:txBody>
      </p:sp>
      <p:sp>
        <p:nvSpPr>
          <p:cNvPr id="30743" name="AutoShape 22"/>
          <p:cNvSpPr>
            <a:spLocks noChangeArrowheads="1"/>
          </p:cNvSpPr>
          <p:nvPr/>
        </p:nvSpPr>
        <p:spPr bwMode="auto">
          <a:xfrm>
            <a:off x="4114800" y="5187462"/>
            <a:ext cx="914400" cy="351692"/>
          </a:xfrm>
          <a:prstGeom prst="rightArrow">
            <a:avLst>
              <a:gd name="adj1" fmla="val 49306"/>
              <a:gd name="adj2" fmla="val 138631"/>
            </a:avLst>
          </a:prstGeom>
          <a:solidFill>
            <a:srgbClr val="FFCC99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2215"/>
          </a:p>
        </p:txBody>
      </p:sp>
      <p:pic>
        <p:nvPicPr>
          <p:cNvPr id="30744" name="Picture 5" descr="人物插圖-0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38" y="4800600"/>
            <a:ext cx="1078523" cy="189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264" y="53264"/>
            <a:ext cx="16478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矩形 1"/>
          <p:cNvSpPr>
            <a:spLocks noChangeArrowheads="1"/>
          </p:cNvSpPr>
          <p:nvPr/>
        </p:nvSpPr>
        <p:spPr bwMode="auto">
          <a:xfrm>
            <a:off x="197827" y="541831"/>
            <a:ext cx="875127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400" dirty="0">
                <a:solidFill>
                  <a:srgbClr val="162BF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400" b="1" dirty="0">
                <a:solidFill>
                  <a:srgbClr val="162BF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工作崗位訓練</a:t>
            </a:r>
          </a:p>
        </p:txBody>
      </p:sp>
    </p:spTree>
    <p:extLst>
      <p:ext uri="{BB962C8B-B14F-4D97-AF65-F5344CB8AC3E}">
        <p14:creationId xmlns:p14="http://schemas.microsoft.com/office/powerpoint/2010/main" val="3044232283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2"/>
          <p:cNvGrpSpPr>
            <a:grpSpLocks/>
          </p:cNvGrpSpPr>
          <p:nvPr/>
        </p:nvGrpSpPr>
        <p:grpSpPr bwMode="auto">
          <a:xfrm>
            <a:off x="197827" y="641839"/>
            <a:ext cx="8751277" cy="5249008"/>
            <a:chOff x="135" y="258"/>
            <a:chExt cx="5972" cy="3582"/>
          </a:xfrm>
        </p:grpSpPr>
        <p:sp>
          <p:nvSpPr>
            <p:cNvPr id="31763" name="AutoShape 11"/>
            <p:cNvSpPr>
              <a:spLocks noChangeArrowheads="1"/>
            </p:cNvSpPr>
            <p:nvPr/>
          </p:nvSpPr>
          <p:spPr bwMode="auto">
            <a:xfrm>
              <a:off x="135" y="543"/>
              <a:ext cx="5972" cy="3297"/>
            </a:xfrm>
            <a:prstGeom prst="roundRect">
              <a:avLst>
                <a:gd name="adj" fmla="val 2458"/>
              </a:avLst>
            </a:prstGeom>
            <a:solidFill>
              <a:srgbClr val="FFFFFF"/>
            </a:solidFill>
            <a:ln w="508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/>
            </a:p>
          </p:txBody>
        </p:sp>
        <p:sp>
          <p:nvSpPr>
            <p:cNvPr id="31764" name="Text Box 8"/>
            <p:cNvSpPr txBox="1">
              <a:spLocks noChangeArrowheads="1"/>
            </p:cNvSpPr>
            <p:nvPr/>
          </p:nvSpPr>
          <p:spPr bwMode="auto">
            <a:xfrm>
              <a:off x="2678" y="258"/>
              <a:ext cx="126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 b="1">
                <a:solidFill>
                  <a:schemeClr val="bg2"/>
                </a:solidFill>
                <a:ea typeface="標楷體" panose="03000509000000000000" pitchFamily="65" charset="-120"/>
              </a:endParaRPr>
            </a:p>
          </p:txBody>
        </p:sp>
      </p:grpSp>
      <p:sp>
        <p:nvSpPr>
          <p:cNvPr id="31747" name="Rectangle 4"/>
          <p:cNvSpPr>
            <a:spLocks noChangeArrowheads="1"/>
          </p:cNvSpPr>
          <p:nvPr/>
        </p:nvSpPr>
        <p:spPr bwMode="auto">
          <a:xfrm>
            <a:off x="266700" y="1162050"/>
            <a:ext cx="4114800" cy="2514600"/>
          </a:xfrm>
          <a:prstGeom prst="rect">
            <a:avLst/>
          </a:prstGeom>
          <a:gradFill rotWithShape="0">
            <a:gsLst>
              <a:gs pos="0">
                <a:srgbClr val="FFCCFF"/>
              </a:gs>
              <a:gs pos="50000">
                <a:srgbClr val="FFFFFF"/>
              </a:gs>
              <a:gs pos="100000">
                <a:srgbClr val="FFCCFF"/>
              </a:gs>
            </a:gsLst>
            <a:lin ang="18900000" scaled="1"/>
          </a:gradFill>
          <a:ln w="9525">
            <a:solidFill>
              <a:srgbClr val="FFCCFF"/>
            </a:solidFill>
            <a:miter lim="800000"/>
            <a:headEnd/>
            <a:tailEnd/>
          </a:ln>
          <a:effectLst>
            <a:outerShdw dist="107763" dir="2700000" algn="ctr" rotWithShape="0">
              <a:schemeClr val="folHlink"/>
            </a:outerShdw>
          </a:effectLst>
        </p:spPr>
        <p:txBody>
          <a:bodyPr wrap="none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5000"/>
              </a:spcBef>
              <a:buFontTx/>
              <a:buBlip>
                <a:blip r:embed="rId2"/>
              </a:buBlip>
            </a:pPr>
            <a:r>
              <a:rPr lang="zh-TW" altLang="en-US" sz="2585">
                <a:solidFill>
                  <a:srgbClr val="000099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全家數位學習</a:t>
            </a:r>
            <a:endParaRPr lang="zh-TW" altLang="en-US" sz="2585">
              <a:solidFill>
                <a:srgbClr val="0000FF"/>
              </a:solidFill>
              <a:latin typeface="MS UI Gothic" panose="020B0600070205080204" pitchFamily="34" charset="-128"/>
              <a:ea typeface="MS UI Gothic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spcBef>
                <a:spcPct val="25000"/>
              </a:spcBef>
              <a:buFontTx/>
              <a:buNone/>
            </a:pPr>
            <a:r>
              <a:rPr lang="zh-TW" altLang="en-US" sz="1662">
                <a:solidFill>
                  <a:srgbClr val="000099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  </a:t>
            </a:r>
            <a:r>
              <a:rPr lang="zh-TW" altLang="en-US" sz="1662">
                <a:solidFill>
                  <a:srgbClr val="0000FF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突破時間空間限制，隨時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  <a:buFontTx/>
              <a:buNone/>
            </a:pPr>
            <a:r>
              <a:rPr lang="zh-TW" altLang="en-US" sz="1662">
                <a:solidFill>
                  <a:srgbClr val="0000FF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  隨地，盡情學習。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  <a:buFontTx/>
              <a:buBlip>
                <a:blip r:embed="rId2"/>
              </a:buBlip>
            </a:pPr>
            <a:r>
              <a:rPr lang="zh-TW" altLang="en-US" sz="2585">
                <a:solidFill>
                  <a:srgbClr val="000099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全家企業大學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  <a:buFontTx/>
              <a:buNone/>
            </a:pPr>
            <a:r>
              <a:rPr lang="zh-TW" altLang="en-US" sz="2215">
                <a:solidFill>
                  <a:srgbClr val="000000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  </a:t>
            </a:r>
            <a:r>
              <a:rPr lang="zh-TW" altLang="en-US" sz="1662">
                <a:solidFill>
                  <a:srgbClr val="0000FF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以「 個人職務能力」進行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  <a:buFontTx/>
              <a:buNone/>
            </a:pPr>
            <a:r>
              <a:rPr lang="zh-TW" altLang="en-US" sz="1662">
                <a:solidFill>
                  <a:srgbClr val="0000FF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  課程規劃，強化專業管理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  <a:buFontTx/>
              <a:buNone/>
            </a:pPr>
            <a:r>
              <a:rPr lang="zh-TW" altLang="en-US" sz="1662">
                <a:solidFill>
                  <a:srgbClr val="0000FF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  知識的吸引</a:t>
            </a:r>
            <a:r>
              <a:rPr lang="zh-TW" altLang="en-US" sz="2215">
                <a:solidFill>
                  <a:srgbClr val="0000FF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。</a:t>
            </a:r>
          </a:p>
        </p:txBody>
      </p:sp>
      <p:grpSp>
        <p:nvGrpSpPr>
          <p:cNvPr id="31749" name="Group 1030"/>
          <p:cNvGrpSpPr>
            <a:grpSpLocks/>
          </p:cNvGrpSpPr>
          <p:nvPr/>
        </p:nvGrpSpPr>
        <p:grpSpPr bwMode="auto">
          <a:xfrm>
            <a:off x="317989" y="3827585"/>
            <a:ext cx="4063511" cy="1861038"/>
            <a:chOff x="158" y="1071"/>
            <a:chExt cx="2586" cy="2178"/>
          </a:xfrm>
        </p:grpSpPr>
        <p:sp>
          <p:nvSpPr>
            <p:cNvPr id="31758" name="AutoShape 1031"/>
            <p:cNvSpPr>
              <a:spLocks noChangeArrowheads="1"/>
            </p:cNvSpPr>
            <p:nvPr/>
          </p:nvSpPr>
          <p:spPr bwMode="auto">
            <a:xfrm>
              <a:off x="158" y="1071"/>
              <a:ext cx="2586" cy="2178"/>
            </a:xfrm>
            <a:prstGeom prst="roundRect">
              <a:avLst>
                <a:gd name="adj" fmla="val 10005"/>
              </a:avLst>
            </a:prstGeom>
            <a:gradFill rotWithShape="1">
              <a:gsLst>
                <a:gs pos="0">
                  <a:srgbClr val="99CCFF"/>
                </a:gs>
                <a:gs pos="100000">
                  <a:srgbClr val="E3F1FF"/>
                </a:gs>
              </a:gsLst>
              <a:lin ang="5400000" scaled="1"/>
            </a:gradFill>
            <a:ln w="38100">
              <a:solidFill>
                <a:schemeClr val="bg1"/>
              </a:solidFill>
              <a:round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/>
            </a:p>
          </p:txBody>
        </p:sp>
        <p:sp>
          <p:nvSpPr>
            <p:cNvPr id="31759" name="Line 1032"/>
            <p:cNvSpPr>
              <a:spLocks noChangeShapeType="1"/>
            </p:cNvSpPr>
            <p:nvPr/>
          </p:nvSpPr>
          <p:spPr bwMode="auto">
            <a:xfrm>
              <a:off x="561" y="1343"/>
              <a:ext cx="1972" cy="0"/>
            </a:xfrm>
            <a:prstGeom prst="line">
              <a:avLst/>
            </a:prstGeom>
            <a:noFill/>
            <a:ln w="9525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9" name="Text Box 1033"/>
            <p:cNvSpPr txBox="1">
              <a:spLocks noChangeArrowheads="1"/>
            </p:cNvSpPr>
            <p:nvPr/>
          </p:nvSpPr>
          <p:spPr bwMode="auto">
            <a:xfrm>
              <a:off x="476" y="1085"/>
              <a:ext cx="1994" cy="4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hlink"/>
                      </a:gs>
                      <a:gs pos="50000">
                        <a:srgbClr val="FFFFFF"/>
                      </a:gs>
                      <a:gs pos="100000">
                        <a:schemeClr val="hlink"/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3077" tIns="43200" rIns="83077" bIns="43200"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zh-TW" altLang="en-US" sz="1846" dirty="0">
                  <a:solidFill>
                    <a:schemeClr val="bg1"/>
                  </a:solidFill>
                  <a:latin typeface="標楷體" pitchFamily="65" charset="-120"/>
                  <a:cs typeface="Arial" charset="0"/>
                </a:rPr>
                <a:t>實體訓練-學員訓練紀錄系統</a:t>
              </a:r>
            </a:p>
          </p:txBody>
        </p:sp>
        <p:sp>
          <p:nvSpPr>
            <p:cNvPr id="31761" name="AutoShape 1034"/>
            <p:cNvSpPr>
              <a:spLocks noChangeArrowheads="1"/>
            </p:cNvSpPr>
            <p:nvPr/>
          </p:nvSpPr>
          <p:spPr bwMode="auto">
            <a:xfrm>
              <a:off x="357" y="1162"/>
              <a:ext cx="119" cy="12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086 w 21600"/>
                <a:gd name="T25" fmla="*/ 3110 h 21600"/>
                <a:gd name="T26" fmla="*/ 18514 w 21600"/>
                <a:gd name="T27" fmla="*/ 18490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dist="45791" dir="3378596" algn="ctr" rotWithShape="0">
                <a:srgbClr val="9900CC">
                  <a:alpha val="10001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pic>
          <p:nvPicPr>
            <p:cNvPr id="31762" name="Picture 103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" y="1472"/>
              <a:ext cx="2268" cy="1635"/>
            </a:xfrm>
            <a:prstGeom prst="rect">
              <a:avLst/>
            </a:prstGeom>
            <a:noFill/>
            <a:ln>
              <a:noFill/>
            </a:ln>
            <a:effectLst>
              <a:outerShdw dist="107763" dir="135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50" name="Group 1036"/>
          <p:cNvGrpSpPr>
            <a:grpSpLocks/>
          </p:cNvGrpSpPr>
          <p:nvPr/>
        </p:nvGrpSpPr>
        <p:grpSpPr bwMode="auto">
          <a:xfrm>
            <a:off x="4637943" y="3827585"/>
            <a:ext cx="4054719" cy="1861038"/>
            <a:chOff x="2835" y="1933"/>
            <a:chExt cx="2812" cy="2268"/>
          </a:xfrm>
        </p:grpSpPr>
        <p:sp>
          <p:nvSpPr>
            <p:cNvPr id="31753" name="AutoShape 1037"/>
            <p:cNvSpPr>
              <a:spLocks noChangeArrowheads="1"/>
            </p:cNvSpPr>
            <p:nvPr/>
          </p:nvSpPr>
          <p:spPr bwMode="auto">
            <a:xfrm>
              <a:off x="2835" y="1933"/>
              <a:ext cx="2812" cy="2268"/>
            </a:xfrm>
            <a:prstGeom prst="roundRect">
              <a:avLst>
                <a:gd name="adj" fmla="val 10005"/>
              </a:avLst>
            </a:prstGeom>
            <a:gradFill rotWithShape="1">
              <a:gsLst>
                <a:gs pos="0">
                  <a:srgbClr val="99CCFF"/>
                </a:gs>
                <a:gs pos="100000">
                  <a:srgbClr val="E3F1FF"/>
                </a:gs>
              </a:gsLst>
              <a:lin ang="5400000" scaled="1"/>
            </a:gradFill>
            <a:ln w="38100">
              <a:solidFill>
                <a:schemeClr val="bg1"/>
              </a:solidFill>
              <a:round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/>
            </a:p>
          </p:txBody>
        </p:sp>
        <p:sp>
          <p:nvSpPr>
            <p:cNvPr id="31754" name="Line 1038"/>
            <p:cNvSpPr>
              <a:spLocks noChangeShapeType="1"/>
            </p:cNvSpPr>
            <p:nvPr/>
          </p:nvSpPr>
          <p:spPr bwMode="auto">
            <a:xfrm>
              <a:off x="2952" y="2198"/>
              <a:ext cx="1972" cy="0"/>
            </a:xfrm>
            <a:prstGeom prst="line">
              <a:avLst/>
            </a:prstGeom>
            <a:noFill/>
            <a:ln w="9525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5" name="Text Box 1039"/>
            <p:cNvSpPr txBox="1">
              <a:spLocks noChangeArrowheads="1"/>
            </p:cNvSpPr>
            <p:nvPr/>
          </p:nvSpPr>
          <p:spPr bwMode="auto">
            <a:xfrm>
              <a:off x="3153" y="1947"/>
              <a:ext cx="1844" cy="4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hlink"/>
                      </a:gs>
                      <a:gs pos="50000">
                        <a:srgbClr val="FFFFFF"/>
                      </a:gs>
                      <a:gs pos="100000">
                        <a:schemeClr val="hlink"/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3077" tIns="43200" rIns="83077" bIns="43200"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zh-TW" altLang="en-US" sz="1846" dirty="0">
                  <a:solidFill>
                    <a:schemeClr val="bg1"/>
                  </a:solidFill>
                  <a:latin typeface="標楷體" pitchFamily="65" charset="-120"/>
                  <a:cs typeface="Arial" charset="0"/>
                </a:rPr>
                <a:t>數位訓練-數位學習平台</a:t>
              </a:r>
            </a:p>
          </p:txBody>
        </p:sp>
        <p:pic>
          <p:nvPicPr>
            <p:cNvPr id="31756" name="Picture 104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5" y="2251"/>
              <a:ext cx="2586" cy="18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1757" name="AutoShape 1041"/>
            <p:cNvSpPr>
              <a:spLocks noChangeArrowheads="1"/>
            </p:cNvSpPr>
            <p:nvPr/>
          </p:nvSpPr>
          <p:spPr bwMode="auto">
            <a:xfrm>
              <a:off x="3016" y="2024"/>
              <a:ext cx="119" cy="12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086 w 21600"/>
                <a:gd name="T25" fmla="*/ 3110 h 21600"/>
                <a:gd name="T26" fmla="*/ 18514 w 21600"/>
                <a:gd name="T27" fmla="*/ 18490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dist="45791" dir="3378596" algn="ctr" rotWithShape="0">
                <a:srgbClr val="9900CC">
                  <a:alpha val="10001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pic>
        <p:nvPicPr>
          <p:cNvPr id="31751" name="Picture 6" descr="投影片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316" y="1178169"/>
            <a:ext cx="4176346" cy="2574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264" y="53264"/>
            <a:ext cx="16478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矩形 1"/>
          <p:cNvSpPr>
            <a:spLocks noChangeArrowheads="1"/>
          </p:cNvSpPr>
          <p:nvPr/>
        </p:nvSpPr>
        <p:spPr bwMode="auto">
          <a:xfrm>
            <a:off x="197827" y="541831"/>
            <a:ext cx="875127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400" dirty="0">
                <a:solidFill>
                  <a:srgbClr val="162BF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400" b="1" dirty="0">
                <a:solidFill>
                  <a:srgbClr val="162BF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全家數位學習訓練網</a:t>
            </a:r>
          </a:p>
        </p:txBody>
      </p:sp>
    </p:spTree>
    <p:extLst>
      <p:ext uri="{BB962C8B-B14F-4D97-AF65-F5344CB8AC3E}">
        <p14:creationId xmlns:p14="http://schemas.microsoft.com/office/powerpoint/2010/main" val="620055598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2"/>
          <p:cNvGrpSpPr>
            <a:grpSpLocks/>
          </p:cNvGrpSpPr>
          <p:nvPr/>
        </p:nvGrpSpPr>
        <p:grpSpPr bwMode="auto">
          <a:xfrm>
            <a:off x="197827" y="641839"/>
            <a:ext cx="8751277" cy="5249008"/>
            <a:chOff x="135" y="258"/>
            <a:chExt cx="5972" cy="3582"/>
          </a:xfrm>
        </p:grpSpPr>
        <p:sp>
          <p:nvSpPr>
            <p:cNvPr id="33801" name="AutoShape 11"/>
            <p:cNvSpPr>
              <a:spLocks noChangeArrowheads="1"/>
            </p:cNvSpPr>
            <p:nvPr/>
          </p:nvSpPr>
          <p:spPr bwMode="auto">
            <a:xfrm>
              <a:off x="135" y="543"/>
              <a:ext cx="5972" cy="3297"/>
            </a:xfrm>
            <a:prstGeom prst="roundRect">
              <a:avLst>
                <a:gd name="adj" fmla="val 2458"/>
              </a:avLst>
            </a:prstGeom>
            <a:solidFill>
              <a:srgbClr val="FFFFFF"/>
            </a:solidFill>
            <a:ln w="508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/>
            </a:p>
          </p:txBody>
        </p:sp>
        <p:sp>
          <p:nvSpPr>
            <p:cNvPr id="33802" name="Text Box 8"/>
            <p:cNvSpPr txBox="1">
              <a:spLocks noChangeArrowheads="1"/>
            </p:cNvSpPr>
            <p:nvPr/>
          </p:nvSpPr>
          <p:spPr bwMode="auto">
            <a:xfrm>
              <a:off x="2678" y="258"/>
              <a:ext cx="126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 b="1">
                <a:solidFill>
                  <a:schemeClr val="bg2"/>
                </a:solidFill>
                <a:ea typeface="標楷體" panose="03000509000000000000" pitchFamily="65" charset="-120"/>
              </a:endParaRPr>
            </a:p>
          </p:txBody>
        </p:sp>
      </p:grpSp>
      <p:pic>
        <p:nvPicPr>
          <p:cNvPr id="33796" name="Picture 10" descr="投影片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184031"/>
            <a:ext cx="3505200" cy="2136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11" descr="投影片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575539"/>
            <a:ext cx="3581400" cy="224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13" descr="投影片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575539"/>
            <a:ext cx="3505200" cy="2246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16" descr="2_1_content0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84031"/>
            <a:ext cx="3581400" cy="2135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264" y="53264"/>
            <a:ext cx="16478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矩形 1"/>
          <p:cNvSpPr>
            <a:spLocks noChangeArrowheads="1"/>
          </p:cNvSpPr>
          <p:nvPr/>
        </p:nvSpPr>
        <p:spPr bwMode="auto">
          <a:xfrm>
            <a:off x="197827" y="541831"/>
            <a:ext cx="875127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400" dirty="0">
                <a:solidFill>
                  <a:srgbClr val="162BF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400" b="1" dirty="0">
                <a:solidFill>
                  <a:srgbClr val="162BF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淡水教育訓練中心</a:t>
            </a:r>
            <a:endParaRPr lang="en-US" altLang="zh-TW" sz="2400" b="1" dirty="0">
              <a:solidFill>
                <a:srgbClr val="162BF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78562805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2"/>
          <p:cNvGrpSpPr>
            <a:grpSpLocks/>
          </p:cNvGrpSpPr>
          <p:nvPr/>
        </p:nvGrpSpPr>
        <p:grpSpPr bwMode="auto">
          <a:xfrm>
            <a:off x="197827" y="641839"/>
            <a:ext cx="8751277" cy="5249008"/>
            <a:chOff x="135" y="258"/>
            <a:chExt cx="5972" cy="3582"/>
          </a:xfrm>
        </p:grpSpPr>
        <p:sp>
          <p:nvSpPr>
            <p:cNvPr id="34825" name="AutoShape 11"/>
            <p:cNvSpPr>
              <a:spLocks noChangeArrowheads="1"/>
            </p:cNvSpPr>
            <p:nvPr/>
          </p:nvSpPr>
          <p:spPr bwMode="auto">
            <a:xfrm>
              <a:off x="135" y="543"/>
              <a:ext cx="5972" cy="3297"/>
            </a:xfrm>
            <a:prstGeom prst="roundRect">
              <a:avLst>
                <a:gd name="adj" fmla="val 2458"/>
              </a:avLst>
            </a:prstGeom>
            <a:solidFill>
              <a:srgbClr val="FFFFFF"/>
            </a:solidFill>
            <a:ln w="508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/>
            </a:p>
          </p:txBody>
        </p:sp>
        <p:sp>
          <p:nvSpPr>
            <p:cNvPr id="34826" name="Text Box 8"/>
            <p:cNvSpPr txBox="1">
              <a:spLocks noChangeArrowheads="1"/>
            </p:cNvSpPr>
            <p:nvPr/>
          </p:nvSpPr>
          <p:spPr bwMode="auto">
            <a:xfrm>
              <a:off x="2678" y="258"/>
              <a:ext cx="126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 b="1">
                <a:solidFill>
                  <a:schemeClr val="bg2"/>
                </a:solidFill>
                <a:ea typeface="標楷體" panose="03000509000000000000" pitchFamily="65" charset="-120"/>
              </a:endParaRPr>
            </a:p>
          </p:txBody>
        </p:sp>
      </p:grpSp>
      <p:pic>
        <p:nvPicPr>
          <p:cNvPr id="34820" name="Picture 8" descr="投影片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48508"/>
            <a:ext cx="3524250" cy="2199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9" descr="投影片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248508"/>
            <a:ext cx="3429000" cy="2198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11" descr="投影片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562351"/>
            <a:ext cx="3429000" cy="2180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12" descr="投影片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562351"/>
            <a:ext cx="3524250" cy="2199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264" y="53264"/>
            <a:ext cx="16478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矩形 1"/>
          <p:cNvSpPr>
            <a:spLocks noChangeArrowheads="1"/>
          </p:cNvSpPr>
          <p:nvPr/>
        </p:nvSpPr>
        <p:spPr bwMode="auto">
          <a:xfrm>
            <a:off x="197826" y="531240"/>
            <a:ext cx="875127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400" dirty="0">
                <a:solidFill>
                  <a:srgbClr val="162BF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400" b="1" dirty="0">
                <a:solidFill>
                  <a:srgbClr val="162BF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淡水教育訓練住宿中心</a:t>
            </a:r>
          </a:p>
        </p:txBody>
      </p:sp>
    </p:spTree>
    <p:extLst>
      <p:ext uri="{BB962C8B-B14F-4D97-AF65-F5344CB8AC3E}">
        <p14:creationId xmlns:p14="http://schemas.microsoft.com/office/powerpoint/2010/main" val="2894402200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6"/>
          <p:cNvSpPr>
            <a:spLocks noChangeArrowheads="1"/>
          </p:cNvSpPr>
          <p:nvPr/>
        </p:nvSpPr>
        <p:spPr bwMode="auto">
          <a:xfrm>
            <a:off x="199175" y="17463"/>
            <a:ext cx="88003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400" b="1" dirty="0">
                <a:solidFill>
                  <a:srgbClr val="162BF6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實習儲備幹部新進訓練課程</a:t>
            </a:r>
            <a:endParaRPr kumimoji="0" lang="en-US" altLang="zh-TW" sz="2400" b="1" dirty="0">
              <a:solidFill>
                <a:srgbClr val="162BF6"/>
              </a:solidFill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  <p:pic>
        <p:nvPicPr>
          <p:cNvPr id="48130" name="Picture 7"/>
          <p:cNvPicPr>
            <a:picLocks noChangeAspect="1" noChangeArrowheads="1"/>
          </p:cNvPicPr>
          <p:nvPr/>
        </p:nvPicPr>
        <p:blipFill>
          <a:blip r:embed="rId2" cstate="print">
            <a:lum bright="-6000" contrast="-12000"/>
            <a:grayscl/>
          </a:blip>
          <a:srcRect l="27585" t="50595" r="51959" b="21236"/>
          <a:stretch>
            <a:fillRect/>
          </a:stretch>
        </p:blipFill>
        <p:spPr bwMode="auto">
          <a:xfrm>
            <a:off x="199175" y="4659590"/>
            <a:ext cx="2262791" cy="1659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9" name="Rectangle 8"/>
          <p:cNvSpPr>
            <a:spLocks noChangeArrowheads="1"/>
          </p:cNvSpPr>
          <p:nvPr/>
        </p:nvSpPr>
        <p:spPr bwMode="auto">
          <a:xfrm>
            <a:off x="4029774" y="928071"/>
            <a:ext cx="5090615" cy="694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針對新進同仁展開一系列核心職能活動，使同仁對公司文化有進一步的認識，並靈活運用</a:t>
            </a:r>
          </a:p>
        </p:txBody>
      </p:sp>
      <p:pic>
        <p:nvPicPr>
          <p:cNvPr id="48133" name="圖片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" y="752475"/>
            <a:ext cx="4004374" cy="3781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4" name="AutoShape 4"/>
          <p:cNvSpPr>
            <a:spLocks noChangeArrowheads="1"/>
          </p:cNvSpPr>
          <p:nvPr/>
        </p:nvSpPr>
        <p:spPr bwMode="auto">
          <a:xfrm>
            <a:off x="5824994" y="3566238"/>
            <a:ext cx="1217613" cy="311150"/>
          </a:xfrm>
          <a:prstGeom prst="roundRect">
            <a:avLst>
              <a:gd name="adj" fmla="val 3676"/>
            </a:avLst>
          </a:prstGeom>
          <a:solidFill>
            <a:srgbClr val="FF9900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5C00"/>
            </a:prstShdw>
          </a:effectLst>
        </p:spPr>
        <p:txBody>
          <a:bodyPr wrap="none" lIns="90000" tIns="46800" rIns="90000" bIns="46800" anchor="ctr"/>
          <a:lstStyle/>
          <a:p>
            <a:pPr algn="ctr" defTabSz="966788"/>
            <a:r>
              <a:rPr lang="zh-TW" altLang="en-US" b="1">
                <a:latin typeface="Times New Roman" pitchFamily="18" charset="0"/>
                <a:ea typeface="標楷體" pitchFamily="65" charset="-120"/>
              </a:rPr>
              <a:t>當責</a:t>
            </a:r>
          </a:p>
        </p:txBody>
      </p:sp>
      <p:sp>
        <p:nvSpPr>
          <p:cNvPr id="48135" name="AutoShape 6"/>
          <p:cNvSpPr>
            <a:spLocks noChangeArrowheads="1"/>
          </p:cNvSpPr>
          <p:nvPr/>
        </p:nvSpPr>
        <p:spPr bwMode="auto">
          <a:xfrm>
            <a:off x="7098169" y="3566238"/>
            <a:ext cx="1220788" cy="311150"/>
          </a:xfrm>
          <a:prstGeom prst="roundRect">
            <a:avLst>
              <a:gd name="adj" fmla="val 3676"/>
            </a:avLst>
          </a:prstGeom>
          <a:solidFill>
            <a:srgbClr val="FF9900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5C00"/>
            </a:prstShdw>
          </a:effectLst>
        </p:spPr>
        <p:txBody>
          <a:bodyPr wrap="none" lIns="90000" tIns="46800" rIns="90000" bIns="46800" anchor="ctr"/>
          <a:lstStyle/>
          <a:p>
            <a:pPr algn="ctr" defTabSz="966788"/>
            <a:r>
              <a:rPr lang="zh-TW" altLang="en-US" b="1">
                <a:latin typeface="Times New Roman" pitchFamily="18" charset="0"/>
                <a:ea typeface="標楷體" pitchFamily="65" charset="-120"/>
              </a:rPr>
              <a:t>學習彈性</a:t>
            </a:r>
          </a:p>
        </p:txBody>
      </p:sp>
      <p:sp>
        <p:nvSpPr>
          <p:cNvPr id="48136" name="AutoShape 8"/>
          <p:cNvSpPr>
            <a:spLocks noChangeArrowheads="1"/>
          </p:cNvSpPr>
          <p:nvPr/>
        </p:nvSpPr>
        <p:spPr bwMode="auto">
          <a:xfrm>
            <a:off x="7098169" y="3104275"/>
            <a:ext cx="1220788" cy="354013"/>
          </a:xfrm>
          <a:prstGeom prst="roundRect">
            <a:avLst>
              <a:gd name="adj" fmla="val 3676"/>
            </a:avLst>
          </a:prstGeom>
          <a:solidFill>
            <a:srgbClr val="9AD46E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5C7F42"/>
            </a:prstShdw>
          </a:effectLst>
        </p:spPr>
        <p:txBody>
          <a:bodyPr wrap="none" lIns="90000" tIns="46800" rIns="90000" bIns="46800" anchor="ctr"/>
          <a:lstStyle/>
          <a:p>
            <a:pPr algn="ctr" defTabSz="966788"/>
            <a:r>
              <a:rPr lang="zh-TW" altLang="en-US" b="1">
                <a:latin typeface="Times New Roman" pitchFamily="18" charset="0"/>
                <a:ea typeface="標楷體" pitchFamily="65" charset="-120"/>
              </a:rPr>
              <a:t>組織承諾</a:t>
            </a:r>
          </a:p>
        </p:txBody>
      </p:sp>
      <p:sp>
        <p:nvSpPr>
          <p:cNvPr id="48137" name="AutoShape 10"/>
          <p:cNvSpPr>
            <a:spLocks noChangeArrowheads="1"/>
          </p:cNvSpPr>
          <p:nvPr/>
        </p:nvSpPr>
        <p:spPr bwMode="auto">
          <a:xfrm>
            <a:off x="5805944" y="3096338"/>
            <a:ext cx="1217613" cy="361950"/>
          </a:xfrm>
          <a:prstGeom prst="roundRect">
            <a:avLst>
              <a:gd name="adj" fmla="val 3676"/>
            </a:avLst>
          </a:prstGeom>
          <a:solidFill>
            <a:srgbClr val="9AD46E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5C7F42"/>
            </a:prstShdw>
          </a:effectLst>
        </p:spPr>
        <p:txBody>
          <a:bodyPr wrap="none" lIns="90000" tIns="46800" rIns="90000" bIns="46800" anchor="ctr"/>
          <a:lstStyle/>
          <a:p>
            <a:pPr algn="ctr" defTabSz="966788"/>
            <a:r>
              <a:rPr lang="zh-TW" altLang="en-US" b="1">
                <a:latin typeface="Times New Roman" pitchFamily="18" charset="0"/>
                <a:ea typeface="標楷體" pitchFamily="65" charset="-120"/>
              </a:rPr>
              <a:t>創新突破</a:t>
            </a:r>
          </a:p>
        </p:txBody>
      </p:sp>
      <p:sp>
        <p:nvSpPr>
          <p:cNvPr id="48138" name="AutoShape 12"/>
          <p:cNvSpPr>
            <a:spLocks noChangeArrowheads="1"/>
          </p:cNvSpPr>
          <p:nvPr/>
        </p:nvSpPr>
        <p:spPr bwMode="auto">
          <a:xfrm>
            <a:off x="7106107" y="2704225"/>
            <a:ext cx="1220787" cy="298450"/>
          </a:xfrm>
          <a:prstGeom prst="roundRect">
            <a:avLst>
              <a:gd name="adj" fmla="val 3676"/>
            </a:avLst>
          </a:prstGeom>
          <a:solidFill>
            <a:srgbClr val="99CC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5C7A99"/>
            </a:prstShdw>
          </a:effectLst>
        </p:spPr>
        <p:txBody>
          <a:bodyPr wrap="none" lIns="90000" tIns="46800" rIns="90000" bIns="46800" anchor="ctr"/>
          <a:lstStyle/>
          <a:p>
            <a:pPr algn="ctr" defTabSz="966788"/>
            <a:r>
              <a:rPr lang="zh-TW" altLang="en-US" b="1" dirty="0">
                <a:latin typeface="Times New Roman" pitchFamily="18" charset="0"/>
                <a:ea typeface="標楷體" pitchFamily="65" charset="-120"/>
              </a:rPr>
              <a:t>溝通協調</a:t>
            </a:r>
          </a:p>
        </p:txBody>
      </p:sp>
      <p:sp>
        <p:nvSpPr>
          <p:cNvPr id="48139" name="AutoShape 14"/>
          <p:cNvSpPr>
            <a:spLocks noChangeArrowheads="1"/>
          </p:cNvSpPr>
          <p:nvPr/>
        </p:nvSpPr>
        <p:spPr bwMode="auto">
          <a:xfrm>
            <a:off x="5813882" y="2696288"/>
            <a:ext cx="1217612" cy="298450"/>
          </a:xfrm>
          <a:prstGeom prst="roundRect">
            <a:avLst>
              <a:gd name="adj" fmla="val 3676"/>
            </a:avLst>
          </a:prstGeom>
          <a:solidFill>
            <a:srgbClr val="99CC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5C7A99"/>
            </a:prstShdw>
          </a:effectLst>
        </p:spPr>
        <p:txBody>
          <a:bodyPr wrap="none" lIns="90000" tIns="46800" rIns="90000" bIns="46800" anchor="ctr"/>
          <a:lstStyle/>
          <a:p>
            <a:pPr algn="ctr" defTabSz="966788"/>
            <a:r>
              <a:rPr lang="zh-TW" altLang="en-US" b="1">
                <a:latin typeface="Times New Roman" pitchFamily="18" charset="0"/>
                <a:ea typeface="標楷體" pitchFamily="65" charset="-120"/>
              </a:rPr>
              <a:t>團隊學習</a:t>
            </a:r>
          </a:p>
        </p:txBody>
      </p:sp>
      <p:sp>
        <p:nvSpPr>
          <p:cNvPr id="48140" name="AutoShape 3"/>
          <p:cNvSpPr>
            <a:spLocks noChangeArrowheads="1"/>
          </p:cNvSpPr>
          <p:nvPr/>
        </p:nvSpPr>
        <p:spPr bwMode="auto">
          <a:xfrm>
            <a:off x="4442282" y="3925013"/>
            <a:ext cx="1295400" cy="333375"/>
          </a:xfrm>
          <a:prstGeom prst="roundRect">
            <a:avLst>
              <a:gd name="adj" fmla="val 4046"/>
            </a:avLst>
          </a:prstGeom>
          <a:solidFill>
            <a:srgbClr val="FF6699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3D5C"/>
            </a:prstShdw>
          </a:effectLst>
        </p:spPr>
        <p:txBody>
          <a:bodyPr wrap="none" lIns="90000" tIns="46800" rIns="90000" bIns="46800" anchor="ctr"/>
          <a:lstStyle/>
          <a:p>
            <a:pPr algn="ctr" defTabSz="966788"/>
            <a:r>
              <a:rPr lang="zh-TW" altLang="en-US" sz="2000" b="1" dirty="0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rPr>
              <a:t>十二個月</a:t>
            </a:r>
          </a:p>
        </p:txBody>
      </p:sp>
      <p:sp>
        <p:nvSpPr>
          <p:cNvPr id="48141" name="AutoShape 19"/>
          <p:cNvSpPr>
            <a:spLocks noChangeArrowheads="1"/>
          </p:cNvSpPr>
          <p:nvPr/>
        </p:nvSpPr>
        <p:spPr bwMode="auto">
          <a:xfrm>
            <a:off x="5813882" y="3953588"/>
            <a:ext cx="2514600" cy="304800"/>
          </a:xfrm>
          <a:prstGeom prst="roundRect">
            <a:avLst>
              <a:gd name="adj" fmla="val 4046"/>
            </a:avLst>
          </a:prstGeom>
          <a:solidFill>
            <a:srgbClr val="FF6699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3D5C"/>
            </a:prstShdw>
          </a:effectLst>
        </p:spPr>
        <p:txBody>
          <a:bodyPr wrap="none" lIns="90000" tIns="46800" rIns="90000" bIns="46800" anchor="ctr"/>
          <a:lstStyle/>
          <a:p>
            <a:pPr algn="ctr" defTabSz="966788"/>
            <a:r>
              <a:rPr lang="zh-TW" altLang="en-US" sz="2000" b="1" dirty="0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rPr>
              <a:t>六大核心職能</a:t>
            </a:r>
            <a:r>
              <a:rPr lang="zh-TW" altLang="en-US" sz="2000" b="1" dirty="0">
                <a:solidFill>
                  <a:schemeClr val="bg1"/>
                </a:solidFill>
                <a:ea typeface="標楷體" pitchFamily="65" charset="-120"/>
              </a:rPr>
              <a:t>整合</a:t>
            </a:r>
          </a:p>
        </p:txBody>
      </p:sp>
      <p:sp>
        <p:nvSpPr>
          <p:cNvPr id="48142" name="AutoShape 3"/>
          <p:cNvSpPr>
            <a:spLocks noChangeArrowheads="1"/>
          </p:cNvSpPr>
          <p:nvPr/>
        </p:nvSpPr>
        <p:spPr bwMode="auto">
          <a:xfrm>
            <a:off x="4442282" y="3517025"/>
            <a:ext cx="1295400" cy="331788"/>
          </a:xfrm>
          <a:prstGeom prst="roundRect">
            <a:avLst>
              <a:gd name="adj" fmla="val 4046"/>
            </a:avLst>
          </a:prstGeom>
          <a:solidFill>
            <a:srgbClr val="FF6699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3D5C"/>
            </a:prstShdw>
          </a:effectLst>
        </p:spPr>
        <p:txBody>
          <a:bodyPr wrap="none" lIns="90000" tIns="46800" rIns="90000" bIns="46800" anchor="ctr"/>
          <a:lstStyle/>
          <a:p>
            <a:pPr algn="ctr" defTabSz="966788"/>
            <a:r>
              <a:rPr lang="zh-TW" altLang="en-US" sz="2000" b="1" dirty="0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rPr>
              <a:t>九個月</a:t>
            </a:r>
          </a:p>
        </p:txBody>
      </p:sp>
      <p:sp>
        <p:nvSpPr>
          <p:cNvPr id="48143" name="AutoShape 19"/>
          <p:cNvSpPr>
            <a:spLocks noChangeArrowheads="1"/>
          </p:cNvSpPr>
          <p:nvPr/>
        </p:nvSpPr>
        <p:spPr bwMode="auto">
          <a:xfrm>
            <a:off x="5813882" y="2247025"/>
            <a:ext cx="2514600" cy="382588"/>
          </a:xfrm>
          <a:prstGeom prst="roundRect">
            <a:avLst>
              <a:gd name="adj" fmla="val 4046"/>
            </a:avLst>
          </a:prstGeom>
          <a:solidFill>
            <a:srgbClr val="FF6699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3D5C"/>
            </a:prstShdw>
          </a:effectLst>
        </p:spPr>
        <p:txBody>
          <a:bodyPr wrap="none" lIns="90000" tIns="46800" rIns="90000" bIns="46800" anchor="ctr"/>
          <a:lstStyle/>
          <a:p>
            <a:pPr algn="ctr" defTabSz="966788"/>
            <a:r>
              <a:rPr lang="zh-TW" altLang="en-US" sz="2000" b="1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rPr>
              <a:t>六大核心職能</a:t>
            </a:r>
            <a:r>
              <a:rPr lang="zh-TW" altLang="en-US" sz="2000" b="1">
                <a:solidFill>
                  <a:schemeClr val="bg1"/>
                </a:solidFill>
                <a:ea typeface="標楷體" pitchFamily="65" charset="-120"/>
              </a:rPr>
              <a:t>整合</a:t>
            </a:r>
          </a:p>
        </p:txBody>
      </p:sp>
      <p:sp>
        <p:nvSpPr>
          <p:cNvPr id="48144" name="AutoShape 3"/>
          <p:cNvSpPr>
            <a:spLocks noChangeArrowheads="1"/>
          </p:cNvSpPr>
          <p:nvPr/>
        </p:nvSpPr>
        <p:spPr bwMode="auto">
          <a:xfrm>
            <a:off x="4442282" y="3089988"/>
            <a:ext cx="1295400" cy="333375"/>
          </a:xfrm>
          <a:prstGeom prst="roundRect">
            <a:avLst>
              <a:gd name="adj" fmla="val 4046"/>
            </a:avLst>
          </a:prstGeom>
          <a:solidFill>
            <a:srgbClr val="FF6699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3D5C"/>
            </a:prstShdw>
          </a:effectLst>
        </p:spPr>
        <p:txBody>
          <a:bodyPr wrap="none" lIns="90000" tIns="46800" rIns="90000" bIns="46800" anchor="ctr"/>
          <a:lstStyle/>
          <a:p>
            <a:pPr algn="ctr" defTabSz="966788"/>
            <a:r>
              <a:rPr lang="zh-TW" altLang="en-US" sz="2000" b="1" dirty="0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rPr>
              <a:t>六個月</a:t>
            </a:r>
          </a:p>
        </p:txBody>
      </p:sp>
      <p:sp>
        <p:nvSpPr>
          <p:cNvPr id="48145" name="AutoShape 3"/>
          <p:cNvSpPr>
            <a:spLocks noChangeArrowheads="1"/>
          </p:cNvSpPr>
          <p:nvPr/>
        </p:nvSpPr>
        <p:spPr bwMode="auto">
          <a:xfrm>
            <a:off x="4440694" y="2221625"/>
            <a:ext cx="1295400" cy="347663"/>
          </a:xfrm>
          <a:prstGeom prst="roundRect">
            <a:avLst>
              <a:gd name="adj" fmla="val 4046"/>
            </a:avLst>
          </a:prstGeom>
          <a:solidFill>
            <a:srgbClr val="FF6699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3D5C"/>
            </a:prstShdw>
          </a:effectLst>
        </p:spPr>
        <p:txBody>
          <a:bodyPr wrap="none" lIns="90000" tIns="46800" rIns="90000" bIns="46800" anchor="ctr"/>
          <a:lstStyle/>
          <a:p>
            <a:pPr algn="ctr" defTabSz="966788"/>
            <a:r>
              <a:rPr lang="zh-TW" altLang="en-US" sz="2000" b="1" dirty="0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rPr>
              <a:t>二個月</a:t>
            </a:r>
          </a:p>
        </p:txBody>
      </p:sp>
      <p:sp>
        <p:nvSpPr>
          <p:cNvPr id="48146" name="AutoShape 3"/>
          <p:cNvSpPr>
            <a:spLocks noChangeArrowheads="1"/>
          </p:cNvSpPr>
          <p:nvPr/>
        </p:nvSpPr>
        <p:spPr bwMode="auto">
          <a:xfrm>
            <a:off x="4440694" y="2662950"/>
            <a:ext cx="1295400" cy="331788"/>
          </a:xfrm>
          <a:prstGeom prst="roundRect">
            <a:avLst>
              <a:gd name="adj" fmla="val 4046"/>
            </a:avLst>
          </a:prstGeom>
          <a:solidFill>
            <a:srgbClr val="FF6699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3D5C"/>
            </a:prstShdw>
          </a:effectLst>
        </p:spPr>
        <p:txBody>
          <a:bodyPr wrap="none" lIns="90000" tIns="46800" rIns="90000" bIns="46800" anchor="ctr"/>
          <a:lstStyle/>
          <a:p>
            <a:pPr algn="ctr" defTabSz="966788"/>
            <a:r>
              <a:rPr lang="zh-TW" altLang="en-US" sz="2000" b="1" dirty="0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rPr>
              <a:t>四個月</a:t>
            </a:r>
          </a:p>
        </p:txBody>
      </p:sp>
      <p:sp>
        <p:nvSpPr>
          <p:cNvPr id="48147" name="AutoShape 49"/>
          <p:cNvSpPr>
            <a:spLocks noChangeArrowheads="1"/>
          </p:cNvSpPr>
          <p:nvPr/>
        </p:nvSpPr>
        <p:spPr bwMode="auto">
          <a:xfrm>
            <a:off x="5805944" y="1732675"/>
            <a:ext cx="2520950" cy="366713"/>
          </a:xfrm>
          <a:prstGeom prst="roundRect">
            <a:avLst>
              <a:gd name="adj" fmla="val 4046"/>
            </a:avLst>
          </a:prstGeom>
          <a:solidFill>
            <a:srgbClr val="B077FD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6A4798"/>
            </a:prstShdw>
          </a:effectLst>
        </p:spPr>
        <p:txBody>
          <a:bodyPr wrap="none" lIns="90000" tIns="46800" rIns="90000" bIns="46800" anchor="ctr"/>
          <a:lstStyle/>
          <a:p>
            <a:pPr algn="ctr" defTabSz="966788"/>
            <a:r>
              <a:rPr lang="zh-TW" altLang="en-US" sz="2000" b="1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rPr>
              <a:t>課程內容</a:t>
            </a:r>
            <a:endParaRPr lang="zh-TW" altLang="en-US" sz="2000" b="1">
              <a:solidFill>
                <a:schemeClr val="bg1"/>
              </a:solidFill>
              <a:ea typeface="標楷體" pitchFamily="65" charset="-120"/>
            </a:endParaRPr>
          </a:p>
        </p:txBody>
      </p:sp>
      <p:sp>
        <p:nvSpPr>
          <p:cNvPr id="48148" name="AutoShape 50"/>
          <p:cNvSpPr>
            <a:spLocks noChangeArrowheads="1"/>
          </p:cNvSpPr>
          <p:nvPr/>
        </p:nvSpPr>
        <p:spPr bwMode="auto">
          <a:xfrm>
            <a:off x="4410532" y="1732675"/>
            <a:ext cx="1325562" cy="366713"/>
          </a:xfrm>
          <a:prstGeom prst="roundRect">
            <a:avLst>
              <a:gd name="adj" fmla="val 4046"/>
            </a:avLst>
          </a:prstGeom>
          <a:solidFill>
            <a:srgbClr val="B077FD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6A4798"/>
            </a:prstShdw>
          </a:effectLst>
        </p:spPr>
        <p:txBody>
          <a:bodyPr wrap="none" lIns="90000" tIns="46800" rIns="90000" bIns="46800" anchor="ctr"/>
          <a:lstStyle/>
          <a:p>
            <a:pPr algn="ctr" defTabSz="966788"/>
            <a:r>
              <a:rPr lang="zh-TW" altLang="en-US" sz="2000" b="1">
                <a:solidFill>
                  <a:schemeClr val="bg1"/>
                </a:solidFill>
                <a:ea typeface="標楷體" pitchFamily="65" charset="-120"/>
              </a:rPr>
              <a:t>課程名稱</a:t>
            </a:r>
          </a:p>
        </p:txBody>
      </p:sp>
      <p:grpSp>
        <p:nvGrpSpPr>
          <p:cNvPr id="22" name="Group 20"/>
          <p:cNvGrpSpPr>
            <a:grpSpLocks/>
          </p:cNvGrpSpPr>
          <p:nvPr/>
        </p:nvGrpSpPr>
        <p:grpSpPr bwMode="auto">
          <a:xfrm>
            <a:off x="2686312" y="5481053"/>
            <a:ext cx="6313213" cy="1018392"/>
            <a:chOff x="389" y="1524"/>
            <a:chExt cx="5083" cy="1271"/>
          </a:xfrm>
        </p:grpSpPr>
        <p:sp>
          <p:nvSpPr>
            <p:cNvPr id="23" name="Freeform 21"/>
            <p:cNvSpPr>
              <a:spLocks/>
            </p:cNvSpPr>
            <p:nvPr/>
          </p:nvSpPr>
          <p:spPr bwMode="gray">
            <a:xfrm>
              <a:off x="2989" y="1524"/>
              <a:ext cx="2483" cy="1270"/>
            </a:xfrm>
            <a:custGeom>
              <a:avLst/>
              <a:gdLst>
                <a:gd name="T0" fmla="*/ 49 w 1842"/>
                <a:gd name="T1" fmla="*/ 549 h 779"/>
                <a:gd name="T2" fmla="*/ 2544 w 1842"/>
                <a:gd name="T3" fmla="*/ 0 h 779"/>
                <a:gd name="T4" fmla="*/ 3347 w 1842"/>
                <a:gd name="T5" fmla="*/ 952 h 779"/>
                <a:gd name="T6" fmla="*/ 2495 w 1842"/>
                <a:gd name="T7" fmla="*/ 2070 h 779"/>
                <a:gd name="T8" fmla="*/ 0 w 1842"/>
                <a:gd name="T9" fmla="*/ 2070 h 7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42" h="779">
                  <a:moveTo>
                    <a:pt x="27" y="207"/>
                  </a:moveTo>
                  <a:lnTo>
                    <a:pt x="1400" y="0"/>
                  </a:lnTo>
                  <a:lnTo>
                    <a:pt x="1842" y="358"/>
                  </a:lnTo>
                  <a:lnTo>
                    <a:pt x="1373" y="779"/>
                  </a:lnTo>
                  <a:lnTo>
                    <a:pt x="0" y="779"/>
                  </a:lnTo>
                </a:path>
              </a:pathLst>
            </a:custGeom>
            <a:solidFill>
              <a:srgbClr val="A1A646"/>
            </a:solidFill>
            <a:ln>
              <a:noFill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42203" tIns="41031" rIns="42203" bIns="41031" anchor="ctr" anchorCtr="1"/>
            <a:lstStyle/>
            <a:p>
              <a:endParaRPr lang="zh-TW" altLang="en-US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gray">
            <a:xfrm>
              <a:off x="1579" y="1855"/>
              <a:ext cx="1916" cy="940"/>
            </a:xfrm>
            <a:custGeom>
              <a:avLst/>
              <a:gdLst>
                <a:gd name="T0" fmla="*/ 29 w 1842"/>
                <a:gd name="T1" fmla="*/ 302 h 779"/>
                <a:gd name="T2" fmla="*/ 1514 w 1842"/>
                <a:gd name="T3" fmla="*/ 0 h 779"/>
                <a:gd name="T4" fmla="*/ 1993 w 1842"/>
                <a:gd name="T5" fmla="*/ 521 h 779"/>
                <a:gd name="T6" fmla="*/ 1485 w 1842"/>
                <a:gd name="T7" fmla="*/ 1134 h 779"/>
                <a:gd name="T8" fmla="*/ 0 w 1842"/>
                <a:gd name="T9" fmla="*/ 1134 h 7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42" h="779">
                  <a:moveTo>
                    <a:pt x="27" y="207"/>
                  </a:moveTo>
                  <a:lnTo>
                    <a:pt x="1400" y="0"/>
                  </a:lnTo>
                  <a:lnTo>
                    <a:pt x="1842" y="358"/>
                  </a:lnTo>
                  <a:lnTo>
                    <a:pt x="1373" y="779"/>
                  </a:lnTo>
                  <a:lnTo>
                    <a:pt x="0" y="779"/>
                  </a:lnTo>
                </a:path>
              </a:pathLst>
            </a:custGeom>
            <a:solidFill>
              <a:srgbClr val="E0AD12"/>
            </a:solidFill>
            <a:ln>
              <a:noFill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42203" tIns="41031" rIns="42203" bIns="41031" anchor="ctr" anchorCtr="1"/>
            <a:lstStyle/>
            <a:p>
              <a:endParaRPr lang="zh-TW" altLang="en-US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gray">
            <a:xfrm>
              <a:off x="389" y="2097"/>
              <a:ext cx="1654" cy="698"/>
            </a:xfrm>
            <a:custGeom>
              <a:avLst/>
              <a:gdLst>
                <a:gd name="T0" fmla="*/ 0 w 1545"/>
                <a:gd name="T1" fmla="*/ 292 h 564"/>
                <a:gd name="T2" fmla="*/ 1329 w 1545"/>
                <a:gd name="T3" fmla="*/ 0 h 564"/>
                <a:gd name="T4" fmla="*/ 1771 w 1545"/>
                <a:gd name="T5" fmla="*/ 394 h 564"/>
                <a:gd name="T6" fmla="*/ 1306 w 1545"/>
                <a:gd name="T7" fmla="*/ 859 h 564"/>
                <a:gd name="T8" fmla="*/ 12 w 1545"/>
                <a:gd name="T9" fmla="*/ 864 h 5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45" h="564">
                  <a:moveTo>
                    <a:pt x="0" y="191"/>
                  </a:moveTo>
                  <a:lnTo>
                    <a:pt x="1159" y="0"/>
                  </a:lnTo>
                  <a:lnTo>
                    <a:pt x="1545" y="257"/>
                  </a:lnTo>
                  <a:lnTo>
                    <a:pt x="1140" y="561"/>
                  </a:lnTo>
                  <a:lnTo>
                    <a:pt x="10" y="564"/>
                  </a:lnTo>
                </a:path>
              </a:pathLst>
            </a:custGeom>
            <a:solidFill>
              <a:srgbClr val="6399AB"/>
            </a:solidFill>
            <a:ln>
              <a:noFill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42203" tIns="41031" rIns="42203" bIns="41031" anchor="ctr" anchorCtr="1"/>
            <a:lstStyle/>
            <a:p>
              <a:endParaRPr lang="zh-TW" altLang="en-US"/>
            </a:p>
          </p:txBody>
        </p:sp>
      </p:grp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2796338" y="6005339"/>
            <a:ext cx="1616518" cy="465586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009900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FF00">
                    <a:alpha val="7294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66CCFF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zh-TW" altLang="en-US" sz="2000" b="1" dirty="0">
                <a:latin typeface="MS UI Gothic" panose="020B0600070205080204" pitchFamily="34" charset="-128"/>
              </a:rPr>
              <a:t>課程教導</a:t>
            </a: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4668437" y="5924770"/>
            <a:ext cx="1616517" cy="465586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009900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FF00">
                    <a:alpha val="7294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66CCFF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zh-TW" altLang="en-US" sz="2000" b="1" dirty="0">
                <a:latin typeface="MS UI Gothic" panose="020B0600070205080204" pitchFamily="34" charset="-128"/>
              </a:rPr>
              <a:t>指引方向</a:t>
            </a: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6334605" y="5649415"/>
            <a:ext cx="2647202" cy="84963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009900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FF00">
                    <a:alpha val="7294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66CCFF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zh-TW" altLang="en-US" sz="2000" b="1" dirty="0">
                <a:latin typeface="MS UI Gothic" panose="020B0600070205080204" pitchFamily="34" charset="-128"/>
              </a:rPr>
              <a:t>引導自我學習意願、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kumimoji="0" lang="zh-TW" altLang="en-US" sz="2000" b="1" dirty="0">
                <a:latin typeface="MS UI Gothic" panose="020B0600070205080204" pitchFamily="34" charset="-128"/>
              </a:rPr>
              <a:t>尋求解決方案</a:t>
            </a:r>
          </a:p>
        </p:txBody>
      </p:sp>
      <p:sp>
        <p:nvSpPr>
          <p:cNvPr id="30" name="Rectangle 6"/>
          <p:cNvSpPr>
            <a:spLocks noChangeArrowheads="1"/>
          </p:cNvSpPr>
          <p:nvPr/>
        </p:nvSpPr>
        <p:spPr bwMode="auto">
          <a:xfrm>
            <a:off x="4029774" y="576806"/>
            <a:ext cx="509061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一、核心職能新人態度養成訓練課程</a:t>
            </a:r>
            <a:endParaRPr kumimoji="0" lang="en-US" altLang="zh-TW" sz="2000" b="1" kern="0" dirty="0">
              <a:solidFill>
                <a:srgbClr val="00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auto">
          <a:xfrm>
            <a:off x="2686312" y="4385587"/>
            <a:ext cx="385773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二、實習儲備幹部商圈經營課程</a:t>
            </a:r>
            <a:endParaRPr kumimoji="0" lang="en-US" altLang="zh-TW" sz="2000" b="1" kern="0" dirty="0">
              <a:solidFill>
                <a:srgbClr val="00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2" name="Rectangle 8"/>
          <p:cNvSpPr>
            <a:spLocks noChangeArrowheads="1"/>
          </p:cNvSpPr>
          <p:nvPr/>
        </p:nvSpPr>
        <p:spPr bwMode="auto">
          <a:xfrm>
            <a:off x="2686312" y="4804686"/>
            <a:ext cx="5090615" cy="102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透過店長及擔當進行教練式指導，教導學生：</a:t>
            </a:r>
            <a:endParaRPr kumimoji="0" lang="en-US" altLang="zh-TW" b="1" kern="0" dirty="0">
              <a:solidFill>
                <a:srgbClr val="00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b="1" kern="0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商圈現況分析→探索如何運用銷售技巧達成目標→設定目標達成期限→回饋進度</a:t>
            </a:r>
          </a:p>
        </p:txBody>
      </p:sp>
      <p:pic>
        <p:nvPicPr>
          <p:cNvPr id="33" name="Picture 1">
            <a:extLst>
              <a:ext uri="{FF2B5EF4-FFF2-40B4-BE49-F238E27FC236}">
                <a16:creationId xmlns:a16="http://schemas.microsoft.com/office/drawing/2014/main" id="{65E3312A-248F-4284-B41C-544D255BA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264" y="53264"/>
            <a:ext cx="16478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61" name="Rectangle 145"/>
          <p:cNvSpPr>
            <a:spLocks noChangeArrowheads="1"/>
          </p:cNvSpPr>
          <p:nvPr/>
        </p:nvSpPr>
        <p:spPr bwMode="auto">
          <a:xfrm>
            <a:off x="117430" y="0"/>
            <a:ext cx="8931036" cy="4191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kumimoji="0" lang="zh-TW" altLang="en-US" sz="2400" b="1" dirty="0">
                <a:solidFill>
                  <a:srgbClr val="162BF6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實習儲備幹部職涯發展藍圖</a:t>
            </a:r>
            <a:endParaRPr kumimoji="0" lang="en-US" altLang="zh-TW" sz="2400" b="1" dirty="0">
              <a:solidFill>
                <a:srgbClr val="162BF6"/>
              </a:solidFill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print"/>
          <a:srcRect l="22386" t="13559" r="22798" b="26062"/>
          <a:stretch/>
        </p:blipFill>
        <p:spPr>
          <a:xfrm>
            <a:off x="117430" y="541593"/>
            <a:ext cx="8931036" cy="6073254"/>
          </a:xfrm>
          <a:prstGeom prst="rect">
            <a:avLst/>
          </a:prstGeom>
        </p:spPr>
      </p:pic>
      <p:sp>
        <p:nvSpPr>
          <p:cNvPr id="66" name="Text Box 148"/>
          <p:cNvSpPr txBox="1">
            <a:spLocks noChangeArrowheads="1"/>
          </p:cNvSpPr>
          <p:nvPr/>
        </p:nvSpPr>
        <p:spPr bwMode="auto">
          <a:xfrm>
            <a:off x="1543640" y="5946087"/>
            <a:ext cx="888476" cy="461665"/>
          </a:xfrm>
          <a:prstGeom prst="rect">
            <a:avLst/>
          </a:prstGeom>
          <a:solidFill>
            <a:srgbClr val="0033CC"/>
          </a:solidFill>
          <a:ln w="50800">
            <a:solidFill>
              <a:srgbClr val="00FF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TW" altLang="en-US" sz="1200" dirty="0">
                <a:solidFill>
                  <a:schemeClr val="bg1"/>
                </a:solidFill>
                <a:latin typeface="MS UI Gothic" pitchFamily="34" charset="-128"/>
                <a:ea typeface="Arial Unicode MS"/>
                <a:cs typeface="Arial Unicode MS"/>
              </a:rPr>
              <a:t>新進人員訓練</a:t>
            </a:r>
          </a:p>
        </p:txBody>
      </p:sp>
      <p:sp>
        <p:nvSpPr>
          <p:cNvPr id="67" name="Text Box 148"/>
          <p:cNvSpPr txBox="1">
            <a:spLocks noChangeArrowheads="1"/>
          </p:cNvSpPr>
          <p:nvPr/>
        </p:nvSpPr>
        <p:spPr bwMode="auto">
          <a:xfrm>
            <a:off x="3034645" y="5391476"/>
            <a:ext cx="888476" cy="461665"/>
          </a:xfrm>
          <a:prstGeom prst="rect">
            <a:avLst/>
          </a:prstGeom>
          <a:solidFill>
            <a:srgbClr val="0033CC"/>
          </a:solidFill>
          <a:ln w="50800">
            <a:solidFill>
              <a:srgbClr val="00FF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TW" altLang="en-US" sz="1200" dirty="0">
                <a:solidFill>
                  <a:schemeClr val="bg1"/>
                </a:solidFill>
                <a:latin typeface="MS UI Gothic" pitchFamily="34" charset="-128"/>
                <a:ea typeface="Arial Unicode MS"/>
                <a:cs typeface="Arial Unicode MS"/>
              </a:rPr>
              <a:t>後用副店長甄選</a:t>
            </a:r>
          </a:p>
        </p:txBody>
      </p:sp>
      <p:sp>
        <p:nvSpPr>
          <p:cNvPr id="68" name="Text Box 148"/>
          <p:cNvSpPr txBox="1">
            <a:spLocks noChangeArrowheads="1"/>
          </p:cNvSpPr>
          <p:nvPr/>
        </p:nvSpPr>
        <p:spPr bwMode="auto">
          <a:xfrm>
            <a:off x="4423299" y="4835543"/>
            <a:ext cx="888476" cy="461665"/>
          </a:xfrm>
          <a:prstGeom prst="rect">
            <a:avLst/>
          </a:prstGeom>
          <a:solidFill>
            <a:srgbClr val="0033CC"/>
          </a:solidFill>
          <a:ln w="50800">
            <a:solidFill>
              <a:srgbClr val="00FF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TW" altLang="en-US" sz="1200" dirty="0">
                <a:solidFill>
                  <a:schemeClr val="bg1"/>
                </a:solidFill>
                <a:latin typeface="MS UI Gothic" pitchFamily="34" charset="-128"/>
                <a:ea typeface="Arial Unicode MS"/>
                <a:cs typeface="Arial Unicode MS"/>
              </a:rPr>
              <a:t>後用店長甄選</a:t>
            </a:r>
          </a:p>
        </p:txBody>
      </p:sp>
      <p:sp>
        <p:nvSpPr>
          <p:cNvPr id="69" name="Text Box 148"/>
          <p:cNvSpPr txBox="1">
            <a:spLocks noChangeArrowheads="1"/>
          </p:cNvSpPr>
          <p:nvPr/>
        </p:nvSpPr>
        <p:spPr bwMode="auto">
          <a:xfrm>
            <a:off x="6160950" y="4077710"/>
            <a:ext cx="825860" cy="461665"/>
          </a:xfrm>
          <a:prstGeom prst="rect">
            <a:avLst/>
          </a:prstGeom>
          <a:solidFill>
            <a:srgbClr val="0033CC"/>
          </a:solidFill>
          <a:ln w="50800">
            <a:solidFill>
              <a:srgbClr val="00FF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TW" altLang="en-US" sz="1200" dirty="0">
                <a:solidFill>
                  <a:schemeClr val="bg1"/>
                </a:solidFill>
                <a:latin typeface="MS UI Gothic" pitchFamily="34" charset="-128"/>
                <a:ea typeface="Arial Unicode MS"/>
                <a:cs typeface="Arial Unicode MS"/>
              </a:rPr>
              <a:t>營業幹部甄選</a:t>
            </a:r>
          </a:p>
        </p:txBody>
      </p:sp>
      <p:sp>
        <p:nvSpPr>
          <p:cNvPr id="3" name="雙波浪線 2"/>
          <p:cNvSpPr/>
          <p:nvPr/>
        </p:nvSpPr>
        <p:spPr>
          <a:xfrm>
            <a:off x="543923" y="4408312"/>
            <a:ext cx="1187355" cy="427231"/>
          </a:xfrm>
          <a:prstGeom prst="doubleWave">
            <a:avLst>
              <a:gd name="adj1" fmla="val 6250"/>
              <a:gd name="adj2" fmla="val -2299"/>
            </a:avLst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新進人員</a:t>
            </a:r>
          </a:p>
        </p:txBody>
      </p:sp>
      <p:sp>
        <p:nvSpPr>
          <p:cNvPr id="10" name="雙波浪線 9"/>
          <p:cNvSpPr/>
          <p:nvPr/>
        </p:nvSpPr>
        <p:spPr>
          <a:xfrm>
            <a:off x="2054833" y="3940735"/>
            <a:ext cx="1187355" cy="427231"/>
          </a:xfrm>
          <a:prstGeom prst="doubleWave">
            <a:avLst>
              <a:gd name="adj1" fmla="val 6250"/>
              <a:gd name="adj2" fmla="val -2299"/>
            </a:avLst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門市職員</a:t>
            </a:r>
          </a:p>
        </p:txBody>
      </p:sp>
      <p:sp>
        <p:nvSpPr>
          <p:cNvPr id="11" name="雙波浪線 10"/>
          <p:cNvSpPr/>
          <p:nvPr/>
        </p:nvSpPr>
        <p:spPr>
          <a:xfrm>
            <a:off x="3478883" y="3355273"/>
            <a:ext cx="1187355" cy="427231"/>
          </a:xfrm>
          <a:prstGeom prst="doubleWave">
            <a:avLst>
              <a:gd name="adj1" fmla="val 6250"/>
              <a:gd name="adj2" fmla="val -2299"/>
            </a:avLst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副店長</a:t>
            </a:r>
          </a:p>
        </p:txBody>
      </p:sp>
      <p:sp>
        <p:nvSpPr>
          <p:cNvPr id="12" name="雙波浪線 11"/>
          <p:cNvSpPr/>
          <p:nvPr/>
        </p:nvSpPr>
        <p:spPr>
          <a:xfrm>
            <a:off x="5029200" y="2821448"/>
            <a:ext cx="1187355" cy="427231"/>
          </a:xfrm>
          <a:prstGeom prst="doubleWave">
            <a:avLst>
              <a:gd name="adj1" fmla="val 6250"/>
              <a:gd name="adj2" fmla="val -2299"/>
            </a:avLst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店長</a:t>
            </a:r>
          </a:p>
        </p:txBody>
      </p:sp>
      <p:sp>
        <p:nvSpPr>
          <p:cNvPr id="13" name="雙波浪線 12"/>
          <p:cNvSpPr/>
          <p:nvPr/>
        </p:nvSpPr>
        <p:spPr>
          <a:xfrm>
            <a:off x="6478345" y="2552131"/>
            <a:ext cx="1259935" cy="538635"/>
          </a:xfrm>
          <a:prstGeom prst="doubleWave">
            <a:avLst>
              <a:gd name="adj1" fmla="val 6250"/>
              <a:gd name="adj2" fmla="val -2299"/>
            </a:avLst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儲備幹部</a:t>
            </a:r>
          </a:p>
        </p:txBody>
      </p:sp>
      <p:sp>
        <p:nvSpPr>
          <p:cNvPr id="6" name="向右箭號 5"/>
          <p:cNvSpPr/>
          <p:nvPr/>
        </p:nvSpPr>
        <p:spPr>
          <a:xfrm rot="11516509">
            <a:off x="5871993" y="1577194"/>
            <a:ext cx="689124" cy="572320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雲朵形 16"/>
          <p:cNvSpPr/>
          <p:nvPr/>
        </p:nvSpPr>
        <p:spPr>
          <a:xfrm rot="347721">
            <a:off x="6392076" y="1312859"/>
            <a:ext cx="2310813" cy="968991"/>
          </a:xfrm>
          <a:prstGeom prst="cloud">
            <a:avLst/>
          </a:prstGeom>
          <a:solidFill>
            <a:schemeClr val="bg1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73880" y="1565187"/>
            <a:ext cx="1908213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9257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2"/>
          <p:cNvGrpSpPr>
            <a:grpSpLocks/>
          </p:cNvGrpSpPr>
          <p:nvPr/>
        </p:nvGrpSpPr>
        <p:grpSpPr bwMode="auto">
          <a:xfrm>
            <a:off x="197827" y="641839"/>
            <a:ext cx="8751277" cy="5249008"/>
            <a:chOff x="135" y="258"/>
            <a:chExt cx="5972" cy="3582"/>
          </a:xfrm>
        </p:grpSpPr>
        <p:sp>
          <p:nvSpPr>
            <p:cNvPr id="35845" name="AutoShape 11"/>
            <p:cNvSpPr>
              <a:spLocks noChangeArrowheads="1"/>
            </p:cNvSpPr>
            <p:nvPr/>
          </p:nvSpPr>
          <p:spPr bwMode="auto">
            <a:xfrm>
              <a:off x="135" y="543"/>
              <a:ext cx="5972" cy="3297"/>
            </a:xfrm>
            <a:prstGeom prst="roundRect">
              <a:avLst>
                <a:gd name="adj" fmla="val 2458"/>
              </a:avLst>
            </a:prstGeom>
            <a:solidFill>
              <a:srgbClr val="FFFFFF"/>
            </a:solidFill>
            <a:ln w="508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/>
            </a:p>
          </p:txBody>
        </p:sp>
        <p:sp>
          <p:nvSpPr>
            <p:cNvPr id="35846" name="Text Box 8"/>
            <p:cNvSpPr txBox="1">
              <a:spLocks noChangeArrowheads="1"/>
            </p:cNvSpPr>
            <p:nvPr/>
          </p:nvSpPr>
          <p:spPr bwMode="auto">
            <a:xfrm>
              <a:off x="2678" y="258"/>
              <a:ext cx="126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 b="1">
                <a:solidFill>
                  <a:schemeClr val="bg2"/>
                </a:solidFill>
                <a:ea typeface="標楷體" panose="03000509000000000000" pitchFamily="65" charset="-120"/>
              </a:endParaRPr>
            </a:p>
          </p:txBody>
        </p:sp>
      </p:grpSp>
      <p:pic>
        <p:nvPicPr>
          <p:cNvPr id="60419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 l="29264" t="15649" r="14981" b="7094"/>
          <a:stretch/>
        </p:blipFill>
        <p:spPr bwMode="auto">
          <a:xfrm>
            <a:off x="252046" y="1135674"/>
            <a:ext cx="8666285" cy="4755173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FF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35844" name="矩形 1"/>
          <p:cNvSpPr>
            <a:spLocks noChangeArrowheads="1"/>
          </p:cNvSpPr>
          <p:nvPr/>
        </p:nvSpPr>
        <p:spPr bwMode="auto">
          <a:xfrm>
            <a:off x="252046" y="531240"/>
            <a:ext cx="8697058" cy="490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215" dirty="0">
                <a:latin typeface="MS UI Gothic" panose="020B0600070205080204" pitchFamily="34" charset="-128"/>
                <a:ea typeface="MS UI Gothic" panose="020B0600070205080204" pitchFamily="34" charset="-128"/>
              </a:rPr>
              <a:t> </a:t>
            </a:r>
            <a:r>
              <a:rPr lang="zh-TW" altLang="en-US" sz="2585" b="1" dirty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儲備幹部培訓成未來營運管理之營業擔當</a:t>
            </a: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264" y="53264"/>
            <a:ext cx="16478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81624286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65" y="177283"/>
            <a:ext cx="8983917" cy="6372808"/>
          </a:xfrm>
          <a:prstGeom prst="rect">
            <a:avLst/>
          </a:prstGeom>
        </p:spPr>
      </p:pic>
      <p:sp>
        <p:nvSpPr>
          <p:cNvPr id="45071" name="Text Box 8"/>
          <p:cNvSpPr txBox="1">
            <a:spLocks noChangeArrowheads="1"/>
          </p:cNvSpPr>
          <p:nvPr/>
        </p:nvSpPr>
        <p:spPr bwMode="auto">
          <a:xfrm>
            <a:off x="3888002" y="698500"/>
            <a:ext cx="186192" cy="44442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zh-TW" altLang="en-US" sz="2215">
              <a:solidFill>
                <a:schemeClr val="bg2"/>
              </a:solidFill>
              <a:ea typeface="標楷體" panose="03000509000000000000" pitchFamily="65" charset="-120"/>
            </a:endParaRP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3161292" y="-9331"/>
            <a:ext cx="2646363" cy="4619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zh-TW" altLang="en-US" sz="2400" b="1" dirty="0">
                <a:solidFill>
                  <a:srgbClr val="162BF6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實習期間薪資福利</a:t>
            </a:r>
          </a:p>
        </p:txBody>
      </p:sp>
      <p:sp>
        <p:nvSpPr>
          <p:cNvPr id="17" name="Oval 25"/>
          <p:cNvSpPr>
            <a:spLocks noChangeArrowheads="1"/>
          </p:cNvSpPr>
          <p:nvPr/>
        </p:nvSpPr>
        <p:spPr bwMode="auto">
          <a:xfrm>
            <a:off x="130352" y="1731557"/>
            <a:ext cx="1662112" cy="677862"/>
          </a:xfrm>
          <a:prstGeom prst="ellipse">
            <a:avLst/>
          </a:prstGeom>
          <a:gradFill rotWithShape="1">
            <a:gsLst>
              <a:gs pos="0">
                <a:srgbClr val="FF9900"/>
              </a:gs>
              <a:gs pos="50000">
                <a:srgbClr val="FFFCF8"/>
              </a:gs>
              <a:gs pos="100000">
                <a:srgbClr val="FF9900"/>
              </a:gs>
            </a:gsLst>
            <a:lin ang="5400000" scaled="1"/>
          </a:gradFill>
          <a:ln w="9525" algn="ctr">
            <a:solidFill>
              <a:srgbClr val="CCFFFF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kumimoji="0"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薪資制度</a:t>
            </a:r>
          </a:p>
        </p:txBody>
      </p:sp>
      <p:sp>
        <p:nvSpPr>
          <p:cNvPr id="19" name="Oval 25"/>
          <p:cNvSpPr>
            <a:spLocks noChangeArrowheads="1"/>
          </p:cNvSpPr>
          <p:nvPr/>
        </p:nvSpPr>
        <p:spPr bwMode="auto">
          <a:xfrm>
            <a:off x="130352" y="3679014"/>
            <a:ext cx="1604538" cy="677863"/>
          </a:xfrm>
          <a:prstGeom prst="ellipse">
            <a:avLst/>
          </a:prstGeom>
          <a:gradFill rotWithShape="1">
            <a:gsLst>
              <a:gs pos="0">
                <a:srgbClr val="FF9900"/>
              </a:gs>
              <a:gs pos="50000">
                <a:srgbClr val="FFFCF8"/>
              </a:gs>
              <a:gs pos="100000">
                <a:srgbClr val="FF9900"/>
              </a:gs>
            </a:gsLst>
            <a:lin ang="5400000" scaled="1"/>
          </a:gradFill>
          <a:ln w="9525" algn="ctr">
            <a:solidFill>
              <a:srgbClr val="CCFFFF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kumimoji="0"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休假制度</a:t>
            </a:r>
          </a:p>
        </p:txBody>
      </p:sp>
      <p:sp>
        <p:nvSpPr>
          <p:cNvPr id="11" name="Rectangle 1031"/>
          <p:cNvSpPr>
            <a:spLocks noChangeArrowheads="1"/>
          </p:cNvSpPr>
          <p:nvPr/>
        </p:nvSpPr>
        <p:spPr bwMode="auto">
          <a:xfrm>
            <a:off x="5822301" y="987981"/>
            <a:ext cx="3123812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b="1" dirty="0">
                <a:solidFill>
                  <a:srgbClr val="3333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新竹以北：月薪</a:t>
            </a:r>
            <a:r>
              <a:rPr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30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14</a:t>
            </a:r>
            <a:r>
              <a:rPr kumimoji="0"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</a:t>
            </a:r>
            <a:r>
              <a:rPr lang="zh-TW" altLang="en-US" b="1" dirty="0">
                <a:solidFill>
                  <a:srgbClr val="3333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</a:t>
            </a:r>
            <a:endParaRPr lang="en-US" altLang="zh-TW" b="1" dirty="0">
              <a:solidFill>
                <a:srgbClr val="3333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Rectangle 1032"/>
          <p:cNvSpPr>
            <a:spLocks noChangeArrowheads="1"/>
          </p:cNvSpPr>
          <p:nvPr/>
        </p:nvSpPr>
        <p:spPr bwMode="auto">
          <a:xfrm>
            <a:off x="5822301" y="3126856"/>
            <a:ext cx="3123811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b="1" dirty="0">
                <a:solidFill>
                  <a:srgbClr val="3333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苗栗以南：月薪</a:t>
            </a:r>
            <a:r>
              <a:rPr kumimoji="0"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32</a:t>
            </a:r>
            <a:r>
              <a:rPr kumimoji="0"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kumimoji="0"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140</a:t>
            </a:r>
            <a:r>
              <a:rPr kumimoji="0" lang="zh-TW" altLang="en-US" b="1" dirty="0">
                <a:solidFill>
                  <a:srgbClr val="3333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</a:t>
            </a:r>
            <a:endParaRPr lang="zh-TW" altLang="en-US" sz="1400" b="1" dirty="0">
              <a:solidFill>
                <a:srgbClr val="3333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3" name="AutoShape 1028"/>
          <p:cNvSpPr>
            <a:spLocks noChangeArrowheads="1"/>
          </p:cNvSpPr>
          <p:nvPr/>
        </p:nvSpPr>
        <p:spPr bwMode="auto">
          <a:xfrm>
            <a:off x="2084743" y="1261345"/>
            <a:ext cx="3600629" cy="609580"/>
          </a:xfrm>
          <a:prstGeom prst="homePlate">
            <a:avLst>
              <a:gd name="adj" fmla="val 40502"/>
            </a:avLst>
          </a:prstGeom>
          <a:gradFill rotWithShape="0">
            <a:gsLst>
              <a:gs pos="0">
                <a:srgbClr val="F8F49E"/>
              </a:gs>
              <a:gs pos="50000">
                <a:srgbClr val="FEFDEE"/>
              </a:gs>
              <a:gs pos="100000">
                <a:srgbClr val="F8F49E"/>
              </a:gs>
            </a:gsLst>
            <a:lin ang="2700000" scaled="1"/>
          </a:gra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8F49E"/>
            </a:extrusionClr>
          </a:sp3d>
        </p:spPr>
        <p:txBody>
          <a:bodyPr anchor="ctr">
            <a:flatTx/>
          </a:bodyPr>
          <a:lstStyle/>
          <a:p>
            <a:r>
              <a:rPr lang="zh-TW" altLang="en-US" sz="2800" b="1" dirty="0">
                <a:solidFill>
                  <a:srgbClr val="C0504D"/>
                </a:solidFill>
                <a:latin typeface="MS UI Gothic" pitchFamily="34" charset="-128"/>
                <a:ea typeface="MS UI Gothic" pitchFamily="34" charset="-128"/>
              </a:rPr>
              <a:t>大學培訓期</a:t>
            </a:r>
            <a:r>
              <a:rPr lang="zh-TW" altLang="en-US" sz="2800" b="1" dirty="0">
                <a:solidFill>
                  <a:schemeClr val="accent2"/>
                </a:solidFill>
                <a:latin typeface="MS UI Gothic" pitchFamily="34" charset="-128"/>
                <a:ea typeface="MS UI Gothic" pitchFamily="34" charset="-128"/>
              </a:rPr>
              <a:t>門市職員</a:t>
            </a:r>
            <a:endParaRPr lang="ja-JP" altLang="en-US" sz="2800" b="1" dirty="0">
              <a:solidFill>
                <a:schemeClr val="accent2"/>
              </a:solidFill>
              <a:latin typeface="MS UI Gothic" pitchFamily="34" charset="-128"/>
              <a:ea typeface="MS UI Gothic" pitchFamily="34" charset="-128"/>
            </a:endParaRPr>
          </a:p>
        </p:txBody>
      </p:sp>
      <p:sp>
        <p:nvSpPr>
          <p:cNvPr id="24" name="AutoShape 1029"/>
          <p:cNvSpPr>
            <a:spLocks noChangeArrowheads="1"/>
          </p:cNvSpPr>
          <p:nvPr/>
        </p:nvSpPr>
        <p:spPr bwMode="auto">
          <a:xfrm>
            <a:off x="2084742" y="2546969"/>
            <a:ext cx="3600629" cy="609580"/>
          </a:xfrm>
          <a:prstGeom prst="homePlate">
            <a:avLst>
              <a:gd name="adj" fmla="val 38810"/>
            </a:avLst>
          </a:prstGeom>
          <a:gradFill rotWithShape="0">
            <a:gsLst>
              <a:gs pos="0">
                <a:srgbClr val="FFCC00"/>
              </a:gs>
              <a:gs pos="50000">
                <a:schemeClr val="bg1"/>
              </a:gs>
              <a:gs pos="100000">
                <a:srgbClr val="FFCC00"/>
              </a:gs>
            </a:gsLst>
            <a:lin ang="2700000" scaled="1"/>
          </a:gradFill>
          <a:ln>
            <a:noFill/>
          </a:ln>
          <a:effectLst/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CC00"/>
            </a:extrusionClr>
          </a:sp3d>
          <a:extLst/>
        </p:spPr>
        <p:txBody>
          <a:bodyPr anchor="ctr">
            <a:flatTx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b="1" dirty="0">
                <a:solidFill>
                  <a:srgbClr val="C0504D"/>
                </a:solidFill>
                <a:latin typeface="MS UI Gothic" pitchFamily="34" charset="-128"/>
                <a:ea typeface="MS UI Gothic" pitchFamily="34" charset="-128"/>
              </a:rPr>
              <a:t>大學培訓期</a:t>
            </a:r>
            <a:r>
              <a:rPr lang="zh-TW" altLang="en-US" sz="2600" b="1" dirty="0">
                <a:solidFill>
                  <a:schemeClr val="accent2"/>
                </a:solidFill>
                <a:latin typeface="MS UI Gothic" pitchFamily="34" charset="-128"/>
                <a:ea typeface="MS UI Gothic" pitchFamily="34" charset="-128"/>
              </a:rPr>
              <a:t>副店長</a:t>
            </a:r>
            <a:endParaRPr lang="ja-JP" altLang="en-US" sz="2600" b="1" dirty="0">
              <a:solidFill>
                <a:schemeClr val="accent2"/>
              </a:solidFill>
              <a:latin typeface="MS UI Gothic" pitchFamily="34" charset="-128"/>
              <a:ea typeface="MS UI Gothic" pitchFamily="34" charset="-128"/>
            </a:endParaRPr>
          </a:p>
        </p:txBody>
      </p:sp>
      <p:sp>
        <p:nvSpPr>
          <p:cNvPr id="25" name="Rectangle 1032"/>
          <p:cNvSpPr>
            <a:spLocks noChangeArrowheads="1"/>
          </p:cNvSpPr>
          <p:nvPr/>
        </p:nvSpPr>
        <p:spPr bwMode="auto">
          <a:xfrm>
            <a:off x="5822301" y="2371634"/>
            <a:ext cx="3123811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b="1" dirty="0">
                <a:solidFill>
                  <a:srgbClr val="3333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新竹以北：</a:t>
            </a:r>
            <a:r>
              <a:rPr kumimoji="0" lang="zh-TW" altLang="en-US" b="1" dirty="0">
                <a:solidFill>
                  <a:srgbClr val="3333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月薪</a:t>
            </a:r>
            <a:r>
              <a:rPr kumimoji="0"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34</a:t>
            </a:r>
            <a:r>
              <a:rPr kumimoji="0"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kumimoji="0"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140</a:t>
            </a:r>
            <a:r>
              <a:rPr kumimoji="0" lang="zh-TW" altLang="en-US" b="1" dirty="0">
                <a:solidFill>
                  <a:srgbClr val="3333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</a:t>
            </a:r>
          </a:p>
        </p:txBody>
      </p:sp>
      <p:sp>
        <p:nvSpPr>
          <p:cNvPr id="26" name="Rectangle 1031"/>
          <p:cNvSpPr>
            <a:spLocks noChangeArrowheads="1"/>
          </p:cNvSpPr>
          <p:nvPr/>
        </p:nvSpPr>
        <p:spPr bwMode="auto">
          <a:xfrm>
            <a:off x="5822301" y="1719049"/>
            <a:ext cx="3123811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b="1" dirty="0">
                <a:solidFill>
                  <a:srgbClr val="3333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苗栗以南：月薪</a:t>
            </a:r>
            <a:r>
              <a:rPr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28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14</a:t>
            </a:r>
            <a:r>
              <a:rPr kumimoji="0"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</a:t>
            </a:r>
            <a:r>
              <a:rPr lang="zh-TW" altLang="en-US" b="1" dirty="0">
                <a:solidFill>
                  <a:srgbClr val="3333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</a:t>
            </a:r>
            <a:endParaRPr lang="en-US" altLang="zh-TW" b="1" dirty="0">
              <a:solidFill>
                <a:srgbClr val="3333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8" name="Rectangle 1032"/>
          <p:cNvSpPr>
            <a:spLocks noChangeArrowheads="1"/>
          </p:cNvSpPr>
          <p:nvPr/>
        </p:nvSpPr>
        <p:spPr bwMode="auto">
          <a:xfrm>
            <a:off x="2084742" y="3586599"/>
            <a:ext cx="3182427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kumimoji="0" lang="en-US" altLang="zh-TW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kumimoji="0"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月休假</a:t>
            </a:r>
            <a:r>
              <a:rPr kumimoji="0" lang="en-US" altLang="zh-TW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kumimoji="0"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八</a:t>
            </a:r>
            <a:r>
              <a:rPr kumimoji="0"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kumimoji="0"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九天</a:t>
            </a:r>
            <a:r>
              <a:rPr kumimoji="0"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kumimoji="0"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國定假日</a:t>
            </a:r>
            <a:endParaRPr kumimoji="0" lang="en-US" altLang="zh-TW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2" name="Rectangle 1032"/>
          <p:cNvSpPr>
            <a:spLocks noChangeArrowheads="1"/>
          </p:cNvSpPr>
          <p:nvPr/>
        </p:nvSpPr>
        <p:spPr bwMode="auto">
          <a:xfrm>
            <a:off x="2084741" y="4625419"/>
            <a:ext cx="3182427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kumimoji="0" lang="en-US" altLang="zh-TW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kumimoji="0"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特休假</a:t>
            </a:r>
            <a:endParaRPr kumimoji="0" lang="en-US" altLang="zh-TW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3" name="Rectangle 1032"/>
          <p:cNvSpPr>
            <a:spLocks noChangeArrowheads="1"/>
          </p:cNvSpPr>
          <p:nvPr/>
        </p:nvSpPr>
        <p:spPr bwMode="auto">
          <a:xfrm>
            <a:off x="2084742" y="4106009"/>
            <a:ext cx="3182427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kumimoji="0" lang="en-US" altLang="zh-TW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kumimoji="0"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生日假</a:t>
            </a:r>
            <a:endParaRPr kumimoji="0" lang="en-US" altLang="zh-TW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4" name="Oval 25"/>
          <p:cNvSpPr>
            <a:spLocks noChangeArrowheads="1"/>
          </p:cNvSpPr>
          <p:nvPr/>
        </p:nvSpPr>
        <p:spPr bwMode="auto">
          <a:xfrm>
            <a:off x="131939" y="5454940"/>
            <a:ext cx="1660525" cy="677863"/>
          </a:xfrm>
          <a:prstGeom prst="ellipse">
            <a:avLst/>
          </a:prstGeom>
          <a:gradFill rotWithShape="1">
            <a:gsLst>
              <a:gs pos="0">
                <a:srgbClr val="FF9900"/>
              </a:gs>
              <a:gs pos="50000">
                <a:srgbClr val="FFFCF8"/>
              </a:gs>
              <a:gs pos="100000">
                <a:srgbClr val="FF9900"/>
              </a:gs>
            </a:gsLst>
            <a:lin ang="5400000" scaled="1"/>
          </a:gradFill>
          <a:ln w="9525" algn="ctr">
            <a:solidFill>
              <a:srgbClr val="CCFFFF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kumimoji="0"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畢業後</a:t>
            </a:r>
          </a:p>
        </p:txBody>
      </p:sp>
      <p:sp>
        <p:nvSpPr>
          <p:cNvPr id="35" name="Rectangle 1032"/>
          <p:cNvSpPr>
            <a:spLocks noChangeArrowheads="1"/>
          </p:cNvSpPr>
          <p:nvPr/>
        </p:nvSpPr>
        <p:spPr bwMode="auto">
          <a:xfrm>
            <a:off x="2084741" y="5427094"/>
            <a:ext cx="6861372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kumimoji="0" lang="en-US" altLang="zh-TW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kumimoji="0"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實習期滿於學校畢業後，可直接改敘儲備幹部繼續於公司任職， </a:t>
            </a:r>
            <a:endParaRPr kumimoji="0" lang="en-US" altLang="zh-TW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r>
              <a:rPr kumimoji="0" lang="en-US" altLang="zh-TW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kumimoji="0"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培訓期間之年資，得與改敘後之年資合併計算。</a:t>
            </a:r>
            <a:endParaRPr kumimoji="0" lang="en-US" altLang="zh-TW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r>
              <a:rPr kumimoji="0" lang="en-US" altLang="zh-TW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kumimoji="0"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若遇服兵役情形可辦理留職停薪，待兵役完成回任原職務。</a:t>
            </a:r>
          </a:p>
        </p:txBody>
      </p:sp>
      <p:pic>
        <p:nvPicPr>
          <p:cNvPr id="1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264" y="53264"/>
            <a:ext cx="16478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2"/>
          <p:cNvGrpSpPr>
            <a:grpSpLocks/>
          </p:cNvGrpSpPr>
          <p:nvPr/>
        </p:nvGrpSpPr>
        <p:grpSpPr bwMode="auto">
          <a:xfrm>
            <a:off x="197827" y="251927"/>
            <a:ext cx="8751277" cy="5828922"/>
            <a:chOff x="135" y="258"/>
            <a:chExt cx="5972" cy="3582"/>
          </a:xfrm>
        </p:grpSpPr>
        <p:sp>
          <p:nvSpPr>
            <p:cNvPr id="40966" name="AutoShape 11"/>
            <p:cNvSpPr>
              <a:spLocks noChangeArrowheads="1"/>
            </p:cNvSpPr>
            <p:nvPr/>
          </p:nvSpPr>
          <p:spPr bwMode="auto">
            <a:xfrm>
              <a:off x="135" y="543"/>
              <a:ext cx="5972" cy="3297"/>
            </a:xfrm>
            <a:prstGeom prst="roundRect">
              <a:avLst>
                <a:gd name="adj" fmla="val 2458"/>
              </a:avLst>
            </a:prstGeom>
            <a:solidFill>
              <a:srgbClr val="FFFFFF"/>
            </a:solidFill>
            <a:ln w="508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/>
            </a:p>
          </p:txBody>
        </p:sp>
        <p:sp>
          <p:nvSpPr>
            <p:cNvPr id="40967" name="Text Box 8"/>
            <p:cNvSpPr txBox="1">
              <a:spLocks noChangeArrowheads="1"/>
            </p:cNvSpPr>
            <p:nvPr/>
          </p:nvSpPr>
          <p:spPr bwMode="auto">
            <a:xfrm>
              <a:off x="2678" y="258"/>
              <a:ext cx="126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 b="1">
                <a:solidFill>
                  <a:schemeClr val="bg2"/>
                </a:solidFill>
                <a:ea typeface="標楷體" panose="03000509000000000000" pitchFamily="65" charset="-120"/>
              </a:endParaRPr>
            </a:p>
          </p:txBody>
        </p:sp>
      </p:grpSp>
      <p:sp>
        <p:nvSpPr>
          <p:cNvPr id="40964" name="Rectangle 103"/>
          <p:cNvSpPr>
            <a:spLocks noChangeArrowheads="1"/>
          </p:cNvSpPr>
          <p:nvPr/>
        </p:nvSpPr>
        <p:spPr bwMode="auto">
          <a:xfrm>
            <a:off x="1828800" y="1811215"/>
            <a:ext cx="61722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15000"/>
              </a:spcBef>
              <a:buFontTx/>
              <a:buNone/>
            </a:pPr>
            <a:r>
              <a:rPr lang="zh-TW" altLang="en-US" sz="4431" dirty="0">
                <a:solidFill>
                  <a:srgbClr val="000000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《輪班制》</a:t>
            </a:r>
            <a:r>
              <a:rPr lang="zh-TW" altLang="en-US" sz="1846" dirty="0">
                <a:solidFill>
                  <a:srgbClr val="000000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依店長排班</a:t>
            </a:r>
            <a:r>
              <a:rPr lang="en-US" altLang="zh-TW" sz="1846" dirty="0">
                <a:solidFill>
                  <a:srgbClr val="000000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8H</a:t>
            </a:r>
            <a:endParaRPr lang="zh-TW" altLang="en-US" sz="1846" dirty="0">
              <a:solidFill>
                <a:srgbClr val="000000"/>
              </a:solidFill>
              <a:latin typeface="MS UI Gothic" panose="020B0600070205080204" pitchFamily="34" charset="-128"/>
              <a:ea typeface="MS UI Gothic" panose="020B0600070205080204" pitchFamily="34" charset="-128"/>
            </a:endParaRPr>
          </a:p>
          <a:p>
            <a:pPr eaLnBrk="1" hangingPunct="1">
              <a:spcBef>
                <a:spcPct val="15000"/>
              </a:spcBef>
            </a:pPr>
            <a:r>
              <a:rPr lang="zh-TW" altLang="en-US" sz="4431" dirty="0">
                <a:solidFill>
                  <a:srgbClr val="000000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早班：07:00 </a:t>
            </a:r>
            <a:r>
              <a:rPr lang="zh-TW" altLang="en-US" sz="4431" dirty="0">
                <a:solidFill>
                  <a:srgbClr val="000000"/>
                </a:solidFill>
                <a:ea typeface="MS UI Gothic" panose="020B0600070205080204" pitchFamily="34" charset="-128"/>
              </a:rPr>
              <a:t>~</a:t>
            </a:r>
            <a:r>
              <a:rPr lang="zh-TW" altLang="en-US" sz="4431" dirty="0">
                <a:solidFill>
                  <a:srgbClr val="000000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 15:00</a:t>
            </a:r>
          </a:p>
          <a:p>
            <a:pPr eaLnBrk="1" hangingPunct="1">
              <a:spcBef>
                <a:spcPct val="15000"/>
              </a:spcBef>
            </a:pPr>
            <a:r>
              <a:rPr lang="zh-TW" altLang="en-US" sz="4431" dirty="0">
                <a:solidFill>
                  <a:srgbClr val="000000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中班：1</a:t>
            </a:r>
            <a:r>
              <a:rPr lang="en-US" altLang="zh-TW" sz="4431" dirty="0">
                <a:solidFill>
                  <a:srgbClr val="000000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0</a:t>
            </a:r>
            <a:r>
              <a:rPr lang="zh-TW" altLang="en-US" sz="4431" dirty="0">
                <a:solidFill>
                  <a:srgbClr val="000000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:00 </a:t>
            </a:r>
            <a:r>
              <a:rPr lang="zh-TW" altLang="en-US" sz="4431" dirty="0">
                <a:solidFill>
                  <a:srgbClr val="000000"/>
                </a:solidFill>
                <a:ea typeface="MS UI Gothic" panose="020B0600070205080204" pitchFamily="34" charset="-128"/>
              </a:rPr>
              <a:t>~</a:t>
            </a:r>
            <a:r>
              <a:rPr lang="zh-TW" altLang="en-US" sz="4431" dirty="0">
                <a:solidFill>
                  <a:srgbClr val="000000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 </a:t>
            </a:r>
            <a:r>
              <a:rPr lang="en-US" altLang="zh-TW" sz="4431" dirty="0">
                <a:solidFill>
                  <a:srgbClr val="000000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18</a:t>
            </a:r>
            <a:r>
              <a:rPr lang="zh-TW" altLang="en-US" sz="4431" dirty="0">
                <a:solidFill>
                  <a:srgbClr val="000000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:00</a:t>
            </a:r>
            <a:endParaRPr lang="en-US" altLang="zh-TW" sz="4431" dirty="0">
              <a:solidFill>
                <a:srgbClr val="000000"/>
              </a:solidFill>
              <a:latin typeface="MS UI Gothic" panose="020B0600070205080204" pitchFamily="34" charset="-128"/>
              <a:ea typeface="MS UI Gothic" panose="020B0600070205080204" pitchFamily="34" charset="-128"/>
            </a:endParaRPr>
          </a:p>
          <a:p>
            <a:pPr eaLnBrk="1" hangingPunct="1">
              <a:spcBef>
                <a:spcPct val="15000"/>
              </a:spcBef>
            </a:pPr>
            <a:r>
              <a:rPr lang="zh-TW" altLang="en-US" sz="4431" dirty="0">
                <a:solidFill>
                  <a:srgbClr val="000000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晩班：15:00 </a:t>
            </a:r>
            <a:r>
              <a:rPr lang="zh-TW" altLang="en-US" sz="4431" dirty="0">
                <a:solidFill>
                  <a:srgbClr val="000000"/>
                </a:solidFill>
                <a:ea typeface="MS UI Gothic" panose="020B0600070205080204" pitchFamily="34" charset="-128"/>
              </a:rPr>
              <a:t>~</a:t>
            </a:r>
            <a:r>
              <a:rPr lang="zh-TW" altLang="en-US" sz="4431" dirty="0">
                <a:solidFill>
                  <a:srgbClr val="000000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 23:00</a:t>
            </a:r>
            <a:endParaRPr lang="en-US" altLang="zh-TW" sz="4431" dirty="0">
              <a:solidFill>
                <a:srgbClr val="000000"/>
              </a:solidFill>
              <a:latin typeface="MS UI Gothic" panose="020B0600070205080204" pitchFamily="34" charset="-128"/>
              <a:ea typeface="MS UI Gothic" panose="020B0600070205080204" pitchFamily="34" charset="-128"/>
            </a:endParaRPr>
          </a:p>
          <a:p>
            <a:pPr eaLnBrk="1" hangingPunct="1">
              <a:spcBef>
                <a:spcPct val="15000"/>
              </a:spcBef>
            </a:pPr>
            <a:endParaRPr lang="zh-TW" altLang="en-US" sz="4431" dirty="0">
              <a:solidFill>
                <a:srgbClr val="000000"/>
              </a:solidFill>
              <a:latin typeface="MS UI Gothic" panose="020B0600070205080204" pitchFamily="34" charset="-128"/>
              <a:ea typeface="MS UI Gothic" panose="020B0600070205080204" pitchFamily="34" charset="-128"/>
            </a:endParaRPr>
          </a:p>
        </p:txBody>
      </p:sp>
      <p:sp>
        <p:nvSpPr>
          <p:cNvPr id="40965" name="Rectangle 104"/>
          <p:cNvSpPr>
            <a:spLocks noChangeArrowheads="1"/>
          </p:cNvSpPr>
          <p:nvPr/>
        </p:nvSpPr>
        <p:spPr bwMode="auto">
          <a:xfrm>
            <a:off x="4173416" y="5090747"/>
            <a:ext cx="4586654" cy="378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15000"/>
              </a:spcBef>
              <a:buFontTx/>
              <a:buNone/>
            </a:pPr>
            <a:r>
              <a:rPr lang="zh-TW" altLang="en-US" sz="2308" dirty="0">
                <a:solidFill>
                  <a:srgbClr val="FF0000"/>
                </a:solidFill>
                <a:latin typeface="MS UI Gothic" panose="020B0600070205080204" pitchFamily="34" charset="-128"/>
                <a:ea typeface="Arial Unicode MS" panose="020B0604020202020204" pitchFamily="34" charset="-120"/>
                <a:cs typeface="Arial Unicode MS" panose="020B0604020202020204" pitchFamily="34" charset="-120"/>
              </a:rPr>
              <a:t>    </a:t>
            </a:r>
            <a:r>
              <a:rPr lang="zh-TW" altLang="en-US" sz="1662" dirty="0">
                <a:solidFill>
                  <a:srgbClr val="FF0000"/>
                </a:solidFill>
                <a:latin typeface="MS UI Gothic" panose="020B0600070205080204" pitchFamily="34" charset="-128"/>
                <a:ea typeface="Arial Unicode MS" panose="020B0604020202020204" pitchFamily="34" charset="-120"/>
                <a:cs typeface="Arial Unicode MS" panose="020B0604020202020204" pitchFamily="34" charset="-120"/>
              </a:rPr>
              <a:t>註：加班費、大夜班夜間值班加給另計</a:t>
            </a: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264" y="53264"/>
            <a:ext cx="16478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3161292" y="-9331"/>
            <a:ext cx="2646878" cy="46166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zh-TW" altLang="en-US" sz="2400" b="1" dirty="0">
                <a:solidFill>
                  <a:srgbClr val="162BF6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實習期間上班時段</a:t>
            </a:r>
          </a:p>
        </p:txBody>
      </p:sp>
    </p:spTree>
    <p:extLst>
      <p:ext uri="{BB962C8B-B14F-4D97-AF65-F5344CB8AC3E}">
        <p14:creationId xmlns:p14="http://schemas.microsoft.com/office/powerpoint/2010/main" val="19297311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oup 2"/>
          <p:cNvGrpSpPr>
            <a:grpSpLocks/>
          </p:cNvGrpSpPr>
          <p:nvPr/>
        </p:nvGrpSpPr>
        <p:grpSpPr bwMode="auto">
          <a:xfrm>
            <a:off x="197827" y="641839"/>
            <a:ext cx="8751277" cy="5379427"/>
            <a:chOff x="135" y="258"/>
            <a:chExt cx="5972" cy="3582"/>
          </a:xfrm>
        </p:grpSpPr>
        <p:sp>
          <p:nvSpPr>
            <p:cNvPr id="43021" name="AutoShape 11"/>
            <p:cNvSpPr>
              <a:spLocks noChangeArrowheads="1"/>
            </p:cNvSpPr>
            <p:nvPr/>
          </p:nvSpPr>
          <p:spPr bwMode="auto">
            <a:xfrm>
              <a:off x="135" y="258"/>
              <a:ext cx="5972" cy="3582"/>
            </a:xfrm>
            <a:prstGeom prst="roundRect">
              <a:avLst>
                <a:gd name="adj" fmla="val 2458"/>
              </a:avLst>
            </a:prstGeom>
            <a:solidFill>
              <a:srgbClr val="FFFFFF"/>
            </a:solidFill>
            <a:ln w="508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/>
            </a:p>
          </p:txBody>
        </p:sp>
        <p:sp>
          <p:nvSpPr>
            <p:cNvPr id="43022" name="Text Box 8"/>
            <p:cNvSpPr txBox="1">
              <a:spLocks noChangeArrowheads="1"/>
            </p:cNvSpPr>
            <p:nvPr/>
          </p:nvSpPr>
          <p:spPr bwMode="auto">
            <a:xfrm>
              <a:off x="2678" y="258"/>
              <a:ext cx="1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 b="1">
                <a:solidFill>
                  <a:schemeClr val="bg2"/>
                </a:solidFill>
                <a:ea typeface="標楷體" panose="03000509000000000000" pitchFamily="65" charset="-120"/>
              </a:endParaRPr>
            </a:p>
          </p:txBody>
        </p:sp>
      </p:grp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2987826" y="5343537"/>
            <a:ext cx="5832649" cy="543657"/>
          </a:xfrm>
          <a:prstGeom prst="foldedCorner">
            <a:avLst>
              <a:gd name="adj" fmla="val 12500"/>
            </a:avLst>
          </a:prstGeom>
          <a:ln>
            <a:headEnd/>
            <a:tailEnd/>
          </a:ln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hangingPunct="1">
              <a:defRPr/>
            </a:pPr>
            <a:r>
              <a:rPr kumimoji="0" lang="zh-TW" altLang="en-US" sz="4062" b="1" spc="46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icrosoft JhengHei" pitchFamily="34" charset="-120"/>
                <a:ea typeface="Microsoft JhengHei" pitchFamily="34" charset="-120"/>
                <a:cs typeface="Arial Unicode MS" pitchFamily="34" charset="-120"/>
              </a:rPr>
              <a:t>◎</a:t>
            </a:r>
            <a:r>
              <a:rPr lang="zh-TW" altLang="en-US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婚喪喜慶禮金</a:t>
            </a:r>
            <a:r>
              <a:rPr lang="en-US" altLang="zh-TW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.</a:t>
            </a:r>
            <a:r>
              <a:rPr lang="zh-TW" altLang="en-US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員工子女獎學金補助</a:t>
            </a:r>
            <a:endParaRPr kumimoji="0" lang="zh-TW" altLang="en-US" b="1" spc="46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2987824" y="4531805"/>
            <a:ext cx="5832649" cy="543658"/>
          </a:xfrm>
          <a:prstGeom prst="foldedCorner">
            <a:avLst>
              <a:gd name="adj" fmla="val 12500"/>
            </a:avLst>
          </a:prstGeom>
          <a:ln>
            <a:headEnd/>
            <a:tailEnd/>
          </a:ln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ctr">
              <a:lnSpc>
                <a:spcPct val="120000"/>
              </a:lnSpc>
              <a:spcBef>
                <a:spcPct val="25000"/>
              </a:spcBef>
              <a:spcAft>
                <a:spcPts val="0"/>
              </a:spcAft>
              <a:defRPr/>
            </a:pPr>
            <a:r>
              <a:rPr kumimoji="0" lang="zh-TW" altLang="en-US" sz="4062" b="1" spc="46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icrosoft JhengHei" pitchFamily="34" charset="-120"/>
                <a:ea typeface="Microsoft JhengHei" pitchFamily="34" charset="-120"/>
                <a:cs typeface="Arial Unicode MS" pitchFamily="34" charset="-120"/>
              </a:rPr>
              <a:t>◎</a:t>
            </a:r>
            <a:r>
              <a:rPr lang="zh-TW" altLang="en-US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旅遊補助</a:t>
            </a:r>
            <a:r>
              <a:rPr lang="en-US" altLang="zh-TW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.</a:t>
            </a:r>
            <a:r>
              <a:rPr kumimoji="0" lang="zh-TW" altLang="en-US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人文學習津貼</a:t>
            </a: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2987825" y="820542"/>
            <a:ext cx="5832648" cy="543658"/>
          </a:xfrm>
          <a:prstGeom prst="foldedCorner">
            <a:avLst>
              <a:gd name="adj" fmla="val 12500"/>
            </a:avLst>
          </a:prstGeom>
          <a:ln>
            <a:headEnd/>
            <a:tailEnd/>
          </a:ln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hangingPunct="1">
              <a:defRPr/>
            </a:pPr>
            <a:r>
              <a:rPr kumimoji="0" lang="zh-TW" altLang="en-US" sz="4062" b="1" spc="46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icrosoft JhengHei" pitchFamily="34" charset="-120"/>
                <a:ea typeface="Microsoft JhengHei" pitchFamily="34" charset="-120"/>
                <a:cs typeface="Arial Unicode MS" pitchFamily="34" charset="-120"/>
              </a:rPr>
              <a:t>◎</a:t>
            </a:r>
            <a:r>
              <a:rPr lang="zh-TW" altLang="en-US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勞保</a:t>
            </a:r>
            <a:r>
              <a:rPr lang="en-US" altLang="zh-TW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.</a:t>
            </a:r>
            <a:r>
              <a:rPr lang="zh-TW" altLang="en-US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健保</a:t>
            </a:r>
            <a:r>
              <a:rPr lang="en-US" altLang="zh-TW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.</a:t>
            </a:r>
            <a:r>
              <a:rPr lang="zh-TW" altLang="en-US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勞退</a:t>
            </a:r>
            <a:r>
              <a:rPr lang="en-US" altLang="zh-TW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.</a:t>
            </a:r>
            <a:r>
              <a:rPr lang="zh-TW" altLang="en-US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團保</a:t>
            </a:r>
            <a:r>
              <a:rPr lang="en-US" altLang="zh-TW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.</a:t>
            </a:r>
            <a:r>
              <a:rPr lang="zh-TW" altLang="en-US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在職員工免費健檢</a:t>
            </a: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2987824" y="3048112"/>
            <a:ext cx="5832649" cy="543658"/>
          </a:xfrm>
          <a:prstGeom prst="foldedCorner">
            <a:avLst>
              <a:gd name="adj" fmla="val 12500"/>
            </a:avLst>
          </a:prstGeom>
          <a:ln>
            <a:headEnd/>
            <a:tailEnd/>
          </a:ln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ctr">
              <a:lnSpc>
                <a:spcPct val="120000"/>
              </a:lnSpc>
              <a:spcBef>
                <a:spcPct val="25000"/>
              </a:spcBef>
              <a:spcAft>
                <a:spcPts val="0"/>
              </a:spcAft>
              <a:defRPr/>
            </a:pPr>
            <a:r>
              <a:rPr kumimoji="0" lang="zh-TW" altLang="en-US" sz="4062" b="1" spc="46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icrosoft JhengHei" pitchFamily="34" charset="-120"/>
                <a:ea typeface="Microsoft JhengHei" pitchFamily="34" charset="-120"/>
                <a:cs typeface="Arial Unicode MS" pitchFamily="34" charset="-120"/>
              </a:rPr>
              <a:t>◎</a:t>
            </a:r>
            <a:r>
              <a:rPr lang="zh-TW" altLang="en-US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部門聚餐</a:t>
            </a:r>
            <a:r>
              <a:rPr lang="en-US" altLang="zh-TW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.</a:t>
            </a:r>
            <a:r>
              <a:rPr lang="zh-TW" altLang="en-US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夏季員工旅遊</a:t>
            </a:r>
            <a:r>
              <a:rPr lang="en-US" altLang="zh-TW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.</a:t>
            </a:r>
            <a:r>
              <a:rPr lang="zh-TW" altLang="en-US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年底尾牙</a:t>
            </a:r>
            <a:r>
              <a:rPr lang="en-US" altLang="zh-TW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.</a:t>
            </a:r>
            <a:r>
              <a:rPr lang="zh-TW" altLang="en-US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摸彩</a:t>
            </a:r>
            <a:endParaRPr kumimoji="0" lang="zh-TW" altLang="en-US" b="1" dirty="0">
              <a:solidFill>
                <a:srgbClr val="7030A0"/>
              </a:solidFill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2987824" y="3805605"/>
            <a:ext cx="5832649" cy="543657"/>
          </a:xfrm>
          <a:prstGeom prst="foldedCorner">
            <a:avLst>
              <a:gd name="adj" fmla="val 12500"/>
            </a:avLst>
          </a:prstGeom>
          <a:ln>
            <a:headEnd/>
            <a:tailEnd/>
          </a:ln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62" b="1" spc="46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icrosoft JhengHei" pitchFamily="34" charset="-120"/>
                <a:ea typeface="Microsoft JhengHei" pitchFamily="34" charset="-120"/>
                <a:cs typeface="Arial Unicode MS" pitchFamily="34" charset="-120"/>
              </a:rPr>
              <a:t>◎</a:t>
            </a:r>
            <a:r>
              <a:rPr lang="zh-TW" altLang="en-US" b="1" dirty="0">
                <a:solidFill>
                  <a:srgbClr val="7030A0"/>
                </a:solidFill>
                <a:latin typeface="標楷體" pitchFamily="65" charset="-120"/>
                <a:ea typeface="Arial Unicode MS" pitchFamily="34" charset="-120"/>
                <a:cs typeface="Arial Unicode MS" pitchFamily="34" charset="-120"/>
              </a:rPr>
              <a:t>福利平台特約商店優惠</a:t>
            </a:r>
            <a:endParaRPr kumimoji="0" lang="zh-TW" altLang="en-US" b="1" spc="46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2987824" y="1538626"/>
            <a:ext cx="5832649" cy="543658"/>
          </a:xfrm>
          <a:prstGeom prst="foldedCorner">
            <a:avLst>
              <a:gd name="adj" fmla="val 12500"/>
            </a:avLst>
          </a:prstGeom>
          <a:ln>
            <a:headEnd/>
            <a:tailEnd/>
          </a:ln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hangingPunct="1">
              <a:defRPr/>
            </a:pPr>
            <a:r>
              <a:rPr kumimoji="0" lang="zh-TW" altLang="en-US" sz="4062" b="1" spc="46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icrosoft JhengHei" pitchFamily="34" charset="-120"/>
                <a:ea typeface="Microsoft JhengHei" pitchFamily="34" charset="-120"/>
                <a:cs typeface="Arial Unicode MS" pitchFamily="34" charset="-120"/>
              </a:rPr>
              <a:t>◎</a:t>
            </a:r>
            <a:r>
              <a:rPr lang="zh-TW" altLang="en-US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節日禮物卡─春節、端午、中秋、勞動節</a:t>
            </a:r>
          </a:p>
        </p:txBody>
      </p:sp>
      <p:sp>
        <p:nvSpPr>
          <p:cNvPr id="11" name="AutoShape 6"/>
          <p:cNvSpPr>
            <a:spLocks noChangeArrowheads="1"/>
          </p:cNvSpPr>
          <p:nvPr/>
        </p:nvSpPr>
        <p:spPr bwMode="auto">
          <a:xfrm>
            <a:off x="2987824" y="2260602"/>
            <a:ext cx="5832649" cy="543658"/>
          </a:xfrm>
          <a:prstGeom prst="foldedCorner">
            <a:avLst>
              <a:gd name="adj" fmla="val 12500"/>
            </a:avLst>
          </a:prstGeom>
          <a:ln>
            <a:headEnd/>
            <a:tailEnd/>
          </a:ln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ctr">
              <a:lnSpc>
                <a:spcPct val="120000"/>
              </a:lnSpc>
              <a:spcBef>
                <a:spcPct val="25000"/>
              </a:spcBef>
              <a:spcAft>
                <a:spcPts val="0"/>
              </a:spcAft>
              <a:defRPr/>
            </a:pPr>
            <a:r>
              <a:rPr kumimoji="0" lang="zh-TW" altLang="en-US" sz="4062" b="1" spc="46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icrosoft JhengHei" pitchFamily="34" charset="-120"/>
                <a:ea typeface="Microsoft JhengHei" pitchFamily="34" charset="-120"/>
                <a:cs typeface="Arial Unicode MS" pitchFamily="34" charset="-120"/>
              </a:rPr>
              <a:t>◎</a:t>
            </a:r>
            <a:r>
              <a:rPr lang="zh-TW" altLang="en-US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  <a:cs typeface="Arial Unicode MS" pitchFamily="34" charset="-120"/>
              </a:rPr>
              <a:t>生日假 、生日禮物卡</a:t>
            </a:r>
            <a:endParaRPr kumimoji="0" lang="zh-TW" altLang="en-US" b="1" dirty="0">
              <a:solidFill>
                <a:srgbClr val="7030A0"/>
              </a:solidFill>
              <a:latin typeface="微軟正黑體" pitchFamily="34" charset="-120"/>
              <a:ea typeface="微軟正黑體" pitchFamily="34" charset="-120"/>
              <a:cs typeface="Arial Unicode MS" pitchFamily="34" charset="-12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 l="4903" t="20474" r="7385" b="3055"/>
          <a:stretch/>
        </p:blipFill>
        <p:spPr bwMode="auto">
          <a:xfrm>
            <a:off x="334108" y="3805605"/>
            <a:ext cx="2375389" cy="1950426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334546" y="973205"/>
            <a:ext cx="2374951" cy="2226711"/>
          </a:xfrm>
          <a:prstGeom prst="rec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lnSpc>
                <a:spcPct val="11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zh-TW" altLang="en-US" sz="4062" b="1" kern="0" spc="46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icrosoft JhengHei" pitchFamily="34" charset="-120"/>
                <a:ea typeface="Microsoft JhengHei" pitchFamily="34" charset="-120"/>
              </a:rPr>
              <a:t>職工福利</a:t>
            </a:r>
            <a:endParaRPr kumimoji="0" lang="en-US" altLang="zh-TW" sz="4062" b="1" kern="0" spc="46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icrosoft JhengHei" pitchFamily="34" charset="-120"/>
              <a:ea typeface="Microsoft JhengHei" pitchFamily="34" charset="-120"/>
            </a:endParaRPr>
          </a:p>
          <a:p>
            <a:pPr algn="ctr" fontAlgn="auto">
              <a:lnSpc>
                <a:spcPct val="11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zh-TW" altLang="en-US" sz="4062" b="1" kern="0" spc="46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icrosoft JhengHei" pitchFamily="34" charset="-120"/>
                <a:ea typeface="Microsoft JhengHei" pitchFamily="34" charset="-120"/>
              </a:rPr>
              <a:t>委員會</a:t>
            </a:r>
            <a:endParaRPr kumimoji="0" lang="en-US" altLang="zh-TW" sz="4062" b="1" kern="0" spc="46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icrosoft JhengHei" pitchFamily="34" charset="-120"/>
              <a:ea typeface="Microsoft JhengHei" pitchFamily="34" charset="-120"/>
            </a:endParaRPr>
          </a:p>
        </p:txBody>
      </p:sp>
      <p:sp>
        <p:nvSpPr>
          <p:cNvPr id="17" name="矩形 1"/>
          <p:cNvSpPr>
            <a:spLocks noChangeArrowheads="1"/>
          </p:cNvSpPr>
          <p:nvPr/>
        </p:nvSpPr>
        <p:spPr bwMode="auto">
          <a:xfrm>
            <a:off x="173971" y="-20043"/>
            <a:ext cx="875127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400" dirty="0">
                <a:solidFill>
                  <a:srgbClr val="162BF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400" b="1" dirty="0">
                <a:solidFill>
                  <a:srgbClr val="162BF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其他福利</a:t>
            </a:r>
          </a:p>
        </p:txBody>
      </p:sp>
      <p:pic>
        <p:nvPicPr>
          <p:cNvPr id="1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264" y="53264"/>
            <a:ext cx="16478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656487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2"/>
          <p:cNvGrpSpPr>
            <a:grpSpLocks/>
          </p:cNvGrpSpPr>
          <p:nvPr/>
        </p:nvGrpSpPr>
        <p:grpSpPr bwMode="auto">
          <a:xfrm>
            <a:off x="197827" y="641839"/>
            <a:ext cx="8751277" cy="5249008"/>
            <a:chOff x="135" y="258"/>
            <a:chExt cx="5972" cy="3582"/>
          </a:xfrm>
        </p:grpSpPr>
        <p:sp>
          <p:nvSpPr>
            <p:cNvPr id="44037" name="AutoShape 11"/>
            <p:cNvSpPr>
              <a:spLocks noChangeArrowheads="1"/>
            </p:cNvSpPr>
            <p:nvPr/>
          </p:nvSpPr>
          <p:spPr bwMode="auto">
            <a:xfrm>
              <a:off x="135" y="543"/>
              <a:ext cx="5972" cy="3297"/>
            </a:xfrm>
            <a:prstGeom prst="roundRect">
              <a:avLst>
                <a:gd name="adj" fmla="val 2458"/>
              </a:avLst>
            </a:prstGeom>
            <a:solidFill>
              <a:srgbClr val="FFFFFF"/>
            </a:solidFill>
            <a:ln w="508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/>
            </a:p>
          </p:txBody>
        </p:sp>
        <p:sp>
          <p:nvSpPr>
            <p:cNvPr id="44038" name="Text Box 8"/>
            <p:cNvSpPr txBox="1">
              <a:spLocks noChangeArrowheads="1"/>
            </p:cNvSpPr>
            <p:nvPr/>
          </p:nvSpPr>
          <p:spPr bwMode="auto">
            <a:xfrm>
              <a:off x="2678" y="258"/>
              <a:ext cx="126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15" b="1">
                <a:solidFill>
                  <a:schemeClr val="bg2"/>
                </a:solidFill>
                <a:ea typeface="標楷體" panose="03000509000000000000" pitchFamily="65" charset="-120"/>
              </a:endParaRPr>
            </a:p>
          </p:txBody>
        </p:sp>
      </p:grpSp>
      <p:pic>
        <p:nvPicPr>
          <p:cNvPr id="7" name="圖片 6" descr="一張含有 文字, 標誌 的圖片&#10;&#10;產生非常高可信度的描述">
            <a:extLst>
              <a:ext uri="{FF2B5EF4-FFF2-40B4-BE49-F238E27FC236}">
                <a16:creationId xmlns:a16="http://schemas.microsoft.com/office/drawing/2014/main" id="{047A1B96-5A8D-4615-9451-6979CFC94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4" y="1535995"/>
            <a:ext cx="8618773" cy="3798006"/>
          </a:xfrm>
          <a:prstGeom prst="rect">
            <a:avLst/>
          </a:prstGeom>
        </p:spPr>
      </p:pic>
      <p:pic>
        <p:nvPicPr>
          <p:cNvPr id="8" name="Picture 1">
            <a:extLst>
              <a:ext uri="{FF2B5EF4-FFF2-40B4-BE49-F238E27FC236}">
                <a16:creationId xmlns:a16="http://schemas.microsoft.com/office/drawing/2014/main" id="{676E87B1-900F-4E10-960F-F63871E7C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264" y="53264"/>
            <a:ext cx="16478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29950030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1_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預設簡報設計">
  <a:themeElements>
    <a:clrScheme name="預設簡報設計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預設簡報設計">
      <a:majorFont>
        <a:latin typeface="Times New Roman"/>
        <a:ea typeface="新細明體"/>
        <a:cs typeface=""/>
      </a:majorFont>
      <a:minorFont>
        <a:latin typeface="Times New Roman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6557</TotalTime>
  <Words>1555</Words>
  <Application>Microsoft Office PowerPoint</Application>
  <PresentationFormat>如螢幕大小 (4:3)</PresentationFormat>
  <Paragraphs>236</Paragraphs>
  <Slides>28</Slides>
  <Notes>6</Notes>
  <HiddenSlides>0</HiddenSlides>
  <MMClips>1</MMClips>
  <ScaleCrop>false</ScaleCrop>
  <HeadingPairs>
    <vt:vector size="8" baseType="variant">
      <vt:variant>
        <vt:lpstr>使用字型</vt:lpstr>
      </vt:variant>
      <vt:variant>
        <vt:i4>14</vt:i4>
      </vt:variant>
      <vt:variant>
        <vt:lpstr>佈景主題</vt:lpstr>
      </vt:variant>
      <vt:variant>
        <vt:i4>2</vt:i4>
      </vt:variant>
      <vt:variant>
        <vt:lpstr>內嵌 OLE 伺服程式</vt:lpstr>
      </vt:variant>
      <vt:variant>
        <vt:i4>2</vt:i4>
      </vt:variant>
      <vt:variant>
        <vt:lpstr>投影片標題</vt:lpstr>
      </vt:variant>
      <vt:variant>
        <vt:i4>28</vt:i4>
      </vt:variant>
    </vt:vector>
  </HeadingPairs>
  <TitlesOfParts>
    <vt:vector size="46" baseType="lpstr">
      <vt:lpstr>Arial Unicode MS</vt:lpstr>
      <vt:lpstr>MS UI Gothic</vt:lpstr>
      <vt:lpstr>NSimSun</vt:lpstr>
      <vt:lpstr>SimSun</vt:lpstr>
      <vt:lpstr>微軟正黑體</vt:lpstr>
      <vt:lpstr>微軟正黑體</vt:lpstr>
      <vt:lpstr>新細明體</vt:lpstr>
      <vt:lpstr>標楷體</vt:lpstr>
      <vt:lpstr>Arial</vt:lpstr>
      <vt:lpstr>Calibri</vt:lpstr>
      <vt:lpstr>Calibri Light</vt:lpstr>
      <vt:lpstr>Times New Roman</vt:lpstr>
      <vt:lpstr>Wingdings</vt:lpstr>
      <vt:lpstr>Wingdings 2</vt:lpstr>
      <vt:lpstr>1_Office 佈景主題</vt:lpstr>
      <vt:lpstr>預設簡報設計</vt:lpstr>
      <vt:lpstr>工作表</vt:lpstr>
      <vt:lpstr>Bitmap Image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實習儲備幹部養成計畫</vt:lpstr>
      <vt:lpstr>實習儲備幹部訓練規劃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李佩珍</dc:creator>
  <cp:lastModifiedBy>suny0293</cp:lastModifiedBy>
  <cp:revision>462</cp:revision>
  <cp:lastPrinted>2015-10-16T05:35:47Z</cp:lastPrinted>
  <dcterms:created xsi:type="dcterms:W3CDTF">2014-09-05T08:59:40Z</dcterms:created>
  <dcterms:modified xsi:type="dcterms:W3CDTF">2017-11-28T15:34:48Z</dcterms:modified>
</cp:coreProperties>
</file>